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300" r:id="rId2"/>
    <p:sldId id="303" r:id="rId3"/>
    <p:sldId id="305" r:id="rId4"/>
    <p:sldId id="306" r:id="rId5"/>
    <p:sldId id="307" r:id="rId6"/>
    <p:sldId id="308" r:id="rId7"/>
    <p:sldId id="324" r:id="rId8"/>
    <p:sldId id="326" r:id="rId9"/>
    <p:sldId id="327" r:id="rId10"/>
    <p:sldId id="332" r:id="rId11"/>
    <p:sldId id="329" r:id="rId12"/>
    <p:sldId id="325" r:id="rId13"/>
    <p:sldId id="331" r:id="rId14"/>
    <p:sldId id="333" r:id="rId15"/>
    <p:sldId id="330" r:id="rId16"/>
    <p:sldId id="309" r:id="rId17"/>
    <p:sldId id="315" r:id="rId18"/>
  </p:sldIdLst>
  <p:sldSz cx="9144000" cy="6858000" type="screen4x3"/>
  <p:notesSz cx="6797675" cy="9926638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50021"/>
    <a:srgbClr val="006666"/>
    <a:srgbClr val="0C788E"/>
    <a:srgbClr val="55BEAF"/>
    <a:srgbClr val="422C16"/>
    <a:srgbClr val="54381C"/>
    <a:srgbClr val="FFFFA3"/>
    <a:srgbClr val="E6E6C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226" autoAdjust="0"/>
    <p:restoredTop sz="94598" autoAdjust="0"/>
  </p:normalViewPr>
  <p:slideViewPr>
    <p:cSldViewPr>
      <p:cViewPr varScale="1">
        <p:scale>
          <a:sx n="63" d="100"/>
          <a:sy n="63" d="100"/>
        </p:scale>
        <p:origin x="1508" y="5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0" hangingPunct="0">
              <a:defRPr sz="1200"/>
            </a:lvl1pPr>
          </a:lstStyle>
          <a:p>
            <a:pPr>
              <a:defRPr/>
            </a:pPr>
            <a:r>
              <a:rPr lang="cs-CZ"/>
              <a:t>Vzor pro tvorbu prezentací akcí TP SIŽI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0" hangingPunct="0">
              <a:defRPr sz="1200"/>
            </a:lvl1pPr>
          </a:lstStyle>
          <a:p>
            <a:pPr>
              <a:defRPr/>
            </a:pPr>
            <a:r>
              <a:rPr lang="cs-CZ"/>
              <a:t>12.2.2015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0" hangingPunct="0">
              <a:defRPr sz="1200"/>
            </a:lvl1pPr>
          </a:lstStyle>
          <a:p>
            <a:pPr>
              <a:defRPr/>
            </a:pPr>
            <a:r>
              <a:rPr lang="cs-CZ"/>
              <a:t>Workshop: Interakce vozidlo - trolej VUT Brno 12.2.2015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0" hangingPunct="0">
              <a:defRPr sz="1200"/>
            </a:lvl1pPr>
          </a:lstStyle>
          <a:p>
            <a:pPr>
              <a:defRPr/>
            </a:pPr>
            <a:fld id="{99104EA8-5BB8-47CE-AA20-7A8526A0E51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91013639"/>
      </p:ext>
    </p:extLst>
  </p:cSld>
  <p:clrMap bg1="lt1" tx1="dk1" bg2="lt2" tx2="dk2" accent1="accent1" accent2="accent2" accent3="accent3" accent4="accent4" accent5="accent5" accent6="accent6" hlink="hlink" folHlink="folHlink"/>
  <p:hf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cs-CZ"/>
              <a:t>Vzor pro tvorbu prezentací akcí TP SIŽI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cs-CZ"/>
              <a:t>12.2.2015</a:t>
            </a:r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noProof="0"/>
              <a:t>Kliknutím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cs-CZ"/>
              <a:t>Workshop: Interakce vozidlo - trolej VUT Brno 12.2.2015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951FEB5B-FBA8-4C8A-ABA6-15D56C7899DD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072770844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7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b="1" i="1"/>
          </a:p>
        </p:txBody>
      </p:sp>
      <p:sp>
        <p:nvSpPr>
          <p:cNvPr id="7172" name="Zástupný symbol pro záhlaví 3"/>
          <p:cNvSpPr>
            <a:spLocks noGrp="1"/>
          </p:cNvSpPr>
          <p:nvPr>
            <p:ph type="hdr" sz="quarter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cs-CZ">
                <a:latin typeface="Arial" charset="0"/>
                <a:cs typeface="Arial" charset="0"/>
              </a:rPr>
              <a:t>Vzor pro tvorbu prezentací akcí TP SIŽI</a:t>
            </a:r>
          </a:p>
        </p:txBody>
      </p:sp>
      <p:sp>
        <p:nvSpPr>
          <p:cNvPr id="7173" name="Zástupný symbol pro datum 4"/>
          <p:cNvSpPr>
            <a:spLocks noGrp="1"/>
          </p:cNvSpPr>
          <p:nvPr>
            <p:ph type="dt" sz="quarter" idx="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cs-CZ">
                <a:latin typeface="Arial" charset="0"/>
                <a:cs typeface="Arial" charset="0"/>
              </a:rPr>
              <a:t>12.2.2015</a:t>
            </a:r>
          </a:p>
        </p:txBody>
      </p:sp>
      <p:sp>
        <p:nvSpPr>
          <p:cNvPr id="7174" name="Zástupný symbol pro zápatí 5"/>
          <p:cNvSpPr>
            <a:spLocks noGrp="1"/>
          </p:cNvSpPr>
          <p:nvPr>
            <p:ph type="ftr" sz="quarter" idx="4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r>
              <a:rPr lang="cs-CZ">
                <a:latin typeface="Arial" charset="0"/>
                <a:cs typeface="Arial" charset="0"/>
              </a:rPr>
              <a:t>Workshop: Interakce vozidlo - trolej VUT Brno 12.2.2015</a:t>
            </a:r>
          </a:p>
        </p:txBody>
      </p:sp>
      <p:sp>
        <p:nvSpPr>
          <p:cNvPr id="7175" name="Zástupný symbol pro číslo snímku 6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0B73F4B3-CA89-4D21-B71C-6FEB350FB1D1}" type="slidenum">
              <a:rPr lang="cs-CZ" altLang="cs-CZ" smtClean="0"/>
              <a:pPr/>
              <a:t>1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8167514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06896" y="1196752"/>
            <a:ext cx="5445224" cy="2387600"/>
          </a:xfrm>
        </p:spPr>
        <p:txBody>
          <a:bodyPr/>
          <a:lstStyle>
            <a:lvl1pPr algn="l">
              <a:defRPr sz="4000" b="1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cs-CZ"/>
              <a:t>Klepnutím lze upravit styl předlohy nadpisů.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05390" y="3573016"/>
            <a:ext cx="5472608" cy="1655762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Klepnutím lze upravit styl předlohy podnadpisů.</a:t>
            </a:r>
            <a:endParaRPr lang="cs-CZ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/>
              <a:t>Datum:                                       Místo:</a:t>
            </a:r>
            <a:endParaRPr lang="es-ES" alt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" altLang="cs-CZ"/>
              <a:t>Název akce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25FF5C-985C-46DB-92B7-095AD506E665}" type="slidenum">
              <a:rPr lang="es-ES" altLang="cs-CZ"/>
              <a:pPr>
                <a:defRPr/>
              </a:pPr>
              <a:t>‹#›</a:t>
            </a:fld>
            <a:endParaRPr lang="es-ES" alt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/>
              <a:t>Datum:                                       Místo:</a:t>
            </a:r>
            <a:endParaRPr lang="es-ES" alt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" altLang="cs-CZ"/>
              <a:t>Název akce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355A0E-8372-4F32-BC03-551435EBB926}" type="slidenum">
              <a:rPr lang="es-ES" altLang="cs-CZ"/>
              <a:pPr>
                <a:defRPr/>
              </a:pPr>
              <a:t>‹#›</a:t>
            </a:fld>
            <a:endParaRPr lang="es-ES" alt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/>
              <a:t>Datum:                                       Místo:</a:t>
            </a:r>
            <a:endParaRPr lang="es-ES" alt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" altLang="cs-CZ"/>
              <a:t>Název akce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2B732E-1FB8-4F1D-ABD5-AA571AA801E5}" type="slidenum">
              <a:rPr lang="es-ES" altLang="cs-CZ"/>
              <a:pPr>
                <a:defRPr/>
              </a:pPr>
              <a:t>‹#›</a:t>
            </a:fld>
            <a:endParaRPr lang="es-ES" alt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/>
              <a:t>Datum:                                       Místo:</a:t>
            </a:r>
            <a:endParaRPr lang="es-ES" alt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" altLang="cs-CZ"/>
              <a:t>Název akce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5EBE88-8E9C-4384-B493-7494D3FA5D77}" type="slidenum">
              <a:rPr lang="es-ES" altLang="cs-CZ"/>
              <a:pPr>
                <a:defRPr/>
              </a:pPr>
              <a:t>‹#›</a:t>
            </a:fld>
            <a:endParaRPr lang="es-ES" alt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/>
              <a:t>Datum:                                       Místo:</a:t>
            </a:r>
            <a:endParaRPr lang="es-ES" alt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" altLang="cs-CZ"/>
              <a:t>Název akce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6CA16B-0266-40B6-90FE-49DBDD0F7977}" type="slidenum">
              <a:rPr lang="es-ES" altLang="cs-CZ"/>
              <a:pPr>
                <a:defRPr/>
              </a:pPr>
              <a:t>‹#›</a:t>
            </a:fld>
            <a:endParaRPr lang="es-ES" alt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/>
              <a:t>Datum:                                       Místo:</a:t>
            </a:r>
            <a:endParaRPr lang="es-ES" alt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" altLang="cs-CZ"/>
              <a:t>Název akce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D31B65-B82B-4B96-B884-31EF993190D1}" type="slidenum">
              <a:rPr lang="es-ES" altLang="cs-CZ"/>
              <a:pPr>
                <a:defRPr/>
              </a:pPr>
              <a:t>‹#›</a:t>
            </a:fld>
            <a:endParaRPr lang="es-ES" alt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/>
              <a:t>Datum:                                       Místo:</a:t>
            </a:r>
            <a:endParaRPr lang="es-ES" altLang="cs-CZ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" altLang="cs-CZ"/>
              <a:t>Název akce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93A470-BE3B-4BFE-8DDE-9AACB697A7CC}" type="slidenum">
              <a:rPr lang="es-ES" altLang="cs-CZ"/>
              <a:pPr>
                <a:defRPr/>
              </a:pPr>
              <a:t>‹#›</a:t>
            </a:fld>
            <a:endParaRPr lang="es-ES" alt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/>
              <a:t>Datum:                                       Místo:</a:t>
            </a:r>
            <a:endParaRPr lang="es-ES" alt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" altLang="cs-CZ"/>
              <a:t>Název akce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C218E4-BBA6-4512-8A40-49FD4F16F4DE}" type="slidenum">
              <a:rPr lang="es-ES" altLang="cs-CZ"/>
              <a:pPr>
                <a:defRPr/>
              </a:pPr>
              <a:t>‹#›</a:t>
            </a:fld>
            <a:endParaRPr lang="es-ES" alt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/>
              <a:t>Datum:                                       Místo:</a:t>
            </a:r>
            <a:endParaRPr lang="es-ES" altLang="cs-CZ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" altLang="cs-CZ"/>
              <a:t>Název akce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CEF440-AA73-401D-A1CE-44DBFBA89411}" type="slidenum">
              <a:rPr lang="es-ES" altLang="cs-CZ"/>
              <a:pPr>
                <a:defRPr/>
              </a:pPr>
              <a:t>‹#›</a:t>
            </a:fld>
            <a:endParaRPr lang="es-ES" alt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/>
              <a:t>Datum:                                       Místo:</a:t>
            </a:r>
            <a:endParaRPr lang="es-ES" alt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" altLang="cs-CZ"/>
              <a:t>Název akce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734F26-CDC1-4B08-8DF6-63ADA76183B4}" type="slidenum">
              <a:rPr lang="es-ES" altLang="cs-CZ"/>
              <a:pPr>
                <a:defRPr/>
              </a:pPr>
              <a:t>‹#›</a:t>
            </a:fld>
            <a:endParaRPr lang="es-ES" alt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/>
              <a:t>Klepnutím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/>
              <a:t>Datum:                                       Místo:</a:t>
            </a:r>
            <a:endParaRPr lang="es-ES" alt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" altLang="cs-CZ"/>
              <a:t>Název akce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C54F88-7CA2-4295-93CF-B679193319F5}" type="slidenum">
              <a:rPr lang="es-ES" altLang="cs-CZ"/>
              <a:pPr>
                <a:defRPr/>
              </a:pPr>
              <a:t>‹#›</a:t>
            </a:fld>
            <a:endParaRPr lang="es-ES" alt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cs-CZ"/>
              <a:t>Haga clic para cambiar el estilo de título	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cs-CZ"/>
              <a:t>Haga clic para modificar el estilo de texto del patrón</a:t>
            </a:r>
          </a:p>
          <a:p>
            <a:pPr lvl="1"/>
            <a:r>
              <a:rPr lang="es-ES" altLang="cs-CZ"/>
              <a:t>Segundo nivel</a:t>
            </a:r>
          </a:p>
          <a:p>
            <a:pPr lvl="2"/>
            <a:r>
              <a:rPr lang="es-ES" altLang="cs-CZ"/>
              <a:t>Tercer nivel</a:t>
            </a:r>
          </a:p>
          <a:p>
            <a:pPr lvl="3"/>
            <a:r>
              <a:rPr lang="es-ES" altLang="cs-CZ"/>
              <a:t>Cuarto nivel</a:t>
            </a:r>
          </a:p>
          <a:p>
            <a:pPr lvl="4"/>
            <a:r>
              <a:rPr lang="es-ES" altLang="cs-CZ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cs-CZ" altLang="cs-CZ"/>
              <a:t>Datum:                                       Místo:</a:t>
            </a:r>
            <a:endParaRPr lang="es-ES" altLang="cs-CZ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es-ES" altLang="cs-CZ"/>
              <a:t>Název akce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CC4BA70F-B0F9-43AE-9751-CAAA19ED1F11}" type="slidenum">
              <a:rPr lang="es-ES" altLang="cs-CZ"/>
              <a:pPr>
                <a:defRPr/>
              </a:pPr>
              <a:t>‹#›</a:t>
            </a:fld>
            <a:endParaRPr lang="es-ES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7" r:id="rId1"/>
    <p:sldLayoutId id="2147483817" r:id="rId2"/>
    <p:sldLayoutId id="2147483818" r:id="rId3"/>
    <p:sldLayoutId id="2147483819" r:id="rId4"/>
    <p:sldLayoutId id="2147483820" r:id="rId5"/>
    <p:sldLayoutId id="2147483821" r:id="rId6"/>
    <p:sldLayoutId id="2147483822" r:id="rId7"/>
    <p:sldLayoutId id="2147483823" r:id="rId8"/>
    <p:sldLayoutId id="2147483824" r:id="rId9"/>
    <p:sldLayoutId id="2147483825" r:id="rId10"/>
    <p:sldLayoutId id="2147483826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8.emf"/><Relationship Id="rId4" Type="http://schemas.openxmlformats.org/officeDocument/2006/relationships/image" Target="../media/image7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Nadpis 3"/>
          <p:cNvSpPr>
            <a:spLocks noGrp="1"/>
          </p:cNvSpPr>
          <p:nvPr>
            <p:ph type="ctrTitle"/>
          </p:nvPr>
        </p:nvSpPr>
        <p:spPr>
          <a:xfrm>
            <a:off x="179388" y="1125538"/>
            <a:ext cx="5472112" cy="2374900"/>
          </a:xfrm>
        </p:spPr>
        <p:txBody>
          <a:bodyPr/>
          <a:lstStyle/>
          <a:p>
            <a:pPr eaLnBrk="1" hangingPunct="1"/>
            <a:br>
              <a:rPr lang="cs-CZ" altLang="cs-CZ"/>
            </a:br>
            <a:br>
              <a:rPr lang="cs-CZ" altLang="cs-CZ"/>
            </a:br>
            <a:endParaRPr lang="cs-CZ" altLang="cs-CZ"/>
          </a:p>
        </p:txBody>
      </p:sp>
      <p:sp>
        <p:nvSpPr>
          <p:cNvPr id="10" name="Nadpis 3"/>
          <p:cNvSpPr txBox="1">
            <a:spLocks/>
          </p:cNvSpPr>
          <p:nvPr/>
        </p:nvSpPr>
        <p:spPr bwMode="auto">
          <a:xfrm>
            <a:off x="107504" y="1140691"/>
            <a:ext cx="5445125" cy="238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endParaRPr lang="pl-PL" sz="2800" b="1" dirty="0">
              <a:solidFill>
                <a:schemeClr val="bg1"/>
              </a:solidFill>
            </a:endParaRPr>
          </a:p>
          <a:p>
            <a:r>
              <a:rPr lang="pl-PL" sz="2000" b="1" dirty="0">
                <a:solidFill>
                  <a:schemeClr val="bg1"/>
                </a:solidFill>
              </a:rPr>
              <a:t>Hodnotící konference TP-SIŽI</a:t>
            </a:r>
            <a:r>
              <a:rPr lang="pl-PL" sz="2400" b="1" dirty="0">
                <a:solidFill>
                  <a:schemeClr val="bg1"/>
                </a:solidFill>
              </a:rPr>
              <a:t>: </a:t>
            </a:r>
          </a:p>
          <a:p>
            <a:endParaRPr lang="pl-PL" sz="1600" b="1" dirty="0">
              <a:solidFill>
                <a:schemeClr val="bg1"/>
              </a:solidFill>
            </a:endParaRPr>
          </a:p>
          <a:p>
            <a:r>
              <a:rPr lang="pl-PL" sz="2400" b="1" dirty="0">
                <a:solidFill>
                  <a:schemeClr val="bg1"/>
                </a:solidFill>
              </a:rPr>
              <a:t>TZ Redukce hluku a vibrací           </a:t>
            </a:r>
            <a:r>
              <a:rPr lang="pl-PL" sz="2000" b="1" dirty="0">
                <a:solidFill>
                  <a:schemeClr val="bg1"/>
                </a:solidFill>
              </a:rPr>
              <a:t>(ES ROZ v období od 13.04.2023)   </a:t>
            </a:r>
            <a:endParaRPr lang="cs-CZ" sz="2000" dirty="0">
              <a:solidFill>
                <a:schemeClr val="bg1"/>
              </a:solidFill>
            </a:endParaRPr>
          </a:p>
          <a:p>
            <a:endParaRPr lang="cs-CZ" dirty="0">
              <a:solidFill>
                <a:schemeClr val="bg1"/>
              </a:solidFill>
            </a:endParaRPr>
          </a:p>
          <a:p>
            <a:r>
              <a:rPr lang="cs-CZ" dirty="0">
                <a:solidFill>
                  <a:schemeClr val="bg1"/>
                </a:solidFill>
              </a:rPr>
              <a:t>Ing. Jiří </a:t>
            </a:r>
            <a:r>
              <a:rPr lang="cs-CZ" dirty="0" err="1">
                <a:solidFill>
                  <a:schemeClr val="bg1"/>
                </a:solidFill>
              </a:rPr>
              <a:t>Jelének</a:t>
            </a:r>
            <a:r>
              <a:rPr lang="cs-CZ" dirty="0">
                <a:solidFill>
                  <a:schemeClr val="bg1"/>
                </a:solidFill>
              </a:rPr>
              <a:t>, VÚKV a.s.                                   Ing. Bc. Lenka Lomoz, Ph.D., </a:t>
            </a:r>
            <a:r>
              <a:rPr lang="cs-CZ" dirty="0" err="1">
                <a:solidFill>
                  <a:schemeClr val="bg1"/>
                </a:solidFill>
              </a:rPr>
              <a:t>FSv</a:t>
            </a:r>
            <a:r>
              <a:rPr lang="cs-CZ" dirty="0">
                <a:solidFill>
                  <a:schemeClr val="bg1"/>
                </a:solidFill>
              </a:rPr>
              <a:t> ČVUT </a:t>
            </a:r>
            <a:br>
              <a:rPr lang="cs-CZ" altLang="cs-CZ" sz="400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</a:br>
            <a:endParaRPr lang="cs-CZ" altLang="cs-CZ" sz="4000" dirty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3076" name="Podnadpis 4"/>
          <p:cNvSpPr>
            <a:spLocks noGrp="1"/>
          </p:cNvSpPr>
          <p:nvPr>
            <p:ph type="subTitle" idx="1"/>
          </p:nvPr>
        </p:nvSpPr>
        <p:spPr>
          <a:xfrm>
            <a:off x="250825" y="3500438"/>
            <a:ext cx="5400675" cy="936625"/>
          </a:xfrm>
        </p:spPr>
        <p:txBody>
          <a:bodyPr/>
          <a:lstStyle/>
          <a:p>
            <a:r>
              <a:rPr lang="cs-CZ" altLang="cs-CZ" sz="2000" b="1" dirty="0"/>
              <a:t>Datum: 25.06.2024</a:t>
            </a:r>
          </a:p>
          <a:p>
            <a:r>
              <a:rPr lang="cs-CZ" altLang="cs-CZ" sz="2000" b="1" dirty="0"/>
              <a:t>Místo:   VT park </a:t>
            </a:r>
            <a:r>
              <a:rPr lang="cs-CZ" altLang="cs-CZ" sz="2000" b="1" dirty="0" err="1"/>
              <a:t>Mstětice</a:t>
            </a:r>
            <a:r>
              <a:rPr lang="cs-CZ" altLang="cs-CZ" sz="2000" b="1" dirty="0"/>
              <a:t>  </a:t>
            </a:r>
          </a:p>
          <a:p>
            <a:r>
              <a:rPr lang="cs-CZ" altLang="cs-CZ" b="1" dirty="0"/>
              <a:t> </a:t>
            </a:r>
          </a:p>
        </p:txBody>
      </p:sp>
      <p:pic>
        <p:nvPicPr>
          <p:cNvPr id="9" name="Obrázek 7" descr="logo platforma finale pro zpravodaj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225" y="6021388"/>
            <a:ext cx="2501900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Obrázek 1">
            <a:extLst>
              <a:ext uri="{FF2B5EF4-FFF2-40B4-BE49-F238E27FC236}">
                <a16:creationId xmlns:a16="http://schemas.microsoft.com/office/drawing/2014/main" id="{17833C9B-90E8-A3DF-A83C-0B982968490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69875" y="5970757"/>
            <a:ext cx="3415854" cy="81915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Zástupný symbol pro datum 1"/>
          <p:cNvSpPr>
            <a:spLocks noGrp="1"/>
          </p:cNvSpPr>
          <p:nvPr>
            <p:ph type="dt" sz="quarter" idx="10"/>
          </p:nvPr>
        </p:nvSpPr>
        <p:spPr>
          <a:xfrm>
            <a:off x="468313" y="6165850"/>
            <a:ext cx="2133600" cy="47625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altLang="cs-CZ" b="1" dirty="0">
                <a:latin typeface="Arial" charset="0"/>
                <a:cs typeface="Arial" charset="0"/>
              </a:rPr>
              <a:t>Datum:  25.06.2024                                     Místo:    </a:t>
            </a:r>
            <a:r>
              <a:rPr lang="cs-CZ" altLang="cs-CZ" b="1" dirty="0" err="1">
                <a:latin typeface="Arial" charset="0"/>
                <a:cs typeface="Arial" charset="0"/>
              </a:rPr>
              <a:t>Mstětice</a:t>
            </a:r>
            <a:r>
              <a:rPr lang="cs-CZ" altLang="cs-CZ" b="1" dirty="0">
                <a:latin typeface="Arial" charset="0"/>
                <a:cs typeface="Arial" charset="0"/>
              </a:rPr>
              <a:t> </a:t>
            </a:r>
            <a:endParaRPr lang="es-ES" altLang="cs-CZ" b="1" dirty="0">
              <a:latin typeface="Arial" charset="0"/>
              <a:cs typeface="Arial" charset="0"/>
            </a:endParaRPr>
          </a:p>
          <a:p>
            <a:endParaRPr lang="es-ES" altLang="cs-CZ" b="1" dirty="0">
              <a:latin typeface="Arial" charset="0"/>
              <a:cs typeface="Arial" charset="0"/>
            </a:endParaRPr>
          </a:p>
        </p:txBody>
      </p:sp>
      <p:sp>
        <p:nvSpPr>
          <p:cNvPr id="5123" name="Zástupný symbol pro zápatí 2"/>
          <p:cNvSpPr>
            <a:spLocks noGrp="1"/>
          </p:cNvSpPr>
          <p:nvPr>
            <p:ph type="ftr" sz="quarter" idx="11"/>
          </p:nvPr>
        </p:nvSpPr>
        <p:spPr>
          <a:xfrm>
            <a:off x="3924300" y="6237288"/>
            <a:ext cx="3671888" cy="47625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altLang="cs-CZ" sz="1800" b="1" dirty="0">
                <a:latin typeface="Arial" charset="0"/>
                <a:cs typeface="Arial" charset="0"/>
              </a:rPr>
              <a:t> Hodnotící konference </a:t>
            </a:r>
            <a:r>
              <a:rPr lang="cs-CZ" altLang="cs-CZ" sz="1800" b="1" dirty="0"/>
              <a:t> </a:t>
            </a:r>
            <a:endParaRPr lang="es-ES" altLang="cs-CZ" sz="1800" b="1" dirty="0">
              <a:latin typeface="Arial" charset="0"/>
              <a:cs typeface="Arial" charset="0"/>
            </a:endParaRPr>
          </a:p>
        </p:txBody>
      </p:sp>
      <p:sp>
        <p:nvSpPr>
          <p:cNvPr id="5124" name="Zástupný symbol pro číslo snímku 3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DC272763-89F0-40C1-81E3-1C4CA48C14C0}" type="slidenum">
              <a:rPr lang="es-ES" altLang="cs-CZ" b="1" smtClean="0"/>
              <a:pPr/>
              <a:t>10</a:t>
            </a:fld>
            <a:endParaRPr lang="es-ES" altLang="cs-CZ" b="1" dirty="0"/>
          </a:p>
        </p:txBody>
      </p:sp>
      <p:pic>
        <p:nvPicPr>
          <p:cNvPr id="6" name="Obrázek 5" descr="logo platforma finale pro zpravodaj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8184" y="116632"/>
            <a:ext cx="2501900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Obrázek 1">
            <a:extLst>
              <a:ext uri="{FF2B5EF4-FFF2-40B4-BE49-F238E27FC236}">
                <a16:creationId xmlns:a16="http://schemas.microsoft.com/office/drawing/2014/main" id="{A8F13985-80D9-4B9B-3A34-5E7823F0EFE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3916" y="116632"/>
            <a:ext cx="3415854" cy="819150"/>
          </a:xfrm>
          <a:prstGeom prst="rect">
            <a:avLst/>
          </a:prstGeom>
        </p:spPr>
      </p:pic>
      <p:sp>
        <p:nvSpPr>
          <p:cNvPr id="3" name="Obdélník 2"/>
          <p:cNvSpPr/>
          <p:nvPr/>
        </p:nvSpPr>
        <p:spPr>
          <a:xfrm>
            <a:off x="611560" y="982246"/>
            <a:ext cx="8352928" cy="47705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sz="1600" dirty="0">
              <a:solidFill>
                <a:srgbClr val="A50021"/>
              </a:solidFill>
              <a:latin typeface="CIDFont+F2"/>
            </a:endParaRPr>
          </a:p>
          <a:p>
            <a:r>
              <a:rPr lang="cs-CZ" sz="1600" dirty="0" err="1">
                <a:solidFill>
                  <a:srgbClr val="0070C0"/>
                </a:solidFill>
              </a:rPr>
              <a:t>Antivibrační</a:t>
            </a:r>
            <a:r>
              <a:rPr lang="cs-CZ" sz="1600" dirty="0">
                <a:solidFill>
                  <a:srgbClr val="0070C0"/>
                </a:solidFill>
              </a:rPr>
              <a:t> opatření</a:t>
            </a:r>
          </a:p>
          <a:p>
            <a:r>
              <a:rPr lang="cs-CZ" sz="1600" dirty="0"/>
              <a:t>Aplikace prvků omezujících vznik a šíření vibrací do okolí tratě. Často se jedná o </a:t>
            </a:r>
            <a:r>
              <a:rPr lang="cs-CZ" sz="1600" dirty="0" err="1"/>
              <a:t>antivibrační</a:t>
            </a:r>
            <a:r>
              <a:rPr lang="cs-CZ" sz="1600" dirty="0"/>
              <a:t> rohože. V tomto případě se rozhodujeme o jejich tloušťce, objemové hmotnosti, plošné tuhosti, materiálovém složení ,…</a:t>
            </a:r>
          </a:p>
          <a:p>
            <a:r>
              <a:rPr lang="cs-CZ" sz="1600" dirty="0"/>
              <a:t>(příklad provedení </a:t>
            </a:r>
            <a:r>
              <a:rPr lang="cs-CZ" sz="1600" dirty="0" err="1"/>
              <a:t>antivibračních</a:t>
            </a:r>
            <a:r>
              <a:rPr lang="cs-CZ" sz="1600" dirty="0"/>
              <a:t> rohoží … AVR … je na obrázku)</a:t>
            </a:r>
          </a:p>
          <a:p>
            <a:endParaRPr lang="cs-CZ" sz="1600" dirty="0"/>
          </a:p>
          <a:p>
            <a:endParaRPr lang="cs-CZ" sz="1600" dirty="0">
              <a:latin typeface="CIDFont+F2"/>
            </a:endParaRPr>
          </a:p>
          <a:p>
            <a:endParaRPr lang="cs-CZ" sz="1600" dirty="0">
              <a:latin typeface="CIDFont+F2"/>
            </a:endParaRPr>
          </a:p>
          <a:p>
            <a:endParaRPr lang="cs-CZ" sz="1600" dirty="0">
              <a:latin typeface="CIDFont+F2"/>
            </a:endParaRPr>
          </a:p>
          <a:p>
            <a:endParaRPr lang="cs-CZ" sz="1600" dirty="0">
              <a:latin typeface="CIDFont+F2"/>
            </a:endParaRPr>
          </a:p>
          <a:p>
            <a:endParaRPr lang="cs-CZ" sz="1600" dirty="0">
              <a:latin typeface="CIDFont+F2"/>
            </a:endParaRPr>
          </a:p>
          <a:p>
            <a:endParaRPr lang="cs-CZ" sz="1600" dirty="0">
              <a:latin typeface="CIDFont+F2"/>
            </a:endParaRPr>
          </a:p>
          <a:p>
            <a:endParaRPr lang="cs-CZ" sz="1600" dirty="0">
              <a:latin typeface="CIDFont+F2"/>
            </a:endParaRPr>
          </a:p>
          <a:p>
            <a:endParaRPr lang="cs-CZ" sz="1600" dirty="0">
              <a:latin typeface="CIDFont+F2"/>
            </a:endParaRPr>
          </a:p>
          <a:p>
            <a:endParaRPr lang="cs-CZ" sz="1600" dirty="0">
              <a:latin typeface="CIDFont+F2"/>
            </a:endParaRPr>
          </a:p>
          <a:p>
            <a:endParaRPr lang="cs-CZ" sz="1600" dirty="0">
              <a:latin typeface="CIDFont+F2"/>
            </a:endParaRPr>
          </a:p>
          <a:p>
            <a:endParaRPr lang="cs-CZ" sz="1600" dirty="0">
              <a:latin typeface="CIDFont+F2"/>
            </a:endParaRPr>
          </a:p>
          <a:p>
            <a:endParaRPr lang="cs-CZ" sz="1600" dirty="0">
              <a:latin typeface="CIDFont+F2"/>
            </a:endParaRPr>
          </a:p>
        </p:txBody>
      </p:sp>
      <p:pic>
        <p:nvPicPr>
          <p:cNvPr id="8" name="Picture 4" descr="P5220032">
            <a:extLst>
              <a:ext uri="{FF2B5EF4-FFF2-40B4-BE49-F238E27FC236}">
                <a16:creationId xmlns:a16="http://schemas.microsoft.com/office/drawing/2014/main" id="{1120440A-B539-4E80-8533-2EF6E576352D}"/>
              </a:ext>
            </a:extLst>
          </p:cNvPr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0" y="2780928"/>
            <a:ext cx="3368675" cy="25196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359090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Zástupný symbol pro datum 1"/>
          <p:cNvSpPr>
            <a:spLocks noGrp="1"/>
          </p:cNvSpPr>
          <p:nvPr>
            <p:ph type="dt" sz="quarter" idx="10"/>
          </p:nvPr>
        </p:nvSpPr>
        <p:spPr>
          <a:xfrm>
            <a:off x="468313" y="6165850"/>
            <a:ext cx="2133600" cy="47625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altLang="cs-CZ" b="1" dirty="0">
                <a:latin typeface="Arial" charset="0"/>
                <a:cs typeface="Arial" charset="0"/>
              </a:rPr>
              <a:t>Datum:  25.06.2024                                     Místo:    </a:t>
            </a:r>
            <a:r>
              <a:rPr lang="cs-CZ" altLang="cs-CZ" b="1" dirty="0" err="1">
                <a:latin typeface="Arial" charset="0"/>
                <a:cs typeface="Arial" charset="0"/>
              </a:rPr>
              <a:t>Mstětice</a:t>
            </a:r>
            <a:r>
              <a:rPr lang="cs-CZ" altLang="cs-CZ" b="1" dirty="0">
                <a:latin typeface="Arial" charset="0"/>
                <a:cs typeface="Arial" charset="0"/>
              </a:rPr>
              <a:t> </a:t>
            </a:r>
            <a:endParaRPr lang="es-ES" altLang="cs-CZ" b="1" dirty="0">
              <a:latin typeface="Arial" charset="0"/>
              <a:cs typeface="Arial" charset="0"/>
            </a:endParaRPr>
          </a:p>
          <a:p>
            <a:endParaRPr lang="es-ES" altLang="cs-CZ" b="1" dirty="0">
              <a:latin typeface="Arial" charset="0"/>
              <a:cs typeface="Arial" charset="0"/>
            </a:endParaRPr>
          </a:p>
        </p:txBody>
      </p:sp>
      <p:sp>
        <p:nvSpPr>
          <p:cNvPr id="5123" name="Zástupný symbol pro zápatí 2"/>
          <p:cNvSpPr>
            <a:spLocks noGrp="1"/>
          </p:cNvSpPr>
          <p:nvPr>
            <p:ph type="ftr" sz="quarter" idx="11"/>
          </p:nvPr>
        </p:nvSpPr>
        <p:spPr>
          <a:xfrm>
            <a:off x="3924300" y="6237288"/>
            <a:ext cx="3671888" cy="47625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altLang="cs-CZ" sz="1800" b="1" dirty="0">
                <a:latin typeface="Arial" charset="0"/>
                <a:cs typeface="Arial" charset="0"/>
              </a:rPr>
              <a:t> Hodnotící konference </a:t>
            </a:r>
            <a:r>
              <a:rPr lang="cs-CZ" altLang="cs-CZ" sz="1800" b="1" dirty="0"/>
              <a:t> </a:t>
            </a:r>
            <a:endParaRPr lang="es-ES" altLang="cs-CZ" sz="1800" b="1" dirty="0">
              <a:latin typeface="Arial" charset="0"/>
              <a:cs typeface="Arial" charset="0"/>
            </a:endParaRPr>
          </a:p>
        </p:txBody>
      </p:sp>
      <p:sp>
        <p:nvSpPr>
          <p:cNvPr id="5124" name="Zástupný symbol pro číslo snímku 3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DC272763-89F0-40C1-81E3-1C4CA48C14C0}" type="slidenum">
              <a:rPr lang="es-ES" altLang="cs-CZ" b="1" smtClean="0"/>
              <a:pPr/>
              <a:t>11</a:t>
            </a:fld>
            <a:endParaRPr lang="es-ES" altLang="cs-CZ" b="1" dirty="0"/>
          </a:p>
        </p:txBody>
      </p:sp>
      <p:pic>
        <p:nvPicPr>
          <p:cNvPr id="6" name="Obrázek 5" descr="logo platforma finale pro zpravodaj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8184" y="116632"/>
            <a:ext cx="2501900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Obrázek 1">
            <a:extLst>
              <a:ext uri="{FF2B5EF4-FFF2-40B4-BE49-F238E27FC236}">
                <a16:creationId xmlns:a16="http://schemas.microsoft.com/office/drawing/2014/main" id="{A8F13985-80D9-4B9B-3A34-5E7823F0EFE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3916" y="116632"/>
            <a:ext cx="3415854" cy="819150"/>
          </a:xfrm>
          <a:prstGeom prst="rect">
            <a:avLst/>
          </a:prstGeom>
        </p:spPr>
      </p:pic>
      <p:sp>
        <p:nvSpPr>
          <p:cNvPr id="3" name="Obdélník 2"/>
          <p:cNvSpPr/>
          <p:nvPr/>
        </p:nvSpPr>
        <p:spPr>
          <a:xfrm>
            <a:off x="413916" y="1027048"/>
            <a:ext cx="8265336" cy="50475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600" b="1" u="sng" dirty="0"/>
              <a:t>Dříve zmíněných 5 základních témat pro naši práci plánujeme naplnit těmito aktivitami:</a:t>
            </a:r>
          </a:p>
          <a:p>
            <a:pPr lvl="0">
              <a:spcBef>
                <a:spcPts val="600"/>
              </a:spcBef>
            </a:pPr>
            <a:r>
              <a:rPr lang="cs-CZ" sz="1600" dirty="0"/>
              <a:t>• zajištění souvisejících studijních podkladů </a:t>
            </a:r>
          </a:p>
          <a:p>
            <a:pPr lvl="0">
              <a:spcBef>
                <a:spcPts val="600"/>
              </a:spcBef>
            </a:pPr>
            <a:r>
              <a:rPr lang="cs-CZ" sz="1600" dirty="0"/>
              <a:t>• studium podmínek přenosu vibrací a hluku zemním prostředím</a:t>
            </a:r>
          </a:p>
          <a:p>
            <a:pPr lvl="0">
              <a:spcBef>
                <a:spcPts val="600"/>
              </a:spcBef>
            </a:pPr>
            <a:r>
              <a:rPr lang="cs-CZ" sz="1600" dirty="0"/>
              <a:t>• systematizace problematiky negativních dopadů </a:t>
            </a:r>
            <a:r>
              <a:rPr lang="cs-CZ" sz="1600" dirty="0" err="1"/>
              <a:t>Rayleighova</a:t>
            </a:r>
            <a:r>
              <a:rPr lang="cs-CZ" sz="1600" dirty="0"/>
              <a:t> vlnění na </a:t>
            </a:r>
            <a:r>
              <a:rPr lang="cs-CZ" sz="1600" dirty="0" err="1"/>
              <a:t>FSv</a:t>
            </a:r>
            <a:r>
              <a:rPr lang="cs-CZ" sz="1600" dirty="0"/>
              <a:t> ČVUT </a:t>
            </a:r>
          </a:p>
          <a:p>
            <a:pPr lvl="0">
              <a:spcBef>
                <a:spcPts val="600"/>
              </a:spcBef>
            </a:pPr>
            <a:r>
              <a:rPr lang="cs-CZ" sz="1600" dirty="0"/>
              <a:t>• problematika AVR pro použití u Správy železnic, </a:t>
            </a:r>
            <a:r>
              <a:rPr lang="cs-CZ" sz="1600" dirty="0" err="1"/>
              <a:t>s.o</a:t>
            </a:r>
            <a:r>
              <a:rPr lang="cs-CZ" sz="1600" dirty="0"/>
              <a:t>. a zjištění rozdílů parametrů schválených výrobků apod.</a:t>
            </a:r>
          </a:p>
          <a:p>
            <a:pPr lvl="0">
              <a:spcBef>
                <a:spcPts val="600"/>
              </a:spcBef>
            </a:pPr>
            <a:r>
              <a:rPr lang="cs-CZ" sz="1600" dirty="0"/>
              <a:t>• sledování trendů strategického hlukového mapování a zpřesňování vstupních parametrů pro predikci hlukové zátěže </a:t>
            </a:r>
          </a:p>
          <a:p>
            <a:pPr lvl="0">
              <a:spcBef>
                <a:spcPts val="600"/>
              </a:spcBef>
            </a:pPr>
            <a:r>
              <a:rPr lang="cs-CZ" sz="1600" dirty="0"/>
              <a:t>• prezentace odborných výsledků práce </a:t>
            </a:r>
          </a:p>
          <a:p>
            <a:pPr lvl="0">
              <a:spcBef>
                <a:spcPts val="600"/>
              </a:spcBef>
            </a:pPr>
            <a:r>
              <a:rPr lang="cs-CZ" sz="1600" dirty="0"/>
              <a:t>• sledování přehledu uplatňovaných i uvažovaných protihlukových opatření</a:t>
            </a:r>
          </a:p>
          <a:p>
            <a:pPr lvl="0">
              <a:spcBef>
                <a:spcPts val="600"/>
              </a:spcBef>
            </a:pPr>
            <a:r>
              <a:rPr lang="cs-CZ" sz="1600" dirty="0"/>
              <a:t>• konzultační činnost s odborníky na problematiku akustiky, šíření strukturálního hluku, protihlukových opatření a predikce hlukové zátěže </a:t>
            </a:r>
          </a:p>
          <a:p>
            <a:pPr lvl="0">
              <a:spcBef>
                <a:spcPts val="600"/>
              </a:spcBef>
            </a:pPr>
            <a:r>
              <a:rPr lang="cs-CZ" sz="1600" dirty="0"/>
              <a:t>• iniciace jednání se zástupci Správy železnic z GŘ/O13</a:t>
            </a:r>
          </a:p>
          <a:p>
            <a:pPr lvl="0">
              <a:spcBef>
                <a:spcPts val="600"/>
              </a:spcBef>
            </a:pPr>
            <a:r>
              <a:rPr lang="cs-CZ" sz="1600" dirty="0"/>
              <a:t>• navázání kontaktu s vědecko-výzkumným pracovištěm v zahraničí zaměřeným na problematiku hluku a vibrací u kolejové dopravy.</a:t>
            </a:r>
          </a:p>
          <a:p>
            <a:endParaRPr lang="cs-CZ" sz="1600" dirty="0">
              <a:latin typeface="CIDFont+F2"/>
            </a:endParaRPr>
          </a:p>
        </p:txBody>
      </p:sp>
    </p:spTree>
    <p:extLst>
      <p:ext uri="{BB962C8B-B14F-4D97-AF65-F5344CB8AC3E}">
        <p14:creationId xmlns:p14="http://schemas.microsoft.com/office/powerpoint/2010/main" val="34626893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Zástupný symbol pro datum 1"/>
          <p:cNvSpPr>
            <a:spLocks noGrp="1"/>
          </p:cNvSpPr>
          <p:nvPr>
            <p:ph type="dt" sz="quarter" idx="10"/>
          </p:nvPr>
        </p:nvSpPr>
        <p:spPr>
          <a:xfrm>
            <a:off x="468313" y="6165850"/>
            <a:ext cx="2133600" cy="47625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altLang="cs-CZ" b="1" dirty="0">
                <a:latin typeface="Arial" charset="0"/>
                <a:cs typeface="Arial" charset="0"/>
              </a:rPr>
              <a:t>Datum:  25.06.2024                                     Místo:    </a:t>
            </a:r>
            <a:r>
              <a:rPr lang="cs-CZ" altLang="cs-CZ" b="1" dirty="0" err="1">
                <a:latin typeface="Arial" charset="0"/>
                <a:cs typeface="Arial" charset="0"/>
              </a:rPr>
              <a:t>Mstětice</a:t>
            </a:r>
            <a:r>
              <a:rPr lang="cs-CZ" altLang="cs-CZ" b="1" dirty="0">
                <a:latin typeface="Arial" charset="0"/>
                <a:cs typeface="Arial" charset="0"/>
              </a:rPr>
              <a:t> </a:t>
            </a:r>
            <a:endParaRPr lang="es-ES" altLang="cs-CZ" b="1" dirty="0">
              <a:latin typeface="Arial" charset="0"/>
              <a:cs typeface="Arial" charset="0"/>
            </a:endParaRPr>
          </a:p>
          <a:p>
            <a:endParaRPr lang="es-ES" altLang="cs-CZ" b="1" dirty="0">
              <a:latin typeface="Arial" charset="0"/>
              <a:cs typeface="Arial" charset="0"/>
            </a:endParaRPr>
          </a:p>
        </p:txBody>
      </p:sp>
      <p:sp>
        <p:nvSpPr>
          <p:cNvPr id="5123" name="Zástupný symbol pro zápatí 2"/>
          <p:cNvSpPr>
            <a:spLocks noGrp="1"/>
          </p:cNvSpPr>
          <p:nvPr>
            <p:ph type="ftr" sz="quarter" idx="11"/>
          </p:nvPr>
        </p:nvSpPr>
        <p:spPr>
          <a:xfrm>
            <a:off x="3924300" y="6237288"/>
            <a:ext cx="3671888" cy="47625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altLang="cs-CZ" sz="1800" b="1" dirty="0">
                <a:latin typeface="Arial" charset="0"/>
                <a:cs typeface="Arial" charset="0"/>
              </a:rPr>
              <a:t> Hodnotící konference </a:t>
            </a:r>
            <a:r>
              <a:rPr lang="cs-CZ" altLang="cs-CZ" sz="1800" b="1" dirty="0"/>
              <a:t> </a:t>
            </a:r>
            <a:endParaRPr lang="es-ES" altLang="cs-CZ" sz="1800" b="1" dirty="0">
              <a:latin typeface="Arial" charset="0"/>
              <a:cs typeface="Arial" charset="0"/>
            </a:endParaRPr>
          </a:p>
        </p:txBody>
      </p:sp>
      <p:sp>
        <p:nvSpPr>
          <p:cNvPr id="5124" name="Zástupný symbol pro číslo snímku 3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DC272763-89F0-40C1-81E3-1C4CA48C14C0}" type="slidenum">
              <a:rPr lang="es-ES" altLang="cs-CZ" b="1" smtClean="0"/>
              <a:pPr/>
              <a:t>12</a:t>
            </a:fld>
            <a:endParaRPr lang="es-ES" altLang="cs-CZ" b="1" dirty="0"/>
          </a:p>
        </p:txBody>
      </p:sp>
      <p:pic>
        <p:nvPicPr>
          <p:cNvPr id="6" name="Obrázek 5" descr="logo platforma finale pro zpravodaj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8184" y="116632"/>
            <a:ext cx="2501900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Obrázek 1">
            <a:extLst>
              <a:ext uri="{FF2B5EF4-FFF2-40B4-BE49-F238E27FC236}">
                <a16:creationId xmlns:a16="http://schemas.microsoft.com/office/drawing/2014/main" id="{A8F13985-80D9-4B9B-3A34-5E7823F0EFE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3916" y="116632"/>
            <a:ext cx="3415854" cy="819150"/>
          </a:xfrm>
          <a:prstGeom prst="rect">
            <a:avLst/>
          </a:prstGeom>
        </p:spPr>
      </p:pic>
      <p:sp>
        <p:nvSpPr>
          <p:cNvPr id="3" name="Obdélník 2"/>
          <p:cNvSpPr/>
          <p:nvPr/>
        </p:nvSpPr>
        <p:spPr>
          <a:xfrm>
            <a:off x="611560" y="982246"/>
            <a:ext cx="8352928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600" b="1" u="sng" dirty="0">
                <a:latin typeface="CIDFont+F2"/>
              </a:rPr>
              <a:t>V rámci projektu DIGRI jsme aktivity uvedené na předešlé stránce plnili takto:  </a:t>
            </a:r>
          </a:p>
          <a:p>
            <a:endParaRPr lang="cs-CZ" sz="1600" dirty="0">
              <a:latin typeface="CIDFont+F2"/>
            </a:endParaRPr>
          </a:p>
          <a:p>
            <a:pPr lvl="0"/>
            <a:r>
              <a:rPr lang="cs-CZ" sz="1600" dirty="0"/>
              <a:t>• pracovní setkání dne 31.07.2023, 24.10.2023 – TEAMS, 19.03.2024 (TP, ČVUT </a:t>
            </a:r>
            <a:r>
              <a:rPr lang="cs-CZ" sz="1600" dirty="0" err="1"/>
              <a:t>FSv</a:t>
            </a:r>
            <a:r>
              <a:rPr lang="cs-CZ" sz="1600" dirty="0"/>
              <a:t>, VÚKV)</a:t>
            </a:r>
          </a:p>
          <a:p>
            <a:pPr lvl="0"/>
            <a:endParaRPr lang="cs-CZ" sz="1600" dirty="0"/>
          </a:p>
          <a:p>
            <a:pPr lvl="0"/>
            <a:r>
              <a:rPr lang="cs-CZ" sz="1600" dirty="0"/>
              <a:t>• průběžná práce ČVUT </a:t>
            </a:r>
            <a:r>
              <a:rPr lang="cs-CZ" sz="1600" dirty="0" err="1"/>
              <a:t>FSv</a:t>
            </a:r>
            <a:r>
              <a:rPr lang="cs-CZ" sz="1600" dirty="0"/>
              <a:t> na souvisejících tématech v rámci vlastních aktivit Katedry železničních staveb</a:t>
            </a:r>
          </a:p>
          <a:p>
            <a:pPr lvl="0"/>
            <a:endParaRPr lang="cs-CZ" sz="1600" dirty="0"/>
          </a:p>
          <a:p>
            <a:pPr lvl="0"/>
            <a:r>
              <a:rPr lang="cs-CZ" sz="1600" dirty="0"/>
              <a:t>• prezentace na konferenci mladých akademických pracovníků ŽELVA 2023 - Železniční výzkumné aktivity, 19.9.2023 – Choceň (příspěvek: Ing. Bc. Lenka Lomoz, Ph.D. „Digitální a zelená železniční infrastruktura Projekt DIGRI - Redukce hluku a vibrací“ (ČVUT v Praze, </a:t>
            </a:r>
            <a:r>
              <a:rPr lang="cs-CZ" sz="1600" dirty="0" err="1"/>
              <a:t>FSv</a:t>
            </a:r>
            <a:r>
              <a:rPr lang="cs-CZ" sz="1600" dirty="0"/>
              <a:t>)</a:t>
            </a:r>
          </a:p>
          <a:p>
            <a:pPr lvl="0"/>
            <a:endParaRPr lang="cs-CZ" sz="1600" dirty="0"/>
          </a:p>
          <a:p>
            <a:pPr lvl="0"/>
            <a:r>
              <a:rPr lang="cs-CZ" sz="1600" dirty="0"/>
              <a:t>• prezentace na konferenci Hluk 2023, 30.11. 2023, Praha (příspěvek: Problematika </a:t>
            </a:r>
            <a:r>
              <a:rPr lang="cs-CZ" sz="1600" dirty="0" err="1"/>
              <a:t>Rayleighova</a:t>
            </a:r>
            <a:r>
              <a:rPr lang="cs-CZ" sz="1600" dirty="0"/>
              <a:t> vlnění ve vztahu k vysokorychlostním tratím v ČR, Ing. Michal </a:t>
            </a:r>
            <a:r>
              <a:rPr lang="cs-CZ" sz="1600" dirty="0" err="1"/>
              <a:t>Petýrek</a:t>
            </a:r>
            <a:r>
              <a:rPr lang="cs-CZ" sz="1600" dirty="0"/>
              <a:t>, (ČVUT v Praze, </a:t>
            </a:r>
            <a:r>
              <a:rPr lang="cs-CZ" sz="1600" dirty="0" err="1"/>
              <a:t>FSv</a:t>
            </a:r>
            <a:r>
              <a:rPr lang="cs-CZ" sz="1600" dirty="0"/>
              <a:t>)</a:t>
            </a:r>
          </a:p>
          <a:p>
            <a:pPr lvl="0"/>
            <a:endParaRPr lang="cs-CZ" sz="1600" dirty="0"/>
          </a:p>
          <a:p>
            <a:pPr lvl="0"/>
            <a:r>
              <a:rPr lang="cs-CZ" sz="1600" dirty="0"/>
              <a:t>• Ing. M. </a:t>
            </a:r>
            <a:r>
              <a:rPr lang="cs-CZ" sz="1600" dirty="0" err="1"/>
              <a:t>Petýrek</a:t>
            </a:r>
            <a:r>
              <a:rPr lang="cs-CZ" sz="1600" dirty="0"/>
              <a:t>: Studijní doktorská stáž v Německu na univerzitě v </a:t>
            </a:r>
            <a:r>
              <a:rPr lang="cs-CZ" sz="1600" dirty="0" err="1"/>
              <a:t>Kaiserslauternu</a:t>
            </a:r>
            <a:r>
              <a:rPr lang="cs-CZ" sz="1600" dirty="0"/>
              <a:t> (9/2023 – 2/2024). Téma disertační práce je „Vliv podloží železniční trati na šíření </a:t>
            </a:r>
            <a:r>
              <a:rPr lang="cs-CZ" sz="1600" dirty="0" err="1"/>
              <a:t>Rayleighova</a:t>
            </a:r>
            <a:r>
              <a:rPr lang="cs-CZ" sz="1600" dirty="0"/>
              <a:t> vlnění“. </a:t>
            </a:r>
          </a:p>
          <a:p>
            <a:pPr lvl="0"/>
            <a:endParaRPr lang="cs-CZ" sz="1600" dirty="0">
              <a:solidFill>
                <a:srgbClr val="A50021"/>
              </a:solidFill>
            </a:endParaRPr>
          </a:p>
          <a:p>
            <a:endParaRPr lang="cs-CZ" sz="1600" dirty="0">
              <a:latin typeface="CIDFont+F2"/>
            </a:endParaRPr>
          </a:p>
        </p:txBody>
      </p:sp>
    </p:spTree>
    <p:extLst>
      <p:ext uri="{BB962C8B-B14F-4D97-AF65-F5344CB8AC3E}">
        <p14:creationId xmlns:p14="http://schemas.microsoft.com/office/powerpoint/2010/main" val="100383132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Zástupný symbol pro datum 1"/>
          <p:cNvSpPr>
            <a:spLocks noGrp="1"/>
          </p:cNvSpPr>
          <p:nvPr>
            <p:ph type="dt" sz="quarter" idx="10"/>
          </p:nvPr>
        </p:nvSpPr>
        <p:spPr>
          <a:xfrm>
            <a:off x="468313" y="6165850"/>
            <a:ext cx="2133600" cy="47625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altLang="cs-CZ" b="1" dirty="0">
                <a:latin typeface="Arial" charset="0"/>
                <a:cs typeface="Arial" charset="0"/>
              </a:rPr>
              <a:t>Datum:  25.06.2024                                     Místo:    </a:t>
            </a:r>
            <a:r>
              <a:rPr lang="cs-CZ" altLang="cs-CZ" b="1" dirty="0" err="1">
                <a:latin typeface="Arial" charset="0"/>
                <a:cs typeface="Arial" charset="0"/>
              </a:rPr>
              <a:t>Mstětice</a:t>
            </a:r>
            <a:r>
              <a:rPr lang="cs-CZ" altLang="cs-CZ" b="1" dirty="0">
                <a:latin typeface="Arial" charset="0"/>
                <a:cs typeface="Arial" charset="0"/>
              </a:rPr>
              <a:t> </a:t>
            </a:r>
            <a:endParaRPr lang="es-ES" altLang="cs-CZ" b="1" dirty="0">
              <a:latin typeface="Arial" charset="0"/>
              <a:cs typeface="Arial" charset="0"/>
            </a:endParaRPr>
          </a:p>
          <a:p>
            <a:endParaRPr lang="es-ES" altLang="cs-CZ" b="1" dirty="0">
              <a:latin typeface="Arial" charset="0"/>
              <a:cs typeface="Arial" charset="0"/>
            </a:endParaRPr>
          </a:p>
        </p:txBody>
      </p:sp>
      <p:sp>
        <p:nvSpPr>
          <p:cNvPr id="5123" name="Zástupný symbol pro zápatí 2"/>
          <p:cNvSpPr>
            <a:spLocks noGrp="1"/>
          </p:cNvSpPr>
          <p:nvPr>
            <p:ph type="ftr" sz="quarter" idx="11"/>
          </p:nvPr>
        </p:nvSpPr>
        <p:spPr>
          <a:xfrm>
            <a:off x="3924300" y="6237288"/>
            <a:ext cx="3671888" cy="47625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altLang="cs-CZ" sz="1800" b="1" dirty="0">
                <a:latin typeface="Arial" charset="0"/>
                <a:cs typeface="Arial" charset="0"/>
              </a:rPr>
              <a:t> Hodnotící konference </a:t>
            </a:r>
            <a:r>
              <a:rPr lang="cs-CZ" altLang="cs-CZ" sz="1800" b="1" dirty="0"/>
              <a:t> </a:t>
            </a:r>
            <a:endParaRPr lang="es-ES" altLang="cs-CZ" sz="1800" b="1" dirty="0">
              <a:latin typeface="Arial" charset="0"/>
              <a:cs typeface="Arial" charset="0"/>
            </a:endParaRPr>
          </a:p>
        </p:txBody>
      </p:sp>
      <p:sp>
        <p:nvSpPr>
          <p:cNvPr id="5124" name="Zástupný symbol pro číslo snímku 3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DC272763-89F0-40C1-81E3-1C4CA48C14C0}" type="slidenum">
              <a:rPr lang="es-ES" altLang="cs-CZ" b="1" smtClean="0"/>
              <a:pPr/>
              <a:t>13</a:t>
            </a:fld>
            <a:endParaRPr lang="es-ES" altLang="cs-CZ" b="1" dirty="0"/>
          </a:p>
        </p:txBody>
      </p:sp>
      <p:pic>
        <p:nvPicPr>
          <p:cNvPr id="6" name="Obrázek 5" descr="logo platforma finale pro zpravodaj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8184" y="116632"/>
            <a:ext cx="2501900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Obrázek 1">
            <a:extLst>
              <a:ext uri="{FF2B5EF4-FFF2-40B4-BE49-F238E27FC236}">
                <a16:creationId xmlns:a16="http://schemas.microsoft.com/office/drawing/2014/main" id="{A8F13985-80D9-4B9B-3A34-5E7823F0EFE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3916" y="116632"/>
            <a:ext cx="3415854" cy="819150"/>
          </a:xfrm>
          <a:prstGeom prst="rect">
            <a:avLst/>
          </a:prstGeom>
        </p:spPr>
      </p:pic>
      <p:sp>
        <p:nvSpPr>
          <p:cNvPr id="3" name="Obdélník 2"/>
          <p:cNvSpPr/>
          <p:nvPr/>
        </p:nvSpPr>
        <p:spPr>
          <a:xfrm>
            <a:off x="611560" y="982246"/>
            <a:ext cx="8352928" cy="45550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endParaRPr lang="cs-CZ" sz="1600" dirty="0">
              <a:solidFill>
                <a:srgbClr val="A50021"/>
              </a:solidFill>
            </a:endParaRPr>
          </a:p>
          <a:p>
            <a:pPr lvl="0"/>
            <a:r>
              <a:rPr lang="cs-CZ" sz="1600" dirty="0">
                <a:latin typeface="+mj-lt"/>
              </a:rPr>
              <a:t>• 10.1. 2024  - Jednání se zástupci SŽ – Stavební správa VRT (Ing. Martin Švehlík, RNDr. Nikola Vacková a další) a ČVUT  -  Ing. Michal </a:t>
            </a:r>
            <a:r>
              <a:rPr lang="cs-CZ" sz="1600" dirty="0" err="1">
                <a:latin typeface="+mj-lt"/>
              </a:rPr>
              <a:t>Petýrek</a:t>
            </a:r>
            <a:r>
              <a:rPr lang="cs-CZ" sz="1600" dirty="0">
                <a:latin typeface="+mj-lt"/>
              </a:rPr>
              <a:t>, Ing. Leoš Horníček, Ph.D.</a:t>
            </a:r>
          </a:p>
          <a:p>
            <a:r>
              <a:rPr lang="cs-CZ" sz="1600" dirty="0">
                <a:latin typeface="+mj-lt"/>
              </a:rPr>
              <a:t>Téma:  Problematika </a:t>
            </a:r>
            <a:r>
              <a:rPr lang="cs-CZ" sz="1600" dirty="0" err="1">
                <a:latin typeface="+mj-lt"/>
              </a:rPr>
              <a:t>Raileyghova</a:t>
            </a:r>
            <a:r>
              <a:rPr lang="cs-CZ" sz="1600" dirty="0">
                <a:latin typeface="+mj-lt"/>
              </a:rPr>
              <a:t> vlnění a souvisejících efektů</a:t>
            </a:r>
          </a:p>
          <a:p>
            <a:endParaRPr lang="cs-CZ" sz="1600" dirty="0">
              <a:latin typeface="+mj-lt"/>
            </a:endParaRPr>
          </a:p>
          <a:p>
            <a:pPr lvl="0"/>
            <a:r>
              <a:rPr lang="cs-CZ" sz="1600" dirty="0">
                <a:latin typeface="+mj-lt"/>
              </a:rPr>
              <a:t>• Organizace workshopu ES ROZ dne 29.05.2024 (téma: Aktuální poznatky k problematice hluku a vibrací z kolejové dopravy)</a:t>
            </a:r>
          </a:p>
          <a:p>
            <a:pPr lvl="0"/>
            <a:r>
              <a:rPr lang="cs-CZ" sz="1600" dirty="0">
                <a:latin typeface="+mj-lt"/>
              </a:rPr>
              <a:t>Poznámka: zejména po dokončení workshopu proběhla řada dalších odborných rozhovorů)</a:t>
            </a:r>
          </a:p>
          <a:p>
            <a:pPr lvl="0"/>
            <a:endParaRPr lang="cs-CZ" sz="1600" dirty="0">
              <a:latin typeface="+mj-lt"/>
            </a:endParaRPr>
          </a:p>
          <a:p>
            <a:pPr lvl="0"/>
            <a:r>
              <a:rPr lang="cs-CZ" sz="1600" dirty="0">
                <a:latin typeface="+mj-lt"/>
              </a:rPr>
              <a:t>• předání 1. verze příspěvku ES ROZ do Akčního plánu</a:t>
            </a:r>
          </a:p>
          <a:p>
            <a:pPr lvl="0"/>
            <a:endParaRPr lang="cs-CZ" sz="1600" dirty="0">
              <a:latin typeface="+mj-lt"/>
            </a:endParaRPr>
          </a:p>
          <a:p>
            <a:r>
              <a:rPr lang="cs-CZ" sz="1600" dirty="0">
                <a:latin typeface="+mj-lt"/>
              </a:rPr>
              <a:t>• Katedra železničních staveb se věnuje v rámci výuky dané problematice buď zcela nebo částečně v následujících předmětech např.: Dopravní stavby a životní prostředí, Ekologické aspekty dopravy a Železniční stavby 2 a Kolejové stavby a životní prostředí.</a:t>
            </a:r>
          </a:p>
          <a:p>
            <a:endParaRPr lang="cs-CZ" sz="1600" dirty="0">
              <a:latin typeface="+mj-lt"/>
            </a:endParaRPr>
          </a:p>
          <a:p>
            <a:r>
              <a:rPr lang="cs-CZ" sz="1600" dirty="0">
                <a:solidFill>
                  <a:srgbClr val="0070C0"/>
                </a:solidFill>
                <a:latin typeface="+mj-lt"/>
              </a:rPr>
              <a:t>Příkladem jsou následující obhájené / oceněné závěrečné a studijní práce: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8304664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Zástupný symbol pro datum 1"/>
          <p:cNvSpPr>
            <a:spLocks noGrp="1"/>
          </p:cNvSpPr>
          <p:nvPr>
            <p:ph type="dt" sz="quarter" idx="10"/>
          </p:nvPr>
        </p:nvSpPr>
        <p:spPr>
          <a:xfrm>
            <a:off x="468313" y="6165850"/>
            <a:ext cx="2133600" cy="47625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altLang="cs-CZ" b="1" dirty="0">
                <a:latin typeface="Arial" charset="0"/>
                <a:cs typeface="Arial" charset="0"/>
              </a:rPr>
              <a:t>Datum:  25.06.2024                                     Místo:    </a:t>
            </a:r>
            <a:r>
              <a:rPr lang="cs-CZ" altLang="cs-CZ" b="1" dirty="0" err="1">
                <a:latin typeface="Arial" charset="0"/>
                <a:cs typeface="Arial" charset="0"/>
              </a:rPr>
              <a:t>Mstětice</a:t>
            </a:r>
            <a:r>
              <a:rPr lang="cs-CZ" altLang="cs-CZ" b="1" dirty="0">
                <a:latin typeface="Arial" charset="0"/>
                <a:cs typeface="Arial" charset="0"/>
              </a:rPr>
              <a:t> </a:t>
            </a:r>
            <a:endParaRPr lang="es-ES" altLang="cs-CZ" b="1" dirty="0">
              <a:latin typeface="Arial" charset="0"/>
              <a:cs typeface="Arial" charset="0"/>
            </a:endParaRPr>
          </a:p>
          <a:p>
            <a:endParaRPr lang="es-ES" altLang="cs-CZ" b="1" dirty="0">
              <a:latin typeface="Arial" charset="0"/>
              <a:cs typeface="Arial" charset="0"/>
            </a:endParaRPr>
          </a:p>
        </p:txBody>
      </p:sp>
      <p:sp>
        <p:nvSpPr>
          <p:cNvPr id="5123" name="Zástupný symbol pro zápatí 2"/>
          <p:cNvSpPr>
            <a:spLocks noGrp="1"/>
          </p:cNvSpPr>
          <p:nvPr>
            <p:ph type="ftr" sz="quarter" idx="11"/>
          </p:nvPr>
        </p:nvSpPr>
        <p:spPr>
          <a:xfrm>
            <a:off x="3924300" y="6237288"/>
            <a:ext cx="3671888" cy="47625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altLang="cs-CZ" sz="1800" b="1" dirty="0">
                <a:latin typeface="Arial" charset="0"/>
                <a:cs typeface="Arial" charset="0"/>
              </a:rPr>
              <a:t> Hodnotící konference </a:t>
            </a:r>
            <a:r>
              <a:rPr lang="cs-CZ" altLang="cs-CZ" sz="1800" b="1" dirty="0"/>
              <a:t> </a:t>
            </a:r>
            <a:endParaRPr lang="es-ES" altLang="cs-CZ" sz="1800" b="1" dirty="0">
              <a:latin typeface="Arial" charset="0"/>
              <a:cs typeface="Arial" charset="0"/>
            </a:endParaRPr>
          </a:p>
        </p:txBody>
      </p:sp>
      <p:sp>
        <p:nvSpPr>
          <p:cNvPr id="5124" name="Zástupný symbol pro číslo snímku 3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DC272763-89F0-40C1-81E3-1C4CA48C14C0}" type="slidenum">
              <a:rPr lang="es-ES" altLang="cs-CZ" b="1" smtClean="0"/>
              <a:pPr/>
              <a:t>14</a:t>
            </a:fld>
            <a:endParaRPr lang="es-ES" altLang="cs-CZ" b="1" dirty="0"/>
          </a:p>
        </p:txBody>
      </p:sp>
      <p:pic>
        <p:nvPicPr>
          <p:cNvPr id="6" name="Obrázek 5" descr="logo platforma finale pro zpravodaj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8184" y="116632"/>
            <a:ext cx="2501900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Obrázek 1">
            <a:extLst>
              <a:ext uri="{FF2B5EF4-FFF2-40B4-BE49-F238E27FC236}">
                <a16:creationId xmlns:a16="http://schemas.microsoft.com/office/drawing/2014/main" id="{A8F13985-80D9-4B9B-3A34-5E7823F0EFE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3916" y="116632"/>
            <a:ext cx="3415854" cy="819150"/>
          </a:xfrm>
          <a:prstGeom prst="rect">
            <a:avLst/>
          </a:prstGeom>
        </p:spPr>
      </p:pic>
      <p:sp>
        <p:nvSpPr>
          <p:cNvPr id="3" name="Obdélník 2"/>
          <p:cNvSpPr/>
          <p:nvPr/>
        </p:nvSpPr>
        <p:spPr>
          <a:xfrm>
            <a:off x="611560" y="1412776"/>
            <a:ext cx="8352928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endParaRPr lang="cs-CZ" sz="1600" dirty="0">
              <a:solidFill>
                <a:srgbClr val="A50021"/>
              </a:solidFill>
            </a:endParaRPr>
          </a:p>
          <a:p>
            <a:pPr lvl="0"/>
            <a:endParaRPr lang="cs-CZ" sz="1600" dirty="0">
              <a:solidFill>
                <a:srgbClr val="A50021"/>
              </a:solidFill>
            </a:endParaRPr>
          </a:p>
          <a:p>
            <a:pPr marL="627063" indent="-627063">
              <a:tabLst>
                <a:tab pos="450850" algn="l"/>
              </a:tabLst>
            </a:pPr>
            <a:r>
              <a:rPr lang="cs-CZ" dirty="0">
                <a:solidFill>
                  <a:srgbClr val="00B050"/>
                </a:solidFill>
              </a:rPr>
              <a:t>	</a:t>
            </a:r>
            <a:r>
              <a:rPr lang="cs-CZ" sz="1600" dirty="0">
                <a:solidFill>
                  <a:srgbClr val="0070C0"/>
                </a:solidFill>
              </a:rPr>
              <a:t>- Akustická studie vybraných typových lokalit v okolí modernizované železniční tratě Praha – Kladno (bakalářská práce), </a:t>
            </a:r>
          </a:p>
          <a:p>
            <a:pPr marL="627063" indent="-627063">
              <a:tabLst>
                <a:tab pos="450850" algn="l"/>
              </a:tabLst>
            </a:pPr>
            <a:endParaRPr lang="cs-CZ" sz="1600" dirty="0">
              <a:solidFill>
                <a:srgbClr val="0070C0"/>
              </a:solidFill>
            </a:endParaRPr>
          </a:p>
          <a:p>
            <a:pPr marL="627063" indent="-627063">
              <a:tabLst>
                <a:tab pos="450850" algn="l"/>
              </a:tabLst>
            </a:pPr>
            <a:r>
              <a:rPr lang="cs-CZ" sz="1600" dirty="0">
                <a:solidFill>
                  <a:srgbClr val="0070C0"/>
                </a:solidFill>
              </a:rPr>
              <a:t>	- Vliv diskontinuit vegetačního krytu tramvajové trati na úroveň vyzařovaného hluku (oceněná studentská práce v rámci mezinárodního kola Studentské vědecké odborné činnosti ČR a SR). </a:t>
            </a:r>
          </a:p>
          <a:p>
            <a:pPr marL="627063" indent="-627063">
              <a:tabLst>
                <a:tab pos="450850" algn="l"/>
              </a:tabLst>
            </a:pPr>
            <a:endParaRPr lang="cs-CZ" sz="1600" dirty="0">
              <a:solidFill>
                <a:srgbClr val="0070C0"/>
              </a:solidFill>
            </a:endParaRPr>
          </a:p>
          <a:p>
            <a:pPr marL="627063" indent="-627063">
              <a:tabLst>
                <a:tab pos="450850" algn="l"/>
              </a:tabLst>
            </a:pPr>
            <a:r>
              <a:rPr lang="cs-CZ" sz="1600" dirty="0">
                <a:solidFill>
                  <a:srgbClr val="0070C0"/>
                </a:solidFill>
              </a:rPr>
              <a:t>	- Vliv zeleně na šíření hluku v okolí železničních staveb (diplomová práce).</a:t>
            </a:r>
          </a:p>
          <a:p>
            <a:pPr marL="627063" indent="-627063"/>
            <a:endParaRPr lang="cs-CZ" sz="1600" dirty="0">
              <a:solidFill>
                <a:srgbClr val="0070C0"/>
              </a:solidFill>
            </a:endParaRPr>
          </a:p>
          <a:p>
            <a:endParaRPr lang="cs-CZ" sz="1600" dirty="0">
              <a:solidFill>
                <a:srgbClr val="00B050"/>
              </a:solidFill>
            </a:endParaRPr>
          </a:p>
          <a:p>
            <a:endParaRPr lang="cs-CZ" sz="16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867321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Zástupný symbol pro datum 1"/>
          <p:cNvSpPr>
            <a:spLocks noGrp="1"/>
          </p:cNvSpPr>
          <p:nvPr>
            <p:ph type="dt" sz="quarter" idx="10"/>
          </p:nvPr>
        </p:nvSpPr>
        <p:spPr>
          <a:xfrm>
            <a:off x="468313" y="6165850"/>
            <a:ext cx="2133600" cy="47625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altLang="cs-CZ" b="1" dirty="0">
                <a:latin typeface="Arial" charset="0"/>
                <a:cs typeface="Arial" charset="0"/>
              </a:rPr>
              <a:t>Datum:  25.06.2024                                     Místo:    </a:t>
            </a:r>
            <a:r>
              <a:rPr lang="cs-CZ" altLang="cs-CZ" b="1" dirty="0" err="1">
                <a:latin typeface="Arial" charset="0"/>
                <a:cs typeface="Arial" charset="0"/>
              </a:rPr>
              <a:t>Mstětice</a:t>
            </a:r>
            <a:r>
              <a:rPr lang="cs-CZ" altLang="cs-CZ" b="1" dirty="0">
                <a:latin typeface="Arial" charset="0"/>
                <a:cs typeface="Arial" charset="0"/>
              </a:rPr>
              <a:t> </a:t>
            </a:r>
            <a:endParaRPr lang="es-ES" altLang="cs-CZ" b="1" dirty="0">
              <a:latin typeface="Arial" charset="0"/>
              <a:cs typeface="Arial" charset="0"/>
            </a:endParaRPr>
          </a:p>
          <a:p>
            <a:endParaRPr lang="es-ES" altLang="cs-CZ" b="1" dirty="0">
              <a:latin typeface="Arial" charset="0"/>
              <a:cs typeface="Arial" charset="0"/>
            </a:endParaRPr>
          </a:p>
        </p:txBody>
      </p:sp>
      <p:sp>
        <p:nvSpPr>
          <p:cNvPr id="5123" name="Zástupný symbol pro zápatí 2"/>
          <p:cNvSpPr>
            <a:spLocks noGrp="1"/>
          </p:cNvSpPr>
          <p:nvPr>
            <p:ph type="ftr" sz="quarter" idx="11"/>
          </p:nvPr>
        </p:nvSpPr>
        <p:spPr>
          <a:xfrm>
            <a:off x="3924300" y="6237288"/>
            <a:ext cx="3671888" cy="47625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altLang="cs-CZ" sz="1800" b="1" dirty="0">
                <a:latin typeface="Arial" charset="0"/>
                <a:cs typeface="Arial" charset="0"/>
              </a:rPr>
              <a:t> Hodnotící konference</a:t>
            </a:r>
            <a:endParaRPr lang="es-ES" altLang="cs-CZ" sz="1800" b="1" dirty="0">
              <a:latin typeface="Arial" charset="0"/>
              <a:cs typeface="Arial" charset="0"/>
            </a:endParaRPr>
          </a:p>
        </p:txBody>
      </p:sp>
      <p:sp>
        <p:nvSpPr>
          <p:cNvPr id="5124" name="Zástupný symbol pro číslo snímku 3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DC272763-89F0-40C1-81E3-1C4CA48C14C0}" type="slidenum">
              <a:rPr lang="es-ES" altLang="cs-CZ" b="1" smtClean="0"/>
              <a:pPr/>
              <a:t>15</a:t>
            </a:fld>
            <a:endParaRPr lang="es-ES" altLang="cs-CZ" b="1" dirty="0"/>
          </a:p>
        </p:txBody>
      </p:sp>
      <p:pic>
        <p:nvPicPr>
          <p:cNvPr id="6" name="Obrázek 5" descr="logo platforma finale pro zpravodaj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8184" y="116632"/>
            <a:ext cx="2501900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Obrázek 1">
            <a:extLst>
              <a:ext uri="{FF2B5EF4-FFF2-40B4-BE49-F238E27FC236}">
                <a16:creationId xmlns:a16="http://schemas.microsoft.com/office/drawing/2014/main" id="{A8F13985-80D9-4B9B-3A34-5E7823F0EFE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3916" y="116632"/>
            <a:ext cx="3415854" cy="819150"/>
          </a:xfrm>
          <a:prstGeom prst="rect">
            <a:avLst/>
          </a:prstGeom>
        </p:spPr>
      </p:pic>
      <p:sp>
        <p:nvSpPr>
          <p:cNvPr id="3" name="Obdélník 2"/>
          <p:cNvSpPr/>
          <p:nvPr/>
        </p:nvSpPr>
        <p:spPr>
          <a:xfrm>
            <a:off x="683568" y="1196752"/>
            <a:ext cx="8003232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dirty="0">
              <a:latin typeface="CIDFont+F2"/>
            </a:endParaRPr>
          </a:p>
          <a:p>
            <a:r>
              <a:rPr lang="cs-CZ" b="1" dirty="0">
                <a:solidFill>
                  <a:schemeClr val="bg2">
                    <a:lumMod val="60000"/>
                    <a:lumOff val="40000"/>
                  </a:schemeClr>
                </a:solidFill>
                <a:latin typeface="CIDFont+F2"/>
              </a:rPr>
              <a:t>OBSAH</a:t>
            </a:r>
          </a:p>
          <a:p>
            <a:endParaRPr lang="cs-CZ" b="1" dirty="0">
              <a:solidFill>
                <a:schemeClr val="bg2">
                  <a:lumMod val="60000"/>
                  <a:lumOff val="40000"/>
                </a:schemeClr>
              </a:solidFill>
              <a:latin typeface="CIDFont+F2"/>
            </a:endParaRPr>
          </a:p>
          <a:p>
            <a:r>
              <a:rPr lang="cs-CZ" b="1" dirty="0">
                <a:solidFill>
                  <a:schemeClr val="bg2">
                    <a:lumMod val="60000"/>
                    <a:lumOff val="40000"/>
                  </a:schemeClr>
                </a:solidFill>
                <a:latin typeface="CIDFont+F2"/>
              </a:rPr>
              <a:t>1 ES ROZ v rámci projektu DIGRI</a:t>
            </a:r>
          </a:p>
          <a:p>
            <a:endParaRPr lang="cs-CZ" b="1" dirty="0">
              <a:solidFill>
                <a:schemeClr val="bg2">
                  <a:lumMod val="60000"/>
                  <a:lumOff val="40000"/>
                </a:schemeClr>
              </a:solidFill>
              <a:latin typeface="CIDFont+F2"/>
            </a:endParaRPr>
          </a:p>
          <a:p>
            <a:r>
              <a:rPr lang="de-DE" b="1" dirty="0">
                <a:solidFill>
                  <a:schemeClr val="bg2">
                    <a:lumMod val="60000"/>
                    <a:lumOff val="40000"/>
                  </a:schemeClr>
                </a:solidFill>
                <a:latin typeface="CIDFont+F2"/>
              </a:rPr>
              <a:t>2 </a:t>
            </a:r>
            <a:r>
              <a:rPr lang="cs-CZ" b="1" dirty="0">
                <a:solidFill>
                  <a:schemeClr val="bg2">
                    <a:lumMod val="60000"/>
                    <a:lumOff val="40000"/>
                  </a:schemeClr>
                </a:solidFill>
                <a:latin typeface="CIDFont+F2"/>
              </a:rPr>
              <a:t>Stav řešení Technologického záměru v ES ROZ</a:t>
            </a:r>
          </a:p>
          <a:p>
            <a:endParaRPr lang="de-DE" b="1" dirty="0">
              <a:latin typeface="CIDFont+F2"/>
            </a:endParaRPr>
          </a:p>
          <a:p>
            <a:r>
              <a:rPr lang="cs-CZ" b="1" dirty="0">
                <a:latin typeface="CIDFont+F2"/>
              </a:rPr>
              <a:t>4 Další postup </a:t>
            </a:r>
            <a:endParaRPr lang="cs-CZ" b="1" dirty="0"/>
          </a:p>
          <a:p>
            <a:r>
              <a:rPr lang="cs-CZ" b="1" dirty="0">
                <a:solidFill>
                  <a:schemeClr val="bg1">
                    <a:lumMod val="85000"/>
                  </a:schemeClr>
                </a:solidFill>
                <a:latin typeface="CIDFont+F2"/>
              </a:rPr>
              <a:t> </a:t>
            </a:r>
            <a:endParaRPr lang="cs-CZ" b="1" dirty="0">
              <a:solidFill>
                <a:schemeClr val="bg1">
                  <a:lumMod val="85000"/>
                </a:schemeClr>
              </a:solidFill>
            </a:endParaRPr>
          </a:p>
          <a:p>
            <a:r>
              <a:rPr lang="cs-CZ" b="1" dirty="0">
                <a:solidFill>
                  <a:schemeClr val="bg1">
                    <a:lumMod val="85000"/>
                  </a:schemeClr>
                </a:solidFill>
                <a:latin typeface="CIDFont+F2"/>
              </a:rPr>
              <a:t> </a:t>
            </a:r>
            <a:endParaRPr lang="cs-CZ" b="1" dirty="0">
              <a:solidFill>
                <a:schemeClr val="bg1">
                  <a:lumMod val="85000"/>
                </a:schemeClr>
              </a:solidFill>
            </a:endParaRPr>
          </a:p>
          <a:p>
            <a:endParaRPr lang="cs-CZ" b="1" dirty="0">
              <a:solidFill>
                <a:schemeClr val="accent3">
                  <a:lumMod val="85000"/>
                </a:schemeClr>
              </a:solidFill>
              <a:latin typeface="CIDFont+F2"/>
            </a:endParaRPr>
          </a:p>
        </p:txBody>
      </p:sp>
    </p:spTree>
    <p:extLst>
      <p:ext uri="{BB962C8B-B14F-4D97-AF65-F5344CB8AC3E}">
        <p14:creationId xmlns:p14="http://schemas.microsoft.com/office/powerpoint/2010/main" val="270850977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Zástupný symbol pro datum 1"/>
          <p:cNvSpPr>
            <a:spLocks noGrp="1"/>
          </p:cNvSpPr>
          <p:nvPr>
            <p:ph type="dt" sz="quarter" idx="10"/>
          </p:nvPr>
        </p:nvSpPr>
        <p:spPr>
          <a:xfrm>
            <a:off x="468313" y="6165850"/>
            <a:ext cx="2133600" cy="47625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altLang="cs-CZ" b="1" dirty="0">
                <a:latin typeface="Arial" charset="0"/>
                <a:cs typeface="Arial" charset="0"/>
              </a:rPr>
              <a:t>Datum:  25.06.2024                                     Místo:    </a:t>
            </a:r>
            <a:r>
              <a:rPr lang="cs-CZ" altLang="cs-CZ" b="1" dirty="0" err="1">
                <a:latin typeface="Arial" charset="0"/>
                <a:cs typeface="Arial" charset="0"/>
              </a:rPr>
              <a:t>Mstětice</a:t>
            </a:r>
            <a:r>
              <a:rPr lang="cs-CZ" altLang="cs-CZ" b="1" dirty="0">
                <a:latin typeface="Arial" charset="0"/>
                <a:cs typeface="Arial" charset="0"/>
              </a:rPr>
              <a:t> </a:t>
            </a:r>
            <a:endParaRPr lang="es-ES" altLang="cs-CZ" b="1" dirty="0">
              <a:latin typeface="Arial" charset="0"/>
              <a:cs typeface="Arial" charset="0"/>
            </a:endParaRPr>
          </a:p>
          <a:p>
            <a:endParaRPr lang="es-ES" altLang="cs-CZ" b="1" dirty="0">
              <a:latin typeface="Arial" charset="0"/>
              <a:cs typeface="Arial" charset="0"/>
            </a:endParaRPr>
          </a:p>
        </p:txBody>
      </p:sp>
      <p:sp>
        <p:nvSpPr>
          <p:cNvPr id="5123" name="Zástupný symbol pro zápatí 2"/>
          <p:cNvSpPr>
            <a:spLocks noGrp="1"/>
          </p:cNvSpPr>
          <p:nvPr>
            <p:ph type="ftr" sz="quarter" idx="11"/>
          </p:nvPr>
        </p:nvSpPr>
        <p:spPr>
          <a:xfrm>
            <a:off x="3924300" y="6237288"/>
            <a:ext cx="3671888" cy="47625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altLang="cs-CZ" sz="1800" b="1" dirty="0">
                <a:latin typeface="Arial" charset="0"/>
                <a:cs typeface="Arial" charset="0"/>
              </a:rPr>
              <a:t> Hodnotící konference </a:t>
            </a:r>
            <a:r>
              <a:rPr lang="cs-CZ" altLang="cs-CZ" sz="1800" b="1" dirty="0"/>
              <a:t> </a:t>
            </a:r>
            <a:endParaRPr lang="es-ES" altLang="cs-CZ" sz="1800" b="1" dirty="0">
              <a:latin typeface="Arial" charset="0"/>
              <a:cs typeface="Arial" charset="0"/>
            </a:endParaRPr>
          </a:p>
        </p:txBody>
      </p:sp>
      <p:sp>
        <p:nvSpPr>
          <p:cNvPr id="5124" name="Zástupný symbol pro číslo snímku 3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DC272763-89F0-40C1-81E3-1C4CA48C14C0}" type="slidenum">
              <a:rPr lang="es-ES" altLang="cs-CZ" b="1" smtClean="0"/>
              <a:pPr/>
              <a:t>16</a:t>
            </a:fld>
            <a:endParaRPr lang="es-ES" altLang="cs-CZ" b="1" dirty="0"/>
          </a:p>
        </p:txBody>
      </p:sp>
      <p:pic>
        <p:nvPicPr>
          <p:cNvPr id="6" name="Obrázek 5" descr="logo platforma finale pro zpravodaj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8184" y="116632"/>
            <a:ext cx="2501900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Obrázek 1">
            <a:extLst>
              <a:ext uri="{FF2B5EF4-FFF2-40B4-BE49-F238E27FC236}">
                <a16:creationId xmlns:a16="http://schemas.microsoft.com/office/drawing/2014/main" id="{A8F13985-80D9-4B9B-3A34-5E7823F0EFE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3916" y="116632"/>
            <a:ext cx="3415854" cy="819150"/>
          </a:xfrm>
          <a:prstGeom prst="rect">
            <a:avLst/>
          </a:prstGeom>
        </p:spPr>
      </p:pic>
      <p:sp>
        <p:nvSpPr>
          <p:cNvPr id="3" name="Obdélník 2"/>
          <p:cNvSpPr/>
          <p:nvPr/>
        </p:nvSpPr>
        <p:spPr>
          <a:xfrm>
            <a:off x="611560" y="1052736"/>
            <a:ext cx="8352928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600" b="1" u="sng" dirty="0">
                <a:latin typeface="+mj-lt"/>
              </a:rPr>
              <a:t>Další postup:</a:t>
            </a:r>
          </a:p>
          <a:p>
            <a:endParaRPr lang="cs-CZ" sz="1600" b="1" dirty="0">
              <a:latin typeface="+mj-lt"/>
            </a:endParaRP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sz="1600" dirty="0">
                <a:latin typeface="+mj-lt"/>
              </a:rPr>
              <a:t>pracovní setkání ES ROZ dne 2. (3). 9. 2024, (TP, ČVUT </a:t>
            </a:r>
            <a:r>
              <a:rPr lang="cs-CZ" sz="1600" dirty="0" err="1">
                <a:latin typeface="+mj-lt"/>
              </a:rPr>
              <a:t>FSv</a:t>
            </a:r>
            <a:r>
              <a:rPr lang="cs-CZ" sz="1600" dirty="0">
                <a:latin typeface="+mj-lt"/>
              </a:rPr>
              <a:t>, VÚKV)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sz="1600" dirty="0">
                <a:latin typeface="+mj-lt"/>
              </a:rPr>
              <a:t>sdílení poznatků na konferenci mladých akademických pracovníků ŽELVA 2024 - Železniční výzkumné aktivity, září.2024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sz="1600" dirty="0">
                <a:latin typeface="+mj-lt"/>
              </a:rPr>
              <a:t>sdílení poznatků a debata nad problematikou s kolegy na každoročním setkání kateder dopravního stavitelství Stavebních fakult ČR a SR </a:t>
            </a:r>
            <a:br>
              <a:rPr lang="cs-CZ" sz="1600" dirty="0">
                <a:latin typeface="+mj-lt"/>
              </a:rPr>
            </a:br>
            <a:r>
              <a:rPr lang="cs-CZ" sz="1600" dirty="0">
                <a:latin typeface="+mj-lt"/>
              </a:rPr>
              <a:t>(11. -12. 9. 2024 Žilina) – účastníci (VUT BRNO, VŠB Ostrava, TUKE Košice, ZU v Žilině, STU Bratislava)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sz="1600" dirty="0">
                <a:latin typeface="+mj-lt"/>
              </a:rPr>
              <a:t>Příprava pracovního jednání se zástupci Správy železnic:</a:t>
            </a:r>
          </a:p>
          <a:p>
            <a:pPr>
              <a:spcBef>
                <a:spcPts val="600"/>
              </a:spcBef>
              <a:tabLst>
                <a:tab pos="723900" algn="l"/>
              </a:tabLst>
            </a:pPr>
            <a:r>
              <a:rPr lang="cs-CZ" sz="1600" dirty="0">
                <a:latin typeface="+mj-lt"/>
              </a:rPr>
              <a:t>	  - Stavební správa VRT – Ing. Hana </a:t>
            </a:r>
            <a:r>
              <a:rPr lang="cs-CZ" sz="1600" dirty="0" err="1">
                <a:latin typeface="+mj-lt"/>
              </a:rPr>
              <a:t>Bartošovská</a:t>
            </a:r>
            <a:r>
              <a:rPr lang="cs-CZ" sz="1600" dirty="0">
                <a:latin typeface="+mj-lt"/>
              </a:rPr>
              <a:t> </a:t>
            </a:r>
            <a:br>
              <a:rPr lang="cs-CZ" sz="1600" dirty="0">
                <a:latin typeface="+mj-lt"/>
              </a:rPr>
            </a:br>
            <a:r>
              <a:rPr lang="cs-CZ" sz="1600" dirty="0">
                <a:latin typeface="+mj-lt"/>
              </a:rPr>
              <a:t>	    Téma: Komplexní řešení problematiky protihlukových opatření  </a:t>
            </a:r>
          </a:p>
          <a:p>
            <a:pPr>
              <a:spcBef>
                <a:spcPts val="600"/>
              </a:spcBef>
              <a:tabLst>
                <a:tab pos="723900" algn="l"/>
              </a:tabLst>
            </a:pPr>
            <a:r>
              <a:rPr lang="cs-CZ" sz="1600" dirty="0">
                <a:latin typeface="+mj-lt"/>
              </a:rPr>
              <a:t>	  - Generální ředitelství - O13 ing. Ivo </a:t>
            </a:r>
            <a:r>
              <a:rPr lang="cs-CZ" sz="1600" dirty="0" err="1">
                <a:latin typeface="+mj-lt"/>
              </a:rPr>
              <a:t>Jauris</a:t>
            </a:r>
            <a:r>
              <a:rPr lang="cs-CZ" sz="1600" dirty="0">
                <a:latin typeface="+mj-lt"/>
              </a:rPr>
              <a:t>, Ing. Petr </a:t>
            </a:r>
            <a:r>
              <a:rPr lang="cs-CZ" sz="1600" dirty="0" err="1">
                <a:latin typeface="+mj-lt"/>
              </a:rPr>
              <a:t>Břešťovský</a:t>
            </a:r>
            <a:r>
              <a:rPr lang="cs-CZ" sz="1600" dirty="0">
                <a:latin typeface="+mj-lt"/>
              </a:rPr>
              <a:t>, Ph.D.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  <a:tabLst>
                <a:tab pos="723900" algn="l"/>
              </a:tabLst>
            </a:pPr>
            <a:r>
              <a:rPr lang="cs-CZ" sz="1600" dirty="0">
                <a:latin typeface="+mj-lt"/>
              </a:rPr>
              <a:t>Soustavná pedagogická činnost ČVUT </a:t>
            </a:r>
            <a:r>
              <a:rPr lang="cs-CZ" sz="1600" dirty="0" err="1">
                <a:latin typeface="+mj-lt"/>
              </a:rPr>
              <a:t>FSv</a:t>
            </a:r>
            <a:endParaRPr lang="cs-CZ" sz="1600" dirty="0">
              <a:latin typeface="+mj-lt"/>
            </a:endParaRPr>
          </a:p>
          <a:p>
            <a:pPr>
              <a:spcBef>
                <a:spcPts val="600"/>
              </a:spcBef>
            </a:pPr>
            <a:endParaRPr lang="cs-CZ" b="1" dirty="0"/>
          </a:p>
          <a:p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344126529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Zástupný symbol pro datum 1"/>
          <p:cNvSpPr>
            <a:spLocks noGrp="1"/>
          </p:cNvSpPr>
          <p:nvPr>
            <p:ph type="dt" sz="quarter" idx="10"/>
          </p:nvPr>
        </p:nvSpPr>
        <p:spPr>
          <a:xfrm>
            <a:off x="468313" y="6165850"/>
            <a:ext cx="2133600" cy="47625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altLang="cs-CZ" b="1" dirty="0">
                <a:latin typeface="Arial" charset="0"/>
                <a:cs typeface="Arial" charset="0"/>
              </a:rPr>
              <a:t>Datum:  25.06.2024                                     Místo:    </a:t>
            </a:r>
            <a:r>
              <a:rPr lang="cs-CZ" altLang="cs-CZ" b="1" dirty="0" err="1">
                <a:latin typeface="Arial" charset="0"/>
                <a:cs typeface="Arial" charset="0"/>
              </a:rPr>
              <a:t>Mstětice</a:t>
            </a:r>
            <a:r>
              <a:rPr lang="cs-CZ" altLang="cs-CZ" b="1" dirty="0">
                <a:latin typeface="Arial" charset="0"/>
                <a:cs typeface="Arial" charset="0"/>
              </a:rPr>
              <a:t> </a:t>
            </a:r>
            <a:endParaRPr lang="es-ES" altLang="cs-CZ" b="1" dirty="0">
              <a:latin typeface="Arial" charset="0"/>
              <a:cs typeface="Arial" charset="0"/>
            </a:endParaRPr>
          </a:p>
          <a:p>
            <a:endParaRPr lang="es-ES" altLang="cs-CZ" b="1" dirty="0">
              <a:latin typeface="Arial" charset="0"/>
              <a:cs typeface="Arial" charset="0"/>
            </a:endParaRPr>
          </a:p>
        </p:txBody>
      </p:sp>
      <p:sp>
        <p:nvSpPr>
          <p:cNvPr id="5123" name="Zástupný symbol pro zápatí 2"/>
          <p:cNvSpPr>
            <a:spLocks noGrp="1"/>
          </p:cNvSpPr>
          <p:nvPr>
            <p:ph type="ftr" sz="quarter" idx="11"/>
          </p:nvPr>
        </p:nvSpPr>
        <p:spPr>
          <a:xfrm>
            <a:off x="3924300" y="6237288"/>
            <a:ext cx="3671888" cy="47625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altLang="cs-CZ" sz="1800" b="1" dirty="0">
                <a:latin typeface="Arial" charset="0"/>
                <a:cs typeface="Arial" charset="0"/>
              </a:rPr>
              <a:t> Hodnotící konference</a:t>
            </a:r>
            <a:endParaRPr lang="es-ES" altLang="cs-CZ" sz="1800" b="1" dirty="0">
              <a:latin typeface="Arial" charset="0"/>
              <a:cs typeface="Arial" charset="0"/>
            </a:endParaRPr>
          </a:p>
        </p:txBody>
      </p:sp>
      <p:sp>
        <p:nvSpPr>
          <p:cNvPr id="5124" name="Zástupný symbol pro číslo snímku 3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DC272763-89F0-40C1-81E3-1C4CA48C14C0}" type="slidenum">
              <a:rPr lang="es-ES" altLang="cs-CZ" b="1" smtClean="0"/>
              <a:pPr/>
              <a:t>17</a:t>
            </a:fld>
            <a:endParaRPr lang="es-ES" altLang="cs-CZ" b="1" dirty="0"/>
          </a:p>
        </p:txBody>
      </p:sp>
      <p:pic>
        <p:nvPicPr>
          <p:cNvPr id="6" name="Obrázek 5" descr="logo platforma finale pro zpravodaj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8184" y="116632"/>
            <a:ext cx="2501900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Obrázek 1">
            <a:extLst>
              <a:ext uri="{FF2B5EF4-FFF2-40B4-BE49-F238E27FC236}">
                <a16:creationId xmlns:a16="http://schemas.microsoft.com/office/drawing/2014/main" id="{A8F13985-80D9-4B9B-3A34-5E7823F0EFE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3916" y="116632"/>
            <a:ext cx="3415854" cy="819150"/>
          </a:xfrm>
          <a:prstGeom prst="rect">
            <a:avLst/>
          </a:prstGeom>
        </p:spPr>
      </p:pic>
      <p:sp>
        <p:nvSpPr>
          <p:cNvPr id="3" name="Obdélník 2"/>
          <p:cNvSpPr/>
          <p:nvPr/>
        </p:nvSpPr>
        <p:spPr>
          <a:xfrm>
            <a:off x="683568" y="1196752"/>
            <a:ext cx="8003232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cs-CZ" dirty="0"/>
          </a:p>
          <a:p>
            <a:pPr algn="ctr"/>
            <a:r>
              <a:rPr lang="cs-CZ" sz="3600" b="1" dirty="0"/>
              <a:t>Děkuji za pozornost</a:t>
            </a:r>
          </a:p>
          <a:p>
            <a:pPr algn="ctr"/>
            <a:endParaRPr lang="cs-CZ" dirty="0"/>
          </a:p>
          <a:p>
            <a:pPr algn="ctr"/>
            <a:r>
              <a:rPr lang="cs-CZ" b="1" dirty="0"/>
              <a:t>Ing. Jiří </a:t>
            </a:r>
            <a:r>
              <a:rPr lang="cs-CZ" b="1" dirty="0" err="1"/>
              <a:t>Jelének</a:t>
            </a:r>
            <a:endParaRPr lang="cs-CZ" b="1" dirty="0"/>
          </a:p>
          <a:p>
            <a:pPr algn="ctr"/>
            <a:r>
              <a:rPr lang="cs-CZ" b="1" dirty="0"/>
              <a:t>VÚKV a.s.</a:t>
            </a:r>
          </a:p>
          <a:p>
            <a:pPr algn="ctr"/>
            <a:endParaRPr lang="cs-CZ" dirty="0"/>
          </a:p>
          <a:p>
            <a:pPr algn="ctr"/>
            <a:r>
              <a:rPr lang="cs-CZ" b="1" dirty="0">
                <a:solidFill>
                  <a:srgbClr val="006666"/>
                </a:solidFill>
              </a:rPr>
              <a:t>jelenek@vukv.cz</a:t>
            </a:r>
            <a:endParaRPr lang="cs-CZ" b="1" dirty="0">
              <a:solidFill>
                <a:srgbClr val="006666"/>
              </a:solidFill>
              <a:latin typeface="CIDFont+F2"/>
            </a:endParaRPr>
          </a:p>
          <a:p>
            <a:pPr algn="ctr"/>
            <a:endParaRPr lang="cs-CZ" b="1" dirty="0"/>
          </a:p>
          <a:p>
            <a:pPr algn="ctr"/>
            <a:r>
              <a:rPr lang="cs-CZ" b="1" dirty="0"/>
              <a:t>Ing. Bc. Lenka Lomoz, Ph.D.</a:t>
            </a:r>
          </a:p>
          <a:p>
            <a:pPr algn="ctr"/>
            <a:r>
              <a:rPr lang="cs-CZ" b="1" dirty="0"/>
              <a:t>ČVUT </a:t>
            </a:r>
            <a:r>
              <a:rPr lang="cs-CZ" b="1" dirty="0" err="1"/>
              <a:t>FSv</a:t>
            </a:r>
            <a:endParaRPr lang="cs-CZ" b="1" dirty="0"/>
          </a:p>
          <a:p>
            <a:pPr algn="ctr"/>
            <a:endParaRPr lang="cs-CZ" dirty="0"/>
          </a:p>
          <a:p>
            <a:pPr algn="ctr"/>
            <a:r>
              <a:rPr lang="cs-CZ" b="1" dirty="0">
                <a:solidFill>
                  <a:srgbClr val="006666"/>
                </a:solidFill>
              </a:rPr>
              <a:t>lenka.lomoz@fsv.cvut.cz</a:t>
            </a:r>
          </a:p>
          <a:p>
            <a:pPr algn="ctr"/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73177" y="4005064"/>
            <a:ext cx="2178121" cy="914400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390073" y="2482889"/>
            <a:ext cx="2296727" cy="4314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9922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Zástupný symbol pro datum 1"/>
          <p:cNvSpPr>
            <a:spLocks noGrp="1"/>
          </p:cNvSpPr>
          <p:nvPr>
            <p:ph type="dt" sz="quarter" idx="10"/>
          </p:nvPr>
        </p:nvSpPr>
        <p:spPr>
          <a:xfrm>
            <a:off x="468313" y="6165850"/>
            <a:ext cx="2133600" cy="47625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altLang="cs-CZ" b="1" dirty="0">
                <a:latin typeface="Arial" charset="0"/>
                <a:cs typeface="Arial" charset="0"/>
              </a:rPr>
              <a:t>Datum:  25.06.2024                                     Místo:    </a:t>
            </a:r>
            <a:r>
              <a:rPr lang="cs-CZ" altLang="cs-CZ" b="1" dirty="0" err="1">
                <a:latin typeface="Arial" charset="0"/>
                <a:cs typeface="Arial" charset="0"/>
              </a:rPr>
              <a:t>Mstětice</a:t>
            </a:r>
            <a:r>
              <a:rPr lang="cs-CZ" altLang="cs-CZ" b="1" dirty="0">
                <a:latin typeface="Arial" charset="0"/>
                <a:cs typeface="Arial" charset="0"/>
              </a:rPr>
              <a:t> </a:t>
            </a:r>
            <a:endParaRPr lang="es-ES" altLang="cs-CZ" b="1" dirty="0">
              <a:latin typeface="Arial" charset="0"/>
              <a:cs typeface="Arial" charset="0"/>
            </a:endParaRPr>
          </a:p>
        </p:txBody>
      </p:sp>
      <p:sp>
        <p:nvSpPr>
          <p:cNvPr id="5123" name="Zástupný symbol pro zápatí 2"/>
          <p:cNvSpPr>
            <a:spLocks noGrp="1"/>
          </p:cNvSpPr>
          <p:nvPr>
            <p:ph type="ftr" sz="quarter" idx="11"/>
          </p:nvPr>
        </p:nvSpPr>
        <p:spPr>
          <a:xfrm>
            <a:off x="3924300" y="6237288"/>
            <a:ext cx="3671888" cy="47625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altLang="cs-CZ" sz="1800" b="1" dirty="0">
                <a:latin typeface="Arial" charset="0"/>
                <a:cs typeface="Arial" charset="0"/>
              </a:rPr>
              <a:t> Hodnotící konference </a:t>
            </a:r>
            <a:r>
              <a:rPr lang="cs-CZ" altLang="cs-CZ" sz="1800" b="1" dirty="0"/>
              <a:t>      </a:t>
            </a:r>
            <a:endParaRPr lang="es-ES" altLang="cs-CZ" sz="1800" b="1" dirty="0"/>
          </a:p>
          <a:p>
            <a:endParaRPr lang="es-ES" altLang="cs-CZ" sz="1800" b="1" dirty="0">
              <a:latin typeface="Arial" charset="0"/>
              <a:cs typeface="Arial" charset="0"/>
            </a:endParaRPr>
          </a:p>
        </p:txBody>
      </p:sp>
      <p:sp>
        <p:nvSpPr>
          <p:cNvPr id="5124" name="Zástupný symbol pro číslo snímku 3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altLang="cs-CZ" sz="1200" b="1" dirty="0"/>
              <a:t>      </a:t>
            </a:r>
            <a:endParaRPr lang="es-ES" altLang="cs-CZ" sz="1200" b="1" dirty="0"/>
          </a:p>
        </p:txBody>
      </p:sp>
      <p:pic>
        <p:nvPicPr>
          <p:cNvPr id="2" name="Obrázek 1">
            <a:extLst>
              <a:ext uri="{FF2B5EF4-FFF2-40B4-BE49-F238E27FC236}">
                <a16:creationId xmlns:a16="http://schemas.microsoft.com/office/drawing/2014/main" id="{02C3787A-3555-F254-0F06-8467C64D930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7261" y="144462"/>
            <a:ext cx="8649478" cy="5730156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Zástupný symbol pro datum 1"/>
          <p:cNvSpPr>
            <a:spLocks noGrp="1"/>
          </p:cNvSpPr>
          <p:nvPr>
            <p:ph type="dt" sz="quarter" idx="10"/>
          </p:nvPr>
        </p:nvSpPr>
        <p:spPr>
          <a:xfrm>
            <a:off x="468313" y="6165850"/>
            <a:ext cx="2133600" cy="47625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altLang="cs-CZ" b="1" dirty="0">
                <a:latin typeface="Arial" charset="0"/>
                <a:cs typeface="Arial" charset="0"/>
              </a:rPr>
              <a:t>Datum:  25.06.2024                                     Místo:    </a:t>
            </a:r>
            <a:r>
              <a:rPr lang="cs-CZ" altLang="cs-CZ" b="1" dirty="0" err="1">
                <a:latin typeface="Arial" charset="0"/>
                <a:cs typeface="Arial" charset="0"/>
              </a:rPr>
              <a:t>Mstětice</a:t>
            </a:r>
            <a:r>
              <a:rPr lang="cs-CZ" altLang="cs-CZ" b="1" dirty="0">
                <a:latin typeface="Arial" charset="0"/>
                <a:cs typeface="Arial" charset="0"/>
              </a:rPr>
              <a:t> </a:t>
            </a:r>
            <a:endParaRPr lang="es-ES" altLang="cs-CZ" b="1" dirty="0">
              <a:latin typeface="Arial" charset="0"/>
              <a:cs typeface="Arial" charset="0"/>
            </a:endParaRPr>
          </a:p>
          <a:p>
            <a:endParaRPr lang="es-ES" altLang="cs-CZ" b="1" dirty="0">
              <a:latin typeface="Arial" charset="0"/>
              <a:cs typeface="Arial" charset="0"/>
            </a:endParaRPr>
          </a:p>
        </p:txBody>
      </p:sp>
      <p:sp>
        <p:nvSpPr>
          <p:cNvPr id="5123" name="Zástupný symbol pro zápatí 2"/>
          <p:cNvSpPr>
            <a:spLocks noGrp="1"/>
          </p:cNvSpPr>
          <p:nvPr>
            <p:ph type="ftr" sz="quarter" idx="11"/>
          </p:nvPr>
        </p:nvSpPr>
        <p:spPr>
          <a:xfrm>
            <a:off x="3924300" y="6237288"/>
            <a:ext cx="3671888" cy="47625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altLang="cs-CZ" sz="1800" b="1" dirty="0">
                <a:latin typeface="Arial" charset="0"/>
                <a:cs typeface="Arial" charset="0"/>
              </a:rPr>
              <a:t> Hodnotící konference</a:t>
            </a:r>
            <a:endParaRPr lang="es-ES" altLang="cs-CZ" sz="1800" b="1" dirty="0">
              <a:latin typeface="Arial" charset="0"/>
              <a:cs typeface="Arial" charset="0"/>
            </a:endParaRPr>
          </a:p>
        </p:txBody>
      </p:sp>
      <p:sp>
        <p:nvSpPr>
          <p:cNvPr id="5124" name="Zástupný symbol pro číslo snímku 3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DC272763-89F0-40C1-81E3-1C4CA48C14C0}" type="slidenum">
              <a:rPr lang="es-ES" altLang="cs-CZ" b="1" smtClean="0"/>
              <a:pPr/>
              <a:t>3</a:t>
            </a:fld>
            <a:endParaRPr lang="es-ES" altLang="cs-CZ" b="1" dirty="0"/>
          </a:p>
        </p:txBody>
      </p:sp>
      <p:pic>
        <p:nvPicPr>
          <p:cNvPr id="6" name="Obrázek 5" descr="logo platforma finale pro zpravodaj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8184" y="116632"/>
            <a:ext cx="2501900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Obrázek 1">
            <a:extLst>
              <a:ext uri="{FF2B5EF4-FFF2-40B4-BE49-F238E27FC236}">
                <a16:creationId xmlns:a16="http://schemas.microsoft.com/office/drawing/2014/main" id="{A8F13985-80D9-4B9B-3A34-5E7823F0EFE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3916" y="116632"/>
            <a:ext cx="3415854" cy="819150"/>
          </a:xfrm>
          <a:prstGeom prst="rect">
            <a:avLst/>
          </a:prstGeom>
        </p:spPr>
      </p:pic>
      <p:sp>
        <p:nvSpPr>
          <p:cNvPr id="3" name="Obdélník 2"/>
          <p:cNvSpPr/>
          <p:nvPr/>
        </p:nvSpPr>
        <p:spPr>
          <a:xfrm>
            <a:off x="611560" y="1412776"/>
            <a:ext cx="8003232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dirty="0">
              <a:latin typeface="CIDFont+F2"/>
            </a:endParaRPr>
          </a:p>
          <a:p>
            <a:r>
              <a:rPr lang="cs-CZ" b="1" dirty="0">
                <a:latin typeface="CIDFont+F2"/>
              </a:rPr>
              <a:t>OBSAH</a:t>
            </a:r>
          </a:p>
          <a:p>
            <a:endParaRPr lang="cs-CZ" b="1" dirty="0">
              <a:latin typeface="CIDFont+F2"/>
            </a:endParaRPr>
          </a:p>
          <a:p>
            <a:r>
              <a:rPr lang="cs-CZ" b="1" dirty="0">
                <a:latin typeface="CIDFont+F2"/>
              </a:rPr>
              <a:t>1 ES ROZ v rámci projektu DIGRI</a:t>
            </a:r>
          </a:p>
          <a:p>
            <a:endParaRPr lang="cs-CZ" b="1" dirty="0">
              <a:latin typeface="CIDFont+F2"/>
            </a:endParaRPr>
          </a:p>
          <a:p>
            <a:r>
              <a:rPr lang="de-DE" b="1" dirty="0">
                <a:latin typeface="CIDFont+F2"/>
              </a:rPr>
              <a:t>2 </a:t>
            </a:r>
            <a:r>
              <a:rPr lang="cs-CZ" b="1" dirty="0">
                <a:latin typeface="CIDFont+F2"/>
              </a:rPr>
              <a:t>Stav řešení Technologického záměru v ES ROZ</a:t>
            </a:r>
          </a:p>
          <a:p>
            <a:endParaRPr lang="de-DE" b="1" dirty="0">
              <a:latin typeface="CIDFont+F2"/>
            </a:endParaRPr>
          </a:p>
          <a:p>
            <a:r>
              <a:rPr lang="cs-CZ" b="1" dirty="0">
                <a:latin typeface="CIDFont+F2"/>
              </a:rPr>
              <a:t>4 Další postup 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10643564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Zástupný symbol pro datum 1"/>
          <p:cNvSpPr>
            <a:spLocks noGrp="1"/>
          </p:cNvSpPr>
          <p:nvPr>
            <p:ph type="dt" sz="quarter" idx="10"/>
          </p:nvPr>
        </p:nvSpPr>
        <p:spPr>
          <a:xfrm>
            <a:off x="468313" y="6165850"/>
            <a:ext cx="2133600" cy="47625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altLang="cs-CZ" b="1" dirty="0">
                <a:latin typeface="Arial" charset="0"/>
                <a:cs typeface="Arial" charset="0"/>
              </a:rPr>
              <a:t>Datum:  25.06.2024                                     Místo:    </a:t>
            </a:r>
            <a:r>
              <a:rPr lang="cs-CZ" altLang="cs-CZ" b="1" dirty="0" err="1">
                <a:latin typeface="Arial" charset="0"/>
                <a:cs typeface="Arial" charset="0"/>
              </a:rPr>
              <a:t>Mstětice</a:t>
            </a:r>
            <a:r>
              <a:rPr lang="cs-CZ" altLang="cs-CZ" b="1" dirty="0">
                <a:latin typeface="Arial" charset="0"/>
                <a:cs typeface="Arial" charset="0"/>
              </a:rPr>
              <a:t> </a:t>
            </a:r>
            <a:endParaRPr lang="es-ES" altLang="cs-CZ" b="1" dirty="0">
              <a:latin typeface="Arial" charset="0"/>
              <a:cs typeface="Arial" charset="0"/>
            </a:endParaRPr>
          </a:p>
          <a:p>
            <a:endParaRPr lang="es-ES" altLang="cs-CZ" b="1" dirty="0">
              <a:latin typeface="Arial" charset="0"/>
              <a:cs typeface="Arial" charset="0"/>
            </a:endParaRPr>
          </a:p>
        </p:txBody>
      </p:sp>
      <p:sp>
        <p:nvSpPr>
          <p:cNvPr id="5123" name="Zástupný symbol pro zápatí 2"/>
          <p:cNvSpPr>
            <a:spLocks noGrp="1"/>
          </p:cNvSpPr>
          <p:nvPr>
            <p:ph type="ftr" sz="quarter" idx="11"/>
          </p:nvPr>
        </p:nvSpPr>
        <p:spPr>
          <a:xfrm>
            <a:off x="3924300" y="6237288"/>
            <a:ext cx="3671888" cy="47625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altLang="cs-CZ" sz="1800" b="1" dirty="0">
                <a:latin typeface="Arial" charset="0"/>
                <a:cs typeface="Arial" charset="0"/>
              </a:rPr>
              <a:t> Hodnotící konference </a:t>
            </a:r>
            <a:r>
              <a:rPr lang="cs-CZ" altLang="cs-CZ" sz="1800" b="1" dirty="0"/>
              <a:t> </a:t>
            </a:r>
            <a:endParaRPr lang="es-ES" altLang="cs-CZ" sz="1800" b="1" dirty="0">
              <a:latin typeface="Arial" charset="0"/>
              <a:cs typeface="Arial" charset="0"/>
            </a:endParaRPr>
          </a:p>
        </p:txBody>
      </p:sp>
      <p:sp>
        <p:nvSpPr>
          <p:cNvPr id="5124" name="Zástupný symbol pro číslo snímku 3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DC272763-89F0-40C1-81E3-1C4CA48C14C0}" type="slidenum">
              <a:rPr lang="es-ES" altLang="cs-CZ" b="1" smtClean="0"/>
              <a:pPr/>
              <a:t>4</a:t>
            </a:fld>
            <a:endParaRPr lang="es-ES" altLang="cs-CZ" b="1" dirty="0"/>
          </a:p>
        </p:txBody>
      </p:sp>
      <p:pic>
        <p:nvPicPr>
          <p:cNvPr id="6" name="Obrázek 5" descr="logo platforma finale pro zpravodaj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8184" y="116632"/>
            <a:ext cx="2501900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Obrázek 1">
            <a:extLst>
              <a:ext uri="{FF2B5EF4-FFF2-40B4-BE49-F238E27FC236}">
                <a16:creationId xmlns:a16="http://schemas.microsoft.com/office/drawing/2014/main" id="{A8F13985-80D9-4B9B-3A34-5E7823F0EFE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3916" y="116632"/>
            <a:ext cx="3415854" cy="819150"/>
          </a:xfrm>
          <a:prstGeom prst="rect">
            <a:avLst/>
          </a:prstGeom>
        </p:spPr>
      </p:pic>
      <p:sp>
        <p:nvSpPr>
          <p:cNvPr id="3" name="Obdélník 2"/>
          <p:cNvSpPr/>
          <p:nvPr/>
        </p:nvSpPr>
        <p:spPr>
          <a:xfrm>
            <a:off x="683568" y="1196752"/>
            <a:ext cx="8003232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dirty="0">
              <a:latin typeface="CIDFont+F2"/>
            </a:endParaRPr>
          </a:p>
          <a:p>
            <a:r>
              <a:rPr lang="cs-CZ" b="1" dirty="0">
                <a:solidFill>
                  <a:schemeClr val="bg2">
                    <a:lumMod val="60000"/>
                    <a:lumOff val="40000"/>
                  </a:schemeClr>
                </a:solidFill>
                <a:latin typeface="CIDFont+F2"/>
              </a:rPr>
              <a:t>OBSAH</a:t>
            </a:r>
          </a:p>
          <a:p>
            <a:endParaRPr lang="cs-CZ" b="1" dirty="0">
              <a:latin typeface="CIDFont+F2"/>
            </a:endParaRPr>
          </a:p>
          <a:p>
            <a:r>
              <a:rPr lang="cs-CZ" b="1" dirty="0">
                <a:latin typeface="CIDFont+F2"/>
              </a:rPr>
              <a:t>1 ES ROZ v rámci projektu DIGRI</a:t>
            </a:r>
          </a:p>
          <a:p>
            <a:endParaRPr lang="cs-CZ" b="1" dirty="0">
              <a:latin typeface="CIDFont+F2"/>
            </a:endParaRPr>
          </a:p>
          <a:p>
            <a:r>
              <a:rPr lang="de-DE" b="1" dirty="0">
                <a:solidFill>
                  <a:schemeClr val="bg2">
                    <a:lumMod val="60000"/>
                    <a:lumOff val="40000"/>
                  </a:schemeClr>
                </a:solidFill>
                <a:latin typeface="CIDFont+F2"/>
              </a:rPr>
              <a:t>2 </a:t>
            </a:r>
            <a:r>
              <a:rPr lang="cs-CZ" b="1" dirty="0">
                <a:solidFill>
                  <a:schemeClr val="bg2">
                    <a:lumMod val="60000"/>
                    <a:lumOff val="40000"/>
                  </a:schemeClr>
                </a:solidFill>
                <a:latin typeface="CIDFont+F2"/>
              </a:rPr>
              <a:t>Stav řešení Technologického záměru v ES ROZ</a:t>
            </a:r>
          </a:p>
          <a:p>
            <a:endParaRPr lang="de-DE" b="1" dirty="0">
              <a:solidFill>
                <a:schemeClr val="bg2">
                  <a:lumMod val="60000"/>
                  <a:lumOff val="40000"/>
                </a:schemeClr>
              </a:solidFill>
              <a:latin typeface="CIDFont+F2"/>
            </a:endParaRPr>
          </a:p>
          <a:p>
            <a:r>
              <a:rPr lang="cs-CZ" b="1" dirty="0">
                <a:solidFill>
                  <a:schemeClr val="bg2">
                    <a:lumMod val="60000"/>
                    <a:lumOff val="40000"/>
                  </a:schemeClr>
                </a:solidFill>
                <a:latin typeface="CIDFont+F2"/>
              </a:rPr>
              <a:t>4 Další postup </a:t>
            </a:r>
            <a:endParaRPr lang="cs-CZ" b="1" dirty="0">
              <a:solidFill>
                <a:schemeClr val="bg2">
                  <a:lumMod val="60000"/>
                  <a:lumOff val="40000"/>
                </a:schemeClr>
              </a:solidFill>
            </a:endParaRPr>
          </a:p>
          <a:p>
            <a:r>
              <a:rPr lang="cs-CZ" b="1" dirty="0">
                <a:solidFill>
                  <a:schemeClr val="bg1">
                    <a:lumMod val="85000"/>
                  </a:schemeClr>
                </a:solidFill>
                <a:latin typeface="CIDFont+F2"/>
              </a:rPr>
              <a:t> </a:t>
            </a:r>
            <a:endParaRPr lang="cs-CZ" b="1" dirty="0">
              <a:solidFill>
                <a:schemeClr val="bg1">
                  <a:lumMod val="85000"/>
                </a:schemeClr>
              </a:solidFill>
            </a:endParaRPr>
          </a:p>
          <a:p>
            <a:endParaRPr lang="cs-CZ" b="1" dirty="0">
              <a:latin typeface="CIDFont+F2"/>
            </a:endParaRPr>
          </a:p>
        </p:txBody>
      </p:sp>
    </p:spTree>
    <p:extLst>
      <p:ext uri="{BB962C8B-B14F-4D97-AF65-F5344CB8AC3E}">
        <p14:creationId xmlns:p14="http://schemas.microsoft.com/office/powerpoint/2010/main" val="22471611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Zástupný symbol pro datum 1"/>
          <p:cNvSpPr>
            <a:spLocks noGrp="1"/>
          </p:cNvSpPr>
          <p:nvPr>
            <p:ph type="dt" sz="quarter" idx="10"/>
          </p:nvPr>
        </p:nvSpPr>
        <p:spPr>
          <a:xfrm>
            <a:off x="468313" y="6165850"/>
            <a:ext cx="2133600" cy="47625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altLang="cs-CZ" b="1" dirty="0">
                <a:latin typeface="Arial" charset="0"/>
                <a:cs typeface="Arial" charset="0"/>
              </a:rPr>
              <a:t>Datum:  25.06.2024                                     Místo:    </a:t>
            </a:r>
            <a:r>
              <a:rPr lang="cs-CZ" altLang="cs-CZ" b="1" dirty="0" err="1">
                <a:latin typeface="Arial" charset="0"/>
                <a:cs typeface="Arial" charset="0"/>
              </a:rPr>
              <a:t>Mstětice</a:t>
            </a:r>
            <a:r>
              <a:rPr lang="cs-CZ" altLang="cs-CZ" b="1" dirty="0">
                <a:latin typeface="Arial" charset="0"/>
                <a:cs typeface="Arial" charset="0"/>
              </a:rPr>
              <a:t> </a:t>
            </a:r>
            <a:endParaRPr lang="es-ES" altLang="cs-CZ" b="1" dirty="0">
              <a:latin typeface="Arial" charset="0"/>
              <a:cs typeface="Arial" charset="0"/>
            </a:endParaRPr>
          </a:p>
          <a:p>
            <a:endParaRPr lang="es-ES" altLang="cs-CZ" b="1" dirty="0">
              <a:latin typeface="Arial" charset="0"/>
              <a:cs typeface="Arial" charset="0"/>
            </a:endParaRPr>
          </a:p>
        </p:txBody>
      </p:sp>
      <p:sp>
        <p:nvSpPr>
          <p:cNvPr id="5123" name="Zástupný symbol pro zápatí 2"/>
          <p:cNvSpPr>
            <a:spLocks noGrp="1"/>
          </p:cNvSpPr>
          <p:nvPr>
            <p:ph type="ftr" sz="quarter" idx="11"/>
          </p:nvPr>
        </p:nvSpPr>
        <p:spPr>
          <a:xfrm>
            <a:off x="3924300" y="6237288"/>
            <a:ext cx="3671888" cy="47625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altLang="cs-CZ" sz="1800" b="1" dirty="0">
                <a:latin typeface="Arial" charset="0"/>
                <a:cs typeface="Arial" charset="0"/>
              </a:rPr>
              <a:t> Hodnotící konference </a:t>
            </a:r>
            <a:r>
              <a:rPr lang="cs-CZ" altLang="cs-CZ" sz="1800" b="1" dirty="0"/>
              <a:t> </a:t>
            </a:r>
            <a:endParaRPr lang="es-ES" altLang="cs-CZ" sz="1800" b="1" dirty="0">
              <a:latin typeface="Arial" charset="0"/>
              <a:cs typeface="Arial" charset="0"/>
            </a:endParaRPr>
          </a:p>
        </p:txBody>
      </p:sp>
      <p:sp>
        <p:nvSpPr>
          <p:cNvPr id="5124" name="Zástupný symbol pro číslo snímku 3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DC272763-89F0-40C1-81E3-1C4CA48C14C0}" type="slidenum">
              <a:rPr lang="es-ES" altLang="cs-CZ" b="1" smtClean="0"/>
              <a:pPr/>
              <a:t>5</a:t>
            </a:fld>
            <a:endParaRPr lang="es-ES" altLang="cs-CZ" b="1" dirty="0"/>
          </a:p>
        </p:txBody>
      </p:sp>
      <p:pic>
        <p:nvPicPr>
          <p:cNvPr id="6" name="Obrázek 5" descr="logo platforma finale pro zpravodaj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8184" y="116632"/>
            <a:ext cx="2501900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Obrázek 1">
            <a:extLst>
              <a:ext uri="{FF2B5EF4-FFF2-40B4-BE49-F238E27FC236}">
                <a16:creationId xmlns:a16="http://schemas.microsoft.com/office/drawing/2014/main" id="{A8F13985-80D9-4B9B-3A34-5E7823F0EFE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3916" y="116632"/>
            <a:ext cx="3415854" cy="819150"/>
          </a:xfrm>
          <a:prstGeom prst="rect">
            <a:avLst/>
          </a:prstGeom>
        </p:spPr>
      </p:pic>
      <p:sp>
        <p:nvSpPr>
          <p:cNvPr id="3" name="Obdélník 2"/>
          <p:cNvSpPr/>
          <p:nvPr/>
        </p:nvSpPr>
        <p:spPr>
          <a:xfrm>
            <a:off x="683568" y="1196752"/>
            <a:ext cx="8003232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/>
              <a:t>• 	Ing. Zdeněk </a:t>
            </a:r>
            <a:r>
              <a:rPr lang="cs-CZ" dirty="0" err="1"/>
              <a:t>Malkovský</a:t>
            </a:r>
            <a:r>
              <a:rPr lang="cs-CZ" dirty="0"/>
              <a:t>, Ph.D. vedoucí ES</a:t>
            </a:r>
          </a:p>
          <a:p>
            <a:r>
              <a:rPr lang="cs-CZ" dirty="0"/>
              <a:t>	VÚKV</a:t>
            </a:r>
          </a:p>
          <a:p>
            <a:endParaRPr lang="cs-CZ" dirty="0"/>
          </a:p>
          <a:p>
            <a:r>
              <a:rPr lang="cs-CZ" dirty="0"/>
              <a:t>• 	Ing. Jiří </a:t>
            </a:r>
            <a:r>
              <a:rPr lang="cs-CZ" dirty="0" err="1"/>
              <a:t>Jelének</a:t>
            </a:r>
            <a:r>
              <a:rPr lang="cs-CZ" dirty="0"/>
              <a:t> zástupce vedoucího</a:t>
            </a:r>
          </a:p>
          <a:p>
            <a:r>
              <a:rPr lang="cs-CZ" dirty="0"/>
              <a:t>	VÚKV</a:t>
            </a:r>
          </a:p>
          <a:p>
            <a:endParaRPr lang="cs-CZ" dirty="0"/>
          </a:p>
          <a:p>
            <a:r>
              <a:rPr lang="cs-CZ" dirty="0"/>
              <a:t>• 	Ing. Bc. Lenka Lomoz, Ph.D. člen</a:t>
            </a:r>
          </a:p>
          <a:p>
            <a:r>
              <a:rPr lang="cs-CZ" dirty="0"/>
              <a:t>	ČVUT </a:t>
            </a:r>
            <a:r>
              <a:rPr lang="cs-CZ" dirty="0" err="1"/>
              <a:t>FSv</a:t>
            </a:r>
            <a:endParaRPr lang="cs-CZ" dirty="0"/>
          </a:p>
          <a:p>
            <a:endParaRPr lang="cs-CZ" dirty="0"/>
          </a:p>
          <a:p>
            <a:r>
              <a:rPr lang="cs-CZ" dirty="0"/>
              <a:t>• 	Doc. Ing. Josef Kolář, CSc. člen</a:t>
            </a:r>
          </a:p>
          <a:p>
            <a:r>
              <a:rPr lang="cs-CZ" dirty="0"/>
              <a:t>	ČVUT FSI</a:t>
            </a:r>
          </a:p>
          <a:p>
            <a:endParaRPr lang="cs-CZ" dirty="0"/>
          </a:p>
          <a:p>
            <a:r>
              <a:rPr lang="cs-CZ" dirty="0"/>
              <a:t>• 	Ing. Jaroslav Grim, Ph.D. člen</a:t>
            </a:r>
          </a:p>
          <a:p>
            <a:endParaRPr lang="cs-CZ" dirty="0"/>
          </a:p>
          <a:p>
            <a:r>
              <a:rPr lang="cs-CZ" dirty="0"/>
              <a:t>• 	Ing. Lukáš Hejzlar člen</a:t>
            </a:r>
          </a:p>
          <a:p>
            <a:r>
              <a:rPr lang="cs-CZ" dirty="0"/>
              <a:t>	VUZ</a:t>
            </a:r>
            <a:endParaRPr lang="cs-CZ" dirty="0">
              <a:latin typeface="CIDFont+F2"/>
            </a:endParaRPr>
          </a:p>
        </p:txBody>
      </p:sp>
    </p:spTree>
    <p:extLst>
      <p:ext uri="{BB962C8B-B14F-4D97-AF65-F5344CB8AC3E}">
        <p14:creationId xmlns:p14="http://schemas.microsoft.com/office/powerpoint/2010/main" val="26124137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Zástupný symbol pro datum 1"/>
          <p:cNvSpPr>
            <a:spLocks noGrp="1"/>
          </p:cNvSpPr>
          <p:nvPr>
            <p:ph type="dt" sz="quarter" idx="10"/>
          </p:nvPr>
        </p:nvSpPr>
        <p:spPr>
          <a:xfrm>
            <a:off x="468313" y="6165850"/>
            <a:ext cx="2133600" cy="47625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altLang="cs-CZ" b="1" dirty="0">
                <a:latin typeface="Arial" charset="0"/>
                <a:cs typeface="Arial" charset="0"/>
              </a:rPr>
              <a:t>Datum:  25.06.2024                                     Místo:    </a:t>
            </a:r>
            <a:r>
              <a:rPr lang="cs-CZ" altLang="cs-CZ" b="1" dirty="0" err="1">
                <a:latin typeface="Arial" charset="0"/>
                <a:cs typeface="Arial" charset="0"/>
              </a:rPr>
              <a:t>Mstětice</a:t>
            </a:r>
            <a:r>
              <a:rPr lang="cs-CZ" altLang="cs-CZ" b="1" dirty="0">
                <a:latin typeface="Arial" charset="0"/>
                <a:cs typeface="Arial" charset="0"/>
              </a:rPr>
              <a:t> </a:t>
            </a:r>
            <a:endParaRPr lang="es-ES" altLang="cs-CZ" b="1" dirty="0">
              <a:latin typeface="Arial" charset="0"/>
              <a:cs typeface="Arial" charset="0"/>
            </a:endParaRPr>
          </a:p>
          <a:p>
            <a:endParaRPr lang="es-ES" altLang="cs-CZ" b="1" dirty="0">
              <a:latin typeface="Arial" charset="0"/>
              <a:cs typeface="Arial" charset="0"/>
            </a:endParaRPr>
          </a:p>
        </p:txBody>
      </p:sp>
      <p:sp>
        <p:nvSpPr>
          <p:cNvPr id="5123" name="Zástupný symbol pro zápatí 2"/>
          <p:cNvSpPr>
            <a:spLocks noGrp="1"/>
          </p:cNvSpPr>
          <p:nvPr>
            <p:ph type="ftr" sz="quarter" idx="11"/>
          </p:nvPr>
        </p:nvSpPr>
        <p:spPr>
          <a:xfrm>
            <a:off x="3924300" y="6237288"/>
            <a:ext cx="3671888" cy="47625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altLang="cs-CZ" sz="1800" b="1" dirty="0">
                <a:latin typeface="Arial" charset="0"/>
                <a:cs typeface="Arial" charset="0"/>
              </a:rPr>
              <a:t> Hodnotící konference </a:t>
            </a:r>
            <a:r>
              <a:rPr lang="cs-CZ" altLang="cs-CZ" sz="1800" b="1" dirty="0"/>
              <a:t> </a:t>
            </a:r>
            <a:endParaRPr lang="es-ES" altLang="cs-CZ" sz="1800" b="1" dirty="0">
              <a:latin typeface="Arial" charset="0"/>
              <a:cs typeface="Arial" charset="0"/>
            </a:endParaRPr>
          </a:p>
        </p:txBody>
      </p:sp>
      <p:sp>
        <p:nvSpPr>
          <p:cNvPr id="5124" name="Zástupný symbol pro číslo snímku 3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DC272763-89F0-40C1-81E3-1C4CA48C14C0}" type="slidenum">
              <a:rPr lang="es-ES" altLang="cs-CZ" b="1" smtClean="0"/>
              <a:pPr/>
              <a:t>6</a:t>
            </a:fld>
            <a:endParaRPr lang="es-ES" altLang="cs-CZ" b="1" dirty="0"/>
          </a:p>
        </p:txBody>
      </p:sp>
      <p:pic>
        <p:nvPicPr>
          <p:cNvPr id="6" name="Obrázek 5" descr="logo platforma finale pro zpravodaj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8184" y="116632"/>
            <a:ext cx="2501900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Obrázek 1">
            <a:extLst>
              <a:ext uri="{FF2B5EF4-FFF2-40B4-BE49-F238E27FC236}">
                <a16:creationId xmlns:a16="http://schemas.microsoft.com/office/drawing/2014/main" id="{A8F13985-80D9-4B9B-3A34-5E7823F0EFE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3916" y="116632"/>
            <a:ext cx="3415854" cy="819150"/>
          </a:xfrm>
          <a:prstGeom prst="rect">
            <a:avLst/>
          </a:prstGeom>
        </p:spPr>
      </p:pic>
      <p:sp>
        <p:nvSpPr>
          <p:cNvPr id="3" name="Obdélník 2"/>
          <p:cNvSpPr/>
          <p:nvPr/>
        </p:nvSpPr>
        <p:spPr>
          <a:xfrm>
            <a:off x="683568" y="1196752"/>
            <a:ext cx="8003232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dirty="0">
              <a:latin typeface="CIDFont+F2"/>
            </a:endParaRPr>
          </a:p>
          <a:p>
            <a:r>
              <a:rPr lang="cs-CZ" b="1" dirty="0">
                <a:solidFill>
                  <a:schemeClr val="bg2">
                    <a:lumMod val="60000"/>
                    <a:lumOff val="40000"/>
                  </a:schemeClr>
                </a:solidFill>
                <a:latin typeface="CIDFont+F2"/>
              </a:rPr>
              <a:t>OBSAH</a:t>
            </a:r>
          </a:p>
          <a:p>
            <a:endParaRPr lang="cs-CZ" b="1" dirty="0">
              <a:latin typeface="CIDFont+F2"/>
            </a:endParaRPr>
          </a:p>
          <a:p>
            <a:r>
              <a:rPr lang="cs-CZ" b="1" dirty="0">
                <a:solidFill>
                  <a:schemeClr val="bg2">
                    <a:lumMod val="60000"/>
                    <a:lumOff val="40000"/>
                  </a:schemeClr>
                </a:solidFill>
                <a:latin typeface="CIDFont+F2"/>
              </a:rPr>
              <a:t>1 ES ROZ v rámci projektu DIGRI</a:t>
            </a:r>
          </a:p>
          <a:p>
            <a:endParaRPr lang="cs-CZ" b="1" dirty="0">
              <a:latin typeface="CIDFont+F2"/>
            </a:endParaRPr>
          </a:p>
          <a:p>
            <a:r>
              <a:rPr lang="de-DE" b="1" dirty="0">
                <a:latin typeface="CIDFont+F2"/>
              </a:rPr>
              <a:t>2 </a:t>
            </a:r>
            <a:r>
              <a:rPr lang="cs-CZ" b="1" dirty="0">
                <a:latin typeface="CIDFont+F2"/>
              </a:rPr>
              <a:t>Stav řešení Technologického záměru v ES ROZ</a:t>
            </a:r>
          </a:p>
          <a:p>
            <a:endParaRPr lang="de-DE" b="1" dirty="0">
              <a:solidFill>
                <a:schemeClr val="bg2">
                  <a:lumMod val="60000"/>
                  <a:lumOff val="40000"/>
                </a:schemeClr>
              </a:solidFill>
              <a:latin typeface="CIDFont+F2"/>
            </a:endParaRPr>
          </a:p>
          <a:p>
            <a:r>
              <a:rPr lang="cs-CZ" b="1" dirty="0">
                <a:solidFill>
                  <a:schemeClr val="bg2">
                    <a:lumMod val="60000"/>
                    <a:lumOff val="40000"/>
                  </a:schemeClr>
                </a:solidFill>
                <a:latin typeface="CIDFont+F2"/>
              </a:rPr>
              <a:t>4 Další postup </a:t>
            </a:r>
            <a:endParaRPr lang="cs-CZ" b="1" dirty="0">
              <a:solidFill>
                <a:schemeClr val="bg2">
                  <a:lumMod val="60000"/>
                  <a:lumOff val="40000"/>
                </a:schemeClr>
              </a:solidFill>
            </a:endParaRPr>
          </a:p>
          <a:p>
            <a:r>
              <a:rPr lang="cs-CZ" b="1" dirty="0">
                <a:solidFill>
                  <a:schemeClr val="bg1">
                    <a:lumMod val="85000"/>
                  </a:schemeClr>
                </a:solidFill>
                <a:latin typeface="CIDFont+F2"/>
              </a:rPr>
              <a:t> </a:t>
            </a:r>
            <a:endParaRPr lang="cs-CZ" b="1" dirty="0">
              <a:solidFill>
                <a:schemeClr val="bg1">
                  <a:lumMod val="85000"/>
                </a:schemeClr>
              </a:solidFill>
            </a:endParaRPr>
          </a:p>
          <a:p>
            <a:r>
              <a:rPr lang="cs-CZ" b="1" dirty="0">
                <a:solidFill>
                  <a:schemeClr val="bg1">
                    <a:lumMod val="85000"/>
                  </a:schemeClr>
                </a:solidFill>
                <a:latin typeface="CIDFont+F2"/>
              </a:rPr>
              <a:t> </a:t>
            </a:r>
            <a:endParaRPr lang="cs-CZ" b="1" dirty="0">
              <a:solidFill>
                <a:schemeClr val="bg1">
                  <a:lumMod val="85000"/>
                </a:schemeClr>
              </a:solidFill>
            </a:endParaRPr>
          </a:p>
          <a:p>
            <a:endParaRPr lang="cs-CZ" b="1" dirty="0">
              <a:solidFill>
                <a:schemeClr val="accent3">
                  <a:lumMod val="85000"/>
                </a:schemeClr>
              </a:solidFill>
              <a:latin typeface="CIDFont+F2"/>
            </a:endParaRPr>
          </a:p>
        </p:txBody>
      </p:sp>
    </p:spTree>
    <p:extLst>
      <p:ext uri="{BB962C8B-B14F-4D97-AF65-F5344CB8AC3E}">
        <p14:creationId xmlns:p14="http://schemas.microsoft.com/office/powerpoint/2010/main" val="7375880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Zástupný symbol pro datum 1"/>
          <p:cNvSpPr>
            <a:spLocks noGrp="1"/>
          </p:cNvSpPr>
          <p:nvPr>
            <p:ph type="dt" sz="quarter" idx="10"/>
          </p:nvPr>
        </p:nvSpPr>
        <p:spPr>
          <a:xfrm>
            <a:off x="468313" y="6165850"/>
            <a:ext cx="2133600" cy="47625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altLang="cs-CZ" b="1" dirty="0">
                <a:latin typeface="Arial" charset="0"/>
                <a:cs typeface="Arial" charset="0"/>
              </a:rPr>
              <a:t>Datum:  25.06.2024                                     Místo:    </a:t>
            </a:r>
            <a:r>
              <a:rPr lang="cs-CZ" altLang="cs-CZ" b="1" dirty="0" err="1">
                <a:latin typeface="Arial" charset="0"/>
                <a:cs typeface="Arial" charset="0"/>
              </a:rPr>
              <a:t>Mstětice</a:t>
            </a:r>
            <a:r>
              <a:rPr lang="cs-CZ" altLang="cs-CZ" b="1" dirty="0">
                <a:latin typeface="Arial" charset="0"/>
                <a:cs typeface="Arial" charset="0"/>
              </a:rPr>
              <a:t> </a:t>
            </a:r>
            <a:endParaRPr lang="es-ES" altLang="cs-CZ" b="1" dirty="0">
              <a:latin typeface="Arial" charset="0"/>
              <a:cs typeface="Arial" charset="0"/>
            </a:endParaRPr>
          </a:p>
          <a:p>
            <a:endParaRPr lang="es-ES" altLang="cs-CZ" b="1" dirty="0">
              <a:latin typeface="Arial" charset="0"/>
              <a:cs typeface="Arial" charset="0"/>
            </a:endParaRPr>
          </a:p>
        </p:txBody>
      </p:sp>
      <p:sp>
        <p:nvSpPr>
          <p:cNvPr id="5123" name="Zástupný symbol pro zápatí 2"/>
          <p:cNvSpPr>
            <a:spLocks noGrp="1"/>
          </p:cNvSpPr>
          <p:nvPr>
            <p:ph type="ftr" sz="quarter" idx="11"/>
          </p:nvPr>
        </p:nvSpPr>
        <p:spPr>
          <a:xfrm>
            <a:off x="3924300" y="6237288"/>
            <a:ext cx="3671888" cy="47625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altLang="cs-CZ" sz="1800" b="1" dirty="0">
                <a:latin typeface="Arial" charset="0"/>
                <a:cs typeface="Arial" charset="0"/>
              </a:rPr>
              <a:t> Hodnotící konference </a:t>
            </a:r>
            <a:r>
              <a:rPr lang="cs-CZ" altLang="cs-CZ" sz="1800" b="1" dirty="0"/>
              <a:t> </a:t>
            </a:r>
            <a:endParaRPr lang="es-ES" altLang="cs-CZ" sz="1800" b="1" dirty="0">
              <a:latin typeface="Arial" charset="0"/>
              <a:cs typeface="Arial" charset="0"/>
            </a:endParaRPr>
          </a:p>
        </p:txBody>
      </p:sp>
      <p:sp>
        <p:nvSpPr>
          <p:cNvPr id="5124" name="Zástupný symbol pro číslo snímku 3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DC272763-89F0-40C1-81E3-1C4CA48C14C0}" type="slidenum">
              <a:rPr lang="es-ES" altLang="cs-CZ" b="1" smtClean="0"/>
              <a:pPr/>
              <a:t>7</a:t>
            </a:fld>
            <a:endParaRPr lang="es-ES" altLang="cs-CZ" b="1" dirty="0"/>
          </a:p>
        </p:txBody>
      </p:sp>
      <p:pic>
        <p:nvPicPr>
          <p:cNvPr id="6" name="Obrázek 5" descr="logo platforma finale pro zpravodaj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8184" y="116632"/>
            <a:ext cx="2501900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Obrázek 1">
            <a:extLst>
              <a:ext uri="{FF2B5EF4-FFF2-40B4-BE49-F238E27FC236}">
                <a16:creationId xmlns:a16="http://schemas.microsoft.com/office/drawing/2014/main" id="{A8F13985-80D9-4B9B-3A34-5E7823F0EFE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3916" y="116632"/>
            <a:ext cx="3415854" cy="819150"/>
          </a:xfrm>
          <a:prstGeom prst="rect">
            <a:avLst/>
          </a:prstGeom>
        </p:spPr>
      </p:pic>
      <p:sp>
        <p:nvSpPr>
          <p:cNvPr id="3" name="Obdélník 2"/>
          <p:cNvSpPr/>
          <p:nvPr/>
        </p:nvSpPr>
        <p:spPr>
          <a:xfrm>
            <a:off x="683568" y="1196752"/>
            <a:ext cx="8352928" cy="43765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Bef>
                <a:spcPct val="20000"/>
              </a:spcBef>
              <a:defRPr/>
            </a:pPr>
            <a:r>
              <a:rPr lang="cs-CZ" sz="1600" b="1" u="sng" dirty="0"/>
              <a:t>Projekt DIGRI se soustředí na práci v těchto technologických záměrech: </a:t>
            </a:r>
          </a:p>
          <a:p>
            <a:pPr lvl="0">
              <a:spcBef>
                <a:spcPct val="20000"/>
              </a:spcBef>
              <a:defRPr/>
            </a:pPr>
            <a:endParaRPr lang="cs-CZ" sz="1600" dirty="0"/>
          </a:p>
          <a:p>
            <a:pPr marL="342900" lvl="0" indent="-342900">
              <a:spcBef>
                <a:spcPct val="20000"/>
              </a:spcBef>
              <a:buAutoNum type="arabicPlain"/>
              <a:defRPr/>
            </a:pPr>
            <a:r>
              <a:rPr lang="cs-CZ" sz="1600" dirty="0"/>
              <a:t>Technologie BIM (</a:t>
            </a:r>
            <a:r>
              <a:rPr lang="cs-CZ" sz="1600" dirty="0" err="1"/>
              <a:t>Building</a:t>
            </a:r>
            <a:r>
              <a:rPr lang="cs-CZ" sz="1600" dirty="0"/>
              <a:t> </a:t>
            </a:r>
            <a:r>
              <a:rPr lang="cs-CZ" sz="1600" dirty="0" err="1"/>
              <a:t>Information</a:t>
            </a:r>
            <a:r>
              <a:rPr lang="cs-CZ" sz="1600" dirty="0"/>
              <a:t> Modelling) na železnici</a:t>
            </a:r>
          </a:p>
          <a:p>
            <a:pPr marL="342900" lvl="0" indent="-342900">
              <a:spcBef>
                <a:spcPct val="20000"/>
              </a:spcBef>
              <a:buAutoNum type="arabicPlain"/>
              <a:defRPr/>
            </a:pPr>
            <a:endParaRPr lang="cs-CZ" sz="1600" dirty="0"/>
          </a:p>
          <a:p>
            <a:pPr marL="342900" lvl="0" indent="-342900">
              <a:spcBef>
                <a:spcPct val="20000"/>
              </a:spcBef>
              <a:buAutoNum type="arabicPlain"/>
              <a:defRPr/>
            </a:pPr>
            <a:r>
              <a:rPr lang="cs-CZ" sz="1600" dirty="0"/>
              <a:t>Komunikační systém FRMCS (</a:t>
            </a:r>
            <a:r>
              <a:rPr lang="cs-CZ" sz="1600" dirty="0" err="1"/>
              <a:t>Future</a:t>
            </a:r>
            <a:r>
              <a:rPr lang="cs-CZ" sz="1600" dirty="0"/>
              <a:t> </a:t>
            </a:r>
            <a:r>
              <a:rPr lang="cs-CZ" sz="1600" dirty="0" err="1"/>
              <a:t>Railway</a:t>
            </a:r>
            <a:r>
              <a:rPr lang="cs-CZ" sz="1600" dirty="0"/>
              <a:t> Mobile </a:t>
            </a:r>
            <a:r>
              <a:rPr lang="cs-CZ" sz="1600" dirty="0" err="1"/>
              <a:t>Communication</a:t>
            </a:r>
            <a:r>
              <a:rPr lang="cs-CZ" sz="1600" dirty="0"/>
              <a:t> </a:t>
            </a:r>
            <a:r>
              <a:rPr lang="cs-CZ" sz="1600" dirty="0" err="1"/>
              <a:t>System</a:t>
            </a:r>
            <a:r>
              <a:rPr lang="cs-CZ" sz="1600" dirty="0"/>
              <a:t>) na železnici</a:t>
            </a:r>
          </a:p>
          <a:p>
            <a:pPr marL="342900" lvl="0" indent="-342900">
              <a:spcBef>
                <a:spcPct val="20000"/>
              </a:spcBef>
              <a:buAutoNum type="arabicPlain"/>
              <a:defRPr/>
            </a:pPr>
            <a:endParaRPr lang="cs-CZ" sz="1600" dirty="0"/>
          </a:p>
          <a:p>
            <a:pPr marL="342900" lvl="0" indent="-342900">
              <a:spcBef>
                <a:spcPct val="20000"/>
              </a:spcBef>
              <a:buAutoNum type="arabicPlain"/>
              <a:defRPr/>
            </a:pPr>
            <a:r>
              <a:rPr lang="cs-CZ" sz="1600" dirty="0"/>
              <a:t>Digitalizace správy železniční infrastruktury</a:t>
            </a:r>
          </a:p>
          <a:p>
            <a:pPr marL="342900" lvl="0" indent="-342900">
              <a:spcBef>
                <a:spcPct val="20000"/>
              </a:spcBef>
              <a:buAutoNum type="arabicPlain"/>
              <a:defRPr/>
            </a:pPr>
            <a:endParaRPr lang="cs-CZ" sz="1600" dirty="0"/>
          </a:p>
          <a:p>
            <a:pPr marL="342900" lvl="0" indent="-342900">
              <a:spcBef>
                <a:spcPct val="20000"/>
              </a:spcBef>
              <a:buAutoNum type="arabicPlain"/>
              <a:defRPr/>
            </a:pPr>
            <a:r>
              <a:rPr lang="cs-CZ" sz="1600" dirty="0"/>
              <a:t>Cirkulární ekonomika na železničních stavbách</a:t>
            </a:r>
          </a:p>
          <a:p>
            <a:pPr marL="342900" lvl="0" indent="-342900">
              <a:spcBef>
                <a:spcPct val="20000"/>
              </a:spcBef>
              <a:buAutoNum type="arabicPlain"/>
              <a:defRPr/>
            </a:pPr>
            <a:endParaRPr lang="cs-CZ" sz="1600" dirty="0"/>
          </a:p>
          <a:p>
            <a:pPr marL="342900" lvl="0" indent="-342900">
              <a:spcBef>
                <a:spcPct val="20000"/>
              </a:spcBef>
              <a:buAutoNum type="arabicPlain"/>
              <a:defRPr/>
            </a:pPr>
            <a:r>
              <a:rPr lang="cs-CZ" sz="1600" b="1" dirty="0">
                <a:solidFill>
                  <a:srgbClr val="00B050"/>
                </a:solidFill>
              </a:rPr>
              <a:t>Redukce hluku a vibrací </a:t>
            </a:r>
            <a:r>
              <a:rPr lang="cs-CZ" sz="1600" dirty="0"/>
              <a:t>…….. aktivita ES ROZ</a:t>
            </a:r>
          </a:p>
          <a:p>
            <a:pPr marL="342900" lvl="0" indent="-342900">
              <a:spcBef>
                <a:spcPct val="20000"/>
              </a:spcBef>
              <a:buAutoNum type="arabicPlain"/>
              <a:defRPr/>
            </a:pPr>
            <a:endParaRPr lang="cs-CZ" sz="1600" b="1" dirty="0">
              <a:solidFill>
                <a:srgbClr val="00B050"/>
              </a:solidFill>
            </a:endParaRPr>
          </a:p>
          <a:p>
            <a:pPr marL="342900" lvl="0" indent="-342900">
              <a:spcBef>
                <a:spcPct val="20000"/>
              </a:spcBef>
              <a:buAutoNum type="arabicPlain"/>
              <a:defRPr/>
            </a:pPr>
            <a:r>
              <a:rPr lang="cs-CZ" sz="1600" dirty="0"/>
              <a:t>Alternativní zdroje napájení</a:t>
            </a:r>
          </a:p>
          <a:p>
            <a:endParaRPr lang="cs-CZ" sz="1600" dirty="0">
              <a:latin typeface="CIDFont+F2"/>
            </a:endParaRPr>
          </a:p>
        </p:txBody>
      </p:sp>
    </p:spTree>
    <p:extLst>
      <p:ext uri="{BB962C8B-B14F-4D97-AF65-F5344CB8AC3E}">
        <p14:creationId xmlns:p14="http://schemas.microsoft.com/office/powerpoint/2010/main" val="21587904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Zástupný symbol pro datum 1"/>
          <p:cNvSpPr>
            <a:spLocks noGrp="1"/>
          </p:cNvSpPr>
          <p:nvPr>
            <p:ph type="dt" sz="quarter" idx="10"/>
          </p:nvPr>
        </p:nvSpPr>
        <p:spPr>
          <a:xfrm>
            <a:off x="468313" y="6165850"/>
            <a:ext cx="2133600" cy="47625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altLang="cs-CZ" b="1" dirty="0">
                <a:latin typeface="Arial" charset="0"/>
                <a:cs typeface="Arial" charset="0"/>
              </a:rPr>
              <a:t>Datum:  25.06.2024                                     Místo:    </a:t>
            </a:r>
            <a:r>
              <a:rPr lang="cs-CZ" altLang="cs-CZ" b="1" dirty="0" err="1">
                <a:latin typeface="Arial" charset="0"/>
                <a:cs typeface="Arial" charset="0"/>
              </a:rPr>
              <a:t>Mstětice</a:t>
            </a:r>
            <a:r>
              <a:rPr lang="cs-CZ" altLang="cs-CZ" b="1" dirty="0">
                <a:latin typeface="Arial" charset="0"/>
                <a:cs typeface="Arial" charset="0"/>
              </a:rPr>
              <a:t> </a:t>
            </a:r>
            <a:endParaRPr lang="es-ES" altLang="cs-CZ" b="1" dirty="0">
              <a:latin typeface="Arial" charset="0"/>
              <a:cs typeface="Arial" charset="0"/>
            </a:endParaRPr>
          </a:p>
          <a:p>
            <a:endParaRPr lang="es-ES" altLang="cs-CZ" b="1" dirty="0">
              <a:latin typeface="Arial" charset="0"/>
              <a:cs typeface="Arial" charset="0"/>
            </a:endParaRPr>
          </a:p>
        </p:txBody>
      </p:sp>
      <p:sp>
        <p:nvSpPr>
          <p:cNvPr id="5123" name="Zástupný symbol pro zápatí 2"/>
          <p:cNvSpPr>
            <a:spLocks noGrp="1"/>
          </p:cNvSpPr>
          <p:nvPr>
            <p:ph type="ftr" sz="quarter" idx="11"/>
          </p:nvPr>
        </p:nvSpPr>
        <p:spPr>
          <a:xfrm>
            <a:off x="3924300" y="6237288"/>
            <a:ext cx="3671888" cy="47625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altLang="cs-CZ" sz="1800" b="1" dirty="0">
                <a:latin typeface="Arial" charset="0"/>
                <a:cs typeface="Arial" charset="0"/>
              </a:rPr>
              <a:t> Hodnotící konference </a:t>
            </a:r>
            <a:r>
              <a:rPr lang="cs-CZ" altLang="cs-CZ" sz="1800" b="1" dirty="0"/>
              <a:t> </a:t>
            </a:r>
            <a:endParaRPr lang="es-ES" altLang="cs-CZ" sz="1800" b="1" dirty="0">
              <a:latin typeface="Arial" charset="0"/>
              <a:cs typeface="Arial" charset="0"/>
            </a:endParaRPr>
          </a:p>
        </p:txBody>
      </p:sp>
      <p:sp>
        <p:nvSpPr>
          <p:cNvPr id="5124" name="Zástupný symbol pro číslo snímku 3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DC272763-89F0-40C1-81E3-1C4CA48C14C0}" type="slidenum">
              <a:rPr lang="es-ES" altLang="cs-CZ" b="1" smtClean="0"/>
              <a:pPr/>
              <a:t>8</a:t>
            </a:fld>
            <a:endParaRPr lang="es-ES" altLang="cs-CZ" b="1" dirty="0"/>
          </a:p>
        </p:txBody>
      </p:sp>
      <p:pic>
        <p:nvPicPr>
          <p:cNvPr id="6" name="Obrázek 5" descr="logo platforma finale pro zpravodaj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8184" y="116632"/>
            <a:ext cx="2501900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Obrázek 1">
            <a:extLst>
              <a:ext uri="{FF2B5EF4-FFF2-40B4-BE49-F238E27FC236}">
                <a16:creationId xmlns:a16="http://schemas.microsoft.com/office/drawing/2014/main" id="{A8F13985-80D9-4B9B-3A34-5E7823F0EFE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3916" y="116632"/>
            <a:ext cx="3415854" cy="819150"/>
          </a:xfrm>
          <a:prstGeom prst="rect">
            <a:avLst/>
          </a:prstGeom>
        </p:spPr>
      </p:pic>
      <p:sp>
        <p:nvSpPr>
          <p:cNvPr id="3" name="Obdélník 2"/>
          <p:cNvSpPr/>
          <p:nvPr/>
        </p:nvSpPr>
        <p:spPr>
          <a:xfrm>
            <a:off x="611560" y="1340768"/>
            <a:ext cx="8003232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600" b="1" u="sng" dirty="0"/>
              <a:t>V ES ROZ jsme si stanovili, že budeme postupně pracovat na těchto úkolech / oblastech:</a:t>
            </a:r>
          </a:p>
          <a:p>
            <a:endParaRPr lang="cs-CZ" sz="1600" dirty="0"/>
          </a:p>
          <a:p>
            <a:r>
              <a:rPr lang="cs-CZ" sz="1600" dirty="0"/>
              <a:t>•Problematika přenosu vibrací z provozu vysokorychlostních tratí zemními konstrukcemi na velké vzdálenosti a vznik strukturálního hluku</a:t>
            </a:r>
          </a:p>
          <a:p>
            <a:r>
              <a:rPr lang="cs-CZ" sz="1600" dirty="0"/>
              <a:t> </a:t>
            </a:r>
          </a:p>
          <a:p>
            <a:r>
              <a:rPr lang="cs-CZ" sz="1600" dirty="0"/>
              <a:t>•Problematika negativních dopadů </a:t>
            </a:r>
            <a:r>
              <a:rPr lang="cs-CZ" sz="1600" dirty="0" err="1"/>
              <a:t>Rayleighova</a:t>
            </a:r>
            <a:r>
              <a:rPr lang="cs-CZ" sz="1600" dirty="0"/>
              <a:t> vlnění u vysokorychlostních tratí</a:t>
            </a:r>
          </a:p>
          <a:p>
            <a:endParaRPr lang="cs-CZ" sz="1600" dirty="0"/>
          </a:p>
          <a:p>
            <a:r>
              <a:rPr lang="cs-CZ" sz="1600" dirty="0"/>
              <a:t>•Komplexní řešení protihlukových opatření v rámci projektové přípravy vysokorychlostních tratí</a:t>
            </a:r>
          </a:p>
          <a:p>
            <a:endParaRPr lang="cs-CZ" sz="1600" dirty="0"/>
          </a:p>
          <a:p>
            <a:r>
              <a:rPr lang="cs-CZ" sz="1600" dirty="0"/>
              <a:t>•Vývoj metodiky navrhování </a:t>
            </a:r>
            <a:r>
              <a:rPr lang="cs-CZ" sz="1600" dirty="0" err="1"/>
              <a:t>antivibračních</a:t>
            </a:r>
            <a:r>
              <a:rPr lang="cs-CZ" sz="1600" dirty="0"/>
              <a:t> prvků v konstrukci železniční trati</a:t>
            </a:r>
          </a:p>
          <a:p>
            <a:endParaRPr lang="cs-CZ" sz="1600" dirty="0"/>
          </a:p>
          <a:p>
            <a:r>
              <a:rPr lang="cs-CZ" sz="1600" dirty="0"/>
              <a:t>•Zpřesnění vstupních dat pro predikci hluku v rámci strategického hlukového mapování </a:t>
            </a:r>
          </a:p>
          <a:p>
            <a:endParaRPr lang="cs-CZ" sz="1600" dirty="0">
              <a:latin typeface="CIDFont+F2"/>
            </a:endParaRPr>
          </a:p>
        </p:txBody>
      </p:sp>
    </p:spTree>
    <p:extLst>
      <p:ext uri="{BB962C8B-B14F-4D97-AF65-F5344CB8AC3E}">
        <p14:creationId xmlns:p14="http://schemas.microsoft.com/office/powerpoint/2010/main" val="13669236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Zástupný symbol pro datum 1"/>
          <p:cNvSpPr>
            <a:spLocks noGrp="1"/>
          </p:cNvSpPr>
          <p:nvPr>
            <p:ph type="dt" sz="quarter" idx="10"/>
          </p:nvPr>
        </p:nvSpPr>
        <p:spPr>
          <a:xfrm>
            <a:off x="468313" y="6165850"/>
            <a:ext cx="2133600" cy="47625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altLang="cs-CZ" b="1" dirty="0">
                <a:latin typeface="Arial" charset="0"/>
                <a:cs typeface="Arial" charset="0"/>
              </a:rPr>
              <a:t>Datum:  25.06.2024                                     Místo:    </a:t>
            </a:r>
            <a:r>
              <a:rPr lang="cs-CZ" altLang="cs-CZ" b="1" dirty="0" err="1">
                <a:latin typeface="Arial" charset="0"/>
                <a:cs typeface="Arial" charset="0"/>
              </a:rPr>
              <a:t>Mstětice</a:t>
            </a:r>
            <a:r>
              <a:rPr lang="cs-CZ" altLang="cs-CZ" b="1" dirty="0">
                <a:latin typeface="Arial" charset="0"/>
                <a:cs typeface="Arial" charset="0"/>
              </a:rPr>
              <a:t> </a:t>
            </a:r>
            <a:endParaRPr lang="es-ES" altLang="cs-CZ" b="1" dirty="0">
              <a:latin typeface="Arial" charset="0"/>
              <a:cs typeface="Arial" charset="0"/>
            </a:endParaRPr>
          </a:p>
          <a:p>
            <a:endParaRPr lang="es-ES" altLang="cs-CZ" b="1" dirty="0">
              <a:latin typeface="Arial" charset="0"/>
              <a:cs typeface="Arial" charset="0"/>
            </a:endParaRPr>
          </a:p>
        </p:txBody>
      </p:sp>
      <p:sp>
        <p:nvSpPr>
          <p:cNvPr id="5123" name="Zástupný symbol pro zápatí 2"/>
          <p:cNvSpPr>
            <a:spLocks noGrp="1"/>
          </p:cNvSpPr>
          <p:nvPr>
            <p:ph type="ftr" sz="quarter" idx="11"/>
          </p:nvPr>
        </p:nvSpPr>
        <p:spPr>
          <a:xfrm>
            <a:off x="3924300" y="6237288"/>
            <a:ext cx="3671888" cy="47625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altLang="cs-CZ" sz="1800" b="1" dirty="0">
                <a:latin typeface="Arial" charset="0"/>
                <a:cs typeface="Arial" charset="0"/>
              </a:rPr>
              <a:t> Hodnotící konference </a:t>
            </a:r>
            <a:r>
              <a:rPr lang="cs-CZ" altLang="cs-CZ" sz="1800" b="1" dirty="0"/>
              <a:t> </a:t>
            </a:r>
            <a:endParaRPr lang="es-ES" altLang="cs-CZ" sz="1800" b="1" dirty="0">
              <a:latin typeface="Arial" charset="0"/>
              <a:cs typeface="Arial" charset="0"/>
            </a:endParaRPr>
          </a:p>
        </p:txBody>
      </p:sp>
      <p:sp>
        <p:nvSpPr>
          <p:cNvPr id="5124" name="Zástupný symbol pro číslo snímku 3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DC272763-89F0-40C1-81E3-1C4CA48C14C0}" type="slidenum">
              <a:rPr lang="es-ES" altLang="cs-CZ" b="1" smtClean="0"/>
              <a:pPr/>
              <a:t>9</a:t>
            </a:fld>
            <a:endParaRPr lang="es-ES" altLang="cs-CZ" b="1" dirty="0"/>
          </a:p>
        </p:txBody>
      </p:sp>
      <p:pic>
        <p:nvPicPr>
          <p:cNvPr id="6" name="Obrázek 5" descr="logo platforma finale pro zpravodaj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8184" y="116632"/>
            <a:ext cx="2501900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Obrázek 1">
            <a:extLst>
              <a:ext uri="{FF2B5EF4-FFF2-40B4-BE49-F238E27FC236}">
                <a16:creationId xmlns:a16="http://schemas.microsoft.com/office/drawing/2014/main" id="{A8F13985-80D9-4B9B-3A34-5E7823F0EFE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3916" y="116632"/>
            <a:ext cx="3415854" cy="819150"/>
          </a:xfrm>
          <a:prstGeom prst="rect">
            <a:avLst/>
          </a:prstGeom>
        </p:spPr>
      </p:pic>
      <p:sp>
        <p:nvSpPr>
          <p:cNvPr id="3" name="Obdélník 2"/>
          <p:cNvSpPr/>
          <p:nvPr/>
        </p:nvSpPr>
        <p:spPr>
          <a:xfrm>
            <a:off x="611560" y="1340768"/>
            <a:ext cx="8003232" cy="43088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600" b="1" u="sng" dirty="0"/>
              <a:t>Vysvětlení základních pojmů jsme se podrobně věnovali na nedávných akcích TP SIŽI:</a:t>
            </a:r>
          </a:p>
          <a:p>
            <a:r>
              <a:rPr lang="cs-CZ" sz="1600" dirty="0"/>
              <a:t> </a:t>
            </a:r>
          </a:p>
          <a:p>
            <a:pPr marL="285750" indent="-285750">
              <a:buFontTx/>
              <a:buChar char="-"/>
            </a:pPr>
            <a:r>
              <a:rPr lang="cs-CZ" sz="1600" dirty="0"/>
              <a:t>Porada Řešitelského týmu projektu DIGRI (25.04.2024)</a:t>
            </a:r>
          </a:p>
          <a:p>
            <a:pPr marL="285750" indent="-285750">
              <a:buFontTx/>
              <a:buChar char="-"/>
            </a:pPr>
            <a:r>
              <a:rPr lang="cs-CZ" sz="1600" dirty="0"/>
              <a:t>Workshop ES ROZ (29.05.2024)</a:t>
            </a:r>
          </a:p>
          <a:p>
            <a:endParaRPr lang="cs-CZ" sz="1600" dirty="0"/>
          </a:p>
          <a:p>
            <a:r>
              <a:rPr lang="cs-CZ" sz="1600" dirty="0"/>
              <a:t>Proto nyní jen velmi stručně:</a:t>
            </a:r>
          </a:p>
          <a:p>
            <a:endParaRPr lang="cs-CZ" sz="1600" dirty="0"/>
          </a:p>
          <a:p>
            <a:r>
              <a:rPr lang="cs-CZ" sz="1600" dirty="0">
                <a:solidFill>
                  <a:srgbClr val="0070C0"/>
                </a:solidFill>
              </a:rPr>
              <a:t>Strukturální hluk</a:t>
            </a:r>
          </a:p>
          <a:p>
            <a:r>
              <a:rPr lang="cs-CZ" sz="1600" dirty="0"/>
              <a:t>Vibrace v důsledku kolejové dopravy se mohou zeminou šířit až do stavebních konstrukcí, kterou mohou rozkmitat. Tyto konstrukce pak mohou vibrace samy vyzařovat, nebo se mohou projevit jako slyšitelný zvuk. </a:t>
            </a:r>
          </a:p>
          <a:p>
            <a:endParaRPr lang="cs-CZ" dirty="0"/>
          </a:p>
          <a:p>
            <a:r>
              <a:rPr lang="cs-CZ" sz="1600" dirty="0" err="1">
                <a:solidFill>
                  <a:srgbClr val="0070C0"/>
                </a:solidFill>
              </a:rPr>
              <a:t>Rayleighovo</a:t>
            </a:r>
            <a:r>
              <a:rPr lang="cs-CZ" sz="1600" dirty="0">
                <a:solidFill>
                  <a:srgbClr val="0070C0"/>
                </a:solidFill>
              </a:rPr>
              <a:t> vlnění</a:t>
            </a:r>
          </a:p>
          <a:p>
            <a:r>
              <a:rPr lang="cs-CZ" sz="1600" dirty="0"/>
              <a:t>Když se rychlost jízdy vlaku přibližně rovná kritické rychlosti zeminy, dochází k výraznému nárůstu velikosti výchylek vlnění v zemině, které se šíří do okolí tratě. </a:t>
            </a:r>
          </a:p>
          <a:p>
            <a:endParaRPr lang="cs-CZ" sz="1600" dirty="0">
              <a:latin typeface="CIDFont+F2"/>
            </a:endParaRPr>
          </a:p>
        </p:txBody>
      </p:sp>
    </p:spTree>
    <p:extLst>
      <p:ext uri="{BB962C8B-B14F-4D97-AF65-F5344CB8AC3E}">
        <p14:creationId xmlns:p14="http://schemas.microsoft.com/office/powerpoint/2010/main" val="508320263"/>
      </p:ext>
    </p:extLst>
  </p:cSld>
  <p:clrMapOvr>
    <a:masterClrMapping/>
  </p:clrMapOvr>
</p:sld>
</file>

<file path=ppt/theme/theme1.xml><?xml version="1.0" encoding="utf-8"?>
<a:theme xmlns:a="http://schemas.openxmlformats.org/drawingml/2006/main" name="PREZ_TP_SIZI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936</TotalTime>
  <Words>1367</Words>
  <Application>Microsoft Office PowerPoint</Application>
  <PresentationFormat>Předvádění na obrazovce (4:3)</PresentationFormat>
  <Paragraphs>229</Paragraphs>
  <Slides>17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21" baseType="lpstr">
      <vt:lpstr>Arial</vt:lpstr>
      <vt:lpstr>Calibri</vt:lpstr>
      <vt:lpstr>CIDFont+F2</vt:lpstr>
      <vt:lpstr>PREZ_TP_SIZI</vt:lpstr>
      <vt:lpstr>  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</dc:title>
  <dc:creator>Věra Holoubková</dc:creator>
  <cp:lastModifiedBy>Věra Holoubkova</cp:lastModifiedBy>
  <cp:revision>150</cp:revision>
  <cp:lastPrinted>2024-04-25T06:32:27Z</cp:lastPrinted>
  <dcterms:created xsi:type="dcterms:W3CDTF">2015-02-10T20:25:10Z</dcterms:created>
  <dcterms:modified xsi:type="dcterms:W3CDTF">2024-06-24T08:04:07Z</dcterms:modified>
</cp:coreProperties>
</file>