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0" r:id="rId2"/>
    <p:sldId id="415" r:id="rId3"/>
    <p:sldId id="433" r:id="rId4"/>
    <p:sldId id="424" r:id="rId5"/>
    <p:sldId id="431" r:id="rId6"/>
    <p:sldId id="434" r:id="rId7"/>
    <p:sldId id="446" r:id="rId8"/>
    <p:sldId id="457" r:id="rId9"/>
    <p:sldId id="435" r:id="rId10"/>
    <p:sldId id="439" r:id="rId11"/>
    <p:sldId id="440" r:id="rId12"/>
    <p:sldId id="441" r:id="rId13"/>
    <p:sldId id="442" r:id="rId14"/>
    <p:sldId id="448" r:id="rId15"/>
    <p:sldId id="449" r:id="rId16"/>
    <p:sldId id="450" r:id="rId17"/>
    <p:sldId id="451" r:id="rId18"/>
    <p:sldId id="452" r:id="rId19"/>
    <p:sldId id="456" r:id="rId20"/>
    <p:sldId id="455" r:id="rId21"/>
    <p:sldId id="453" r:id="rId22"/>
    <p:sldId id="454" r:id="rId23"/>
    <p:sldId id="443" r:id="rId24"/>
    <p:sldId id="430" r:id="rId25"/>
    <p:sldId id="444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55BEAF"/>
    <a:srgbClr val="54381C"/>
    <a:srgbClr val="A50021"/>
    <a:srgbClr val="FFFFA3"/>
    <a:srgbClr val="E6E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>
      <p:cViewPr varScale="1">
        <p:scale>
          <a:sx n="67" d="100"/>
          <a:sy n="67" d="100"/>
        </p:scale>
        <p:origin x="12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r>
              <a:rPr lang="cs-CZ"/>
              <a:t>Vzor pro tvorbu prezentací akcí TP SIŽI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r>
              <a:rPr lang="cs-CZ"/>
              <a:t>12.2.2015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r>
              <a:rPr lang="cs-CZ"/>
              <a:t>Workshop: Interakce vozidlo - trolej VUT Brno 12.2.2015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9104EA8-5BB8-47CE-AA20-7A8526A0E5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01363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Vzor pro tvorbu prezentací akcí TP SIŽI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12.2.2015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/>
              <a:t>Workshop: Interakce vozidlo - trolej VUT Brno 12.2.2015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1FEB5B-FBA8-4C8A-ABA6-15D56C7899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277084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b="1" i="1"/>
          </a:p>
        </p:txBody>
      </p:sp>
      <p:sp>
        <p:nvSpPr>
          <p:cNvPr id="7172" name="Zástupný symbol pro záhlaví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>
                <a:latin typeface="Arial" charset="0"/>
                <a:cs typeface="Arial" charset="0"/>
              </a:rPr>
              <a:t>Vzor pro tvorbu prezentací akcí TP SIŽI</a:t>
            </a:r>
          </a:p>
        </p:txBody>
      </p:sp>
      <p:sp>
        <p:nvSpPr>
          <p:cNvPr id="7173" name="Zástupný symbol pro datum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>
                <a:latin typeface="Arial" charset="0"/>
                <a:cs typeface="Arial" charset="0"/>
              </a:rPr>
              <a:t>12.2.2015</a:t>
            </a:r>
          </a:p>
        </p:txBody>
      </p:sp>
      <p:sp>
        <p:nvSpPr>
          <p:cNvPr id="7174" name="Zástupný symbol pro zápatí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>
                <a:latin typeface="Arial" charset="0"/>
                <a:cs typeface="Arial" charset="0"/>
              </a:rPr>
              <a:t>Workshop: Interakce vozidlo - trolej VUT Brno 12.2.2015</a:t>
            </a:r>
          </a:p>
        </p:txBody>
      </p:sp>
      <p:sp>
        <p:nvSpPr>
          <p:cNvPr id="7175" name="Zástupný symbol pro číslo snímku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73F4B3-CA89-4D21-B71C-6FEB350FB1D1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675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6896" y="1196752"/>
            <a:ext cx="5445224" cy="2387600"/>
          </a:xfr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390" y="3573016"/>
            <a:ext cx="547260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Datum:                                       Místo:</a:t>
            </a:r>
            <a:endParaRPr lang="es-E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cs-CZ"/>
              <a:t>Název akce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5FF5C-985C-46DB-92B7-095AD506E665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Datum:                                       Místo:</a:t>
            </a:r>
            <a:endParaRPr lang="es-E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cs-CZ"/>
              <a:t>Název akce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55A0E-8372-4F32-BC03-551435EBB926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Datum:                                       Místo:</a:t>
            </a:r>
            <a:endParaRPr lang="es-E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cs-CZ"/>
              <a:t>Název akce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B732E-1FB8-4F1D-ABD5-AA571AA801E5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Datum:                                       Místo:</a:t>
            </a:r>
            <a:endParaRPr lang="es-E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cs-CZ"/>
              <a:t>Název akce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EBE88-8E9C-4384-B493-7494D3FA5D77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Datum:                                       Místo:</a:t>
            </a:r>
            <a:endParaRPr lang="es-E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cs-CZ"/>
              <a:t>Název akce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CA16B-0266-40B6-90FE-49DBDD0F7977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Datum:                                       Místo:</a:t>
            </a:r>
            <a:endParaRPr lang="es-E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cs-CZ"/>
              <a:t>Název akce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1B65-B82B-4B96-B884-31EF993190D1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Datum:                                       Místo:</a:t>
            </a:r>
            <a:endParaRPr lang="es-E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cs-CZ"/>
              <a:t>Název akce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3A470-BE3B-4BFE-8DDE-9AACB697A7CC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Datum:                                       Místo:</a:t>
            </a:r>
            <a:endParaRPr lang="es-E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cs-CZ"/>
              <a:t>Název akce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218E4-BBA6-4512-8A40-49FD4F16F4DE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Datum:                                       Místo:</a:t>
            </a:r>
            <a:endParaRPr lang="es-E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cs-CZ"/>
              <a:t>Název akce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F440-AA73-401D-A1CE-44DBFBA89411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Datum:                                       Místo:</a:t>
            </a:r>
            <a:endParaRPr lang="es-E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cs-CZ"/>
              <a:t>Název akce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34F26-CDC1-4B08-8DF6-63ADA76183B4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Datum:                                       Místo:</a:t>
            </a:r>
            <a:endParaRPr lang="es-E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cs-CZ"/>
              <a:t>Název akce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4F88-7CA2-4295-93CF-B679193319F5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/>
              <a:t>Haga clic para modificar el estilo de texto del patrón</a:t>
            </a:r>
          </a:p>
          <a:p>
            <a:pPr lvl="1"/>
            <a:r>
              <a:rPr lang="es-ES" altLang="cs-CZ"/>
              <a:t>Segundo nivel</a:t>
            </a:r>
          </a:p>
          <a:p>
            <a:pPr lvl="2"/>
            <a:r>
              <a:rPr lang="es-ES" altLang="cs-CZ"/>
              <a:t>Tercer nivel</a:t>
            </a:r>
          </a:p>
          <a:p>
            <a:pPr lvl="3"/>
            <a:r>
              <a:rPr lang="es-ES" altLang="cs-CZ"/>
              <a:t>Cuarto nivel</a:t>
            </a:r>
          </a:p>
          <a:p>
            <a:pPr lvl="4"/>
            <a:r>
              <a:rPr lang="es-ES" altLang="cs-CZ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altLang="cs-CZ"/>
              <a:t>Datum:                                       Místo:</a:t>
            </a:r>
            <a:endParaRPr lang="es-E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cs-CZ"/>
              <a:t>Název akce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4BA70F-B0F9-43AE-9751-CAAA19ED1F11}" type="slidenum">
              <a:rPr lang="es-ES" altLang="cs-CZ"/>
              <a:pPr>
                <a:defRPr/>
              </a:pPr>
              <a:t>‹#›</a:t>
            </a:fld>
            <a:endParaRPr lang="es-E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3"/>
          <p:cNvSpPr>
            <a:spLocks noGrp="1"/>
          </p:cNvSpPr>
          <p:nvPr>
            <p:ph type="ctrTitle"/>
          </p:nvPr>
        </p:nvSpPr>
        <p:spPr>
          <a:xfrm>
            <a:off x="179388" y="1125538"/>
            <a:ext cx="5472112" cy="2374900"/>
          </a:xfrm>
        </p:spPr>
        <p:txBody>
          <a:bodyPr/>
          <a:lstStyle/>
          <a:p>
            <a:pPr eaLnBrk="1" hangingPunct="1"/>
            <a:br>
              <a:rPr lang="cs-CZ" altLang="cs-CZ"/>
            </a:br>
            <a:br>
              <a:rPr lang="cs-CZ" altLang="cs-CZ"/>
            </a:br>
            <a:endParaRPr lang="cs-CZ" altLang="cs-CZ"/>
          </a:p>
        </p:txBody>
      </p:sp>
      <p:sp>
        <p:nvSpPr>
          <p:cNvPr id="10" name="Nadpis 3"/>
          <p:cNvSpPr txBox="1">
            <a:spLocks/>
          </p:cNvSpPr>
          <p:nvPr/>
        </p:nvSpPr>
        <p:spPr bwMode="auto">
          <a:xfrm>
            <a:off x="206375" y="1125538"/>
            <a:ext cx="54451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cs-CZ" altLang="cs-CZ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cs-CZ" altLang="cs-CZ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cs-CZ" altLang="cs-CZ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Hodnotící konference</a:t>
            </a:r>
          </a:p>
          <a:p>
            <a:pPr eaLnBrk="0" hangingPunct="0">
              <a:defRPr/>
            </a:pPr>
            <a:r>
              <a:rPr lang="cs-CZ" altLang="cs-CZ" sz="4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projektu </a:t>
            </a:r>
            <a:r>
              <a:rPr lang="cs-CZ" altLang="cs-CZ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DIGRI</a:t>
            </a:r>
            <a:endParaRPr lang="cs-CZ" altLang="cs-CZ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cs-CZ" altLang="cs-CZ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TZ Cirkulární ekonomika</a:t>
            </a:r>
          </a:p>
          <a:p>
            <a:pPr eaLnBrk="0" hangingPunct="0">
              <a:defRPr/>
            </a:pPr>
            <a:r>
              <a:rPr lang="cs-CZ" altLang="cs-CZ" sz="24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Ing. Bohuslav Dohnal</a:t>
            </a:r>
          </a:p>
          <a:p>
            <a:pPr eaLnBrk="0" hangingPunct="0">
              <a:defRPr/>
            </a:pPr>
            <a:endParaRPr lang="cs-CZ" altLang="cs-CZ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cs-CZ" altLang="cs-CZ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cs-CZ" altLang="cs-CZ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cs-CZ" altLang="cs-CZ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Podnadpis 4"/>
          <p:cNvSpPr>
            <a:spLocks noGrp="1"/>
          </p:cNvSpPr>
          <p:nvPr>
            <p:ph type="subTitle" idx="1"/>
          </p:nvPr>
        </p:nvSpPr>
        <p:spPr>
          <a:xfrm>
            <a:off x="250825" y="3500438"/>
            <a:ext cx="5400675" cy="936625"/>
          </a:xfrm>
        </p:spPr>
        <p:txBody>
          <a:bodyPr/>
          <a:lstStyle/>
          <a:p>
            <a:r>
              <a:rPr lang="cs-CZ" altLang="cs-CZ" b="1" dirty="0"/>
              <a:t>Datum: 25. 06. 2024</a:t>
            </a:r>
          </a:p>
          <a:p>
            <a:r>
              <a:rPr lang="cs-CZ" altLang="cs-CZ" b="1" dirty="0"/>
              <a:t>Místo: </a:t>
            </a:r>
            <a:r>
              <a:rPr lang="cs-CZ" altLang="cs-CZ" b="1" dirty="0" err="1"/>
              <a:t>Mstětice</a:t>
            </a:r>
            <a:endParaRPr lang="cs-CZ" altLang="cs-CZ" b="1" dirty="0"/>
          </a:p>
        </p:txBody>
      </p:sp>
      <p:pic>
        <p:nvPicPr>
          <p:cNvPr id="9" name="Obrázek 7" descr="logo platforma finale pro zpravoda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021388"/>
            <a:ext cx="250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40481CB-8690-25FA-A3D3-A31260527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5983288"/>
            <a:ext cx="323850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10</a:t>
            </a:fld>
            <a:endParaRPr lang="es-ES" altLang="cs-CZ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E20A6E7-19F7-7FCA-7AB5-0D1172ED1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44" y="2372281"/>
            <a:ext cx="8477250" cy="31146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059ED85-D898-7F74-0B4B-55D85E2C80A2}"/>
              </a:ext>
            </a:extLst>
          </p:cNvPr>
          <p:cNvSpPr txBox="1"/>
          <p:nvPr/>
        </p:nvSpPr>
        <p:spPr>
          <a:xfrm>
            <a:off x="1584393" y="673676"/>
            <a:ext cx="59955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Konkrétní úkoly Technologického záměru</a:t>
            </a:r>
          </a:p>
          <a:p>
            <a:r>
              <a:rPr lang="cs-CZ" sz="2000" b="1" dirty="0"/>
              <a:t>Cirkulární ekonomika na železničních stavbách </a:t>
            </a:r>
          </a:p>
          <a:p>
            <a:r>
              <a:rPr lang="cs-CZ" sz="2000" b="1" dirty="0"/>
              <a:t>vyplývající ze stanoviska a koncepce SŽ, </a:t>
            </a:r>
            <a:r>
              <a:rPr lang="cs-CZ" sz="2000" b="1" dirty="0" err="1"/>
              <a:t>s.o</a:t>
            </a:r>
            <a:r>
              <a:rPr lang="cs-CZ" sz="2000" b="1" dirty="0"/>
              <a:t>. </a:t>
            </a:r>
          </a:p>
          <a:p>
            <a:r>
              <a:rPr lang="cs-CZ" sz="2000" b="1" dirty="0"/>
              <a:t>a zpracovatelé Řešitelského týmu</a:t>
            </a:r>
          </a:p>
        </p:txBody>
      </p:sp>
    </p:spTree>
    <p:extLst>
      <p:ext uri="{BB962C8B-B14F-4D97-AF65-F5344CB8AC3E}">
        <p14:creationId xmlns:p14="http://schemas.microsoft.com/office/powerpoint/2010/main" val="28333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11</a:t>
            </a:fld>
            <a:endParaRPr lang="es-ES" altLang="cs-CZ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92C0D43-7128-8C71-6585-4242E7EE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412973"/>
            <a:ext cx="83153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6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12</a:t>
            </a:fld>
            <a:endParaRPr lang="es-ES" alt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B542EB-BD0B-7511-7902-A4F0A1A9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5900"/>
            <a:ext cx="3238500" cy="828675"/>
          </a:xfrm>
          <a:prstGeom prst="rect">
            <a:avLst/>
          </a:prstGeom>
        </p:spPr>
      </p:pic>
      <p:pic>
        <p:nvPicPr>
          <p:cNvPr id="5" name="Obrázek 7" descr="logo platforma finale pro zpravodaj.jpg">
            <a:extLst>
              <a:ext uri="{FF2B5EF4-FFF2-40B4-BE49-F238E27FC236}">
                <a16:creationId xmlns:a16="http://schemas.microsoft.com/office/drawing/2014/main" id="{B46E28B6-249A-43C2-D839-C7AB13A4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50" y="215900"/>
            <a:ext cx="250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4AC840-5625-A983-3D8F-DC6B1D02B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124075"/>
            <a:ext cx="70294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8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13</a:t>
            </a:fld>
            <a:endParaRPr lang="es-ES" alt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B542EB-BD0B-7511-7902-A4F0A1A9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5900"/>
            <a:ext cx="3238500" cy="828675"/>
          </a:xfrm>
          <a:prstGeom prst="rect">
            <a:avLst/>
          </a:prstGeom>
        </p:spPr>
      </p:pic>
      <p:pic>
        <p:nvPicPr>
          <p:cNvPr id="5" name="Obrázek 7" descr="logo platforma finale pro zpravodaj.jpg">
            <a:extLst>
              <a:ext uri="{FF2B5EF4-FFF2-40B4-BE49-F238E27FC236}">
                <a16:creationId xmlns:a16="http://schemas.microsoft.com/office/drawing/2014/main" id="{B46E28B6-249A-43C2-D839-C7AB13A4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50" y="215900"/>
            <a:ext cx="250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8CF99E3-9192-7A61-B5AE-1676246650A9}"/>
              </a:ext>
            </a:extLst>
          </p:cNvPr>
          <p:cNvSpPr txBox="1"/>
          <p:nvPr/>
        </p:nvSpPr>
        <p:spPr>
          <a:xfrm>
            <a:off x="1475656" y="2060848"/>
            <a:ext cx="2618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/>
              <a:t>Popisové listy 1 – 9 </a:t>
            </a:r>
          </a:p>
        </p:txBody>
      </p:sp>
    </p:spTree>
    <p:extLst>
      <p:ext uri="{BB962C8B-B14F-4D97-AF65-F5344CB8AC3E}">
        <p14:creationId xmlns:p14="http://schemas.microsoft.com/office/powerpoint/2010/main" val="73216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14</a:t>
            </a:fld>
            <a:endParaRPr lang="es-ES" altLang="cs-CZ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96E010-1AAE-378F-C4D9-9D6587223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4" y="0"/>
            <a:ext cx="4167162" cy="57853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1F48231-B465-5BDD-4E41-2EB830F21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68" y="2308655"/>
            <a:ext cx="4497212" cy="34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5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15</a:t>
            </a:fld>
            <a:endParaRPr lang="es-ES" altLang="cs-CZ" b="1" dirty="0"/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C94DBFC-98DC-724A-8BDB-E04E46AF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0" y="11364"/>
            <a:ext cx="4038004" cy="596126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459F2BE-4CED-C09F-F226-EE6F2C6AD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809" y="4221088"/>
            <a:ext cx="4544657" cy="16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5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16</a:t>
            </a:fld>
            <a:endParaRPr lang="es-ES" altLang="cs-CZ" b="1" dirty="0"/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F63EA71-A6E4-B49A-AD3D-E32EBAF8F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7807"/>
            <a:ext cx="4189626" cy="58069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1B09667-66EA-E76B-5FBC-B35BE416E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4183608"/>
            <a:ext cx="46291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7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17</a:t>
            </a:fld>
            <a:endParaRPr lang="es-ES" altLang="cs-CZ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65FF24-6A32-7433-7BA3-DEB959A4B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06" y="122758"/>
            <a:ext cx="4042767" cy="589778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78BA199-9203-62A3-23C7-F28BDC31F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470" y="2340987"/>
            <a:ext cx="4340324" cy="36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27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18</a:t>
            </a:fld>
            <a:endParaRPr lang="es-ES" altLang="cs-CZ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B89E8BE-5BFA-0238-7E9B-54ED35DE4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4" y="144462"/>
            <a:ext cx="4114775" cy="573189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BAF8CA0-E296-9FB6-750B-B5C9B07F7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56" y="3914211"/>
            <a:ext cx="46101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11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19</a:t>
            </a:fld>
            <a:endParaRPr lang="es-ES" altLang="cs-CZ" b="1" dirty="0"/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264218-7EFB-6C07-5C68-521331CB7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832"/>
            <a:ext cx="4139952" cy="59417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8BC87F1-E56E-F6E0-354E-7F4AC4447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955" y="4234496"/>
            <a:ext cx="46767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9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512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2</a:t>
            </a:fld>
            <a:endParaRPr lang="es-ES" altLang="cs-CZ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558958-2EF5-C0C0-DDC9-6B9E28B41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08" y="144462"/>
            <a:ext cx="4298992" cy="58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86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20</a:t>
            </a:fld>
            <a:endParaRPr lang="es-ES" altLang="cs-CZ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0A73598-B26F-864D-47A8-EC4965C36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15900"/>
            <a:ext cx="4100487" cy="57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61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21</a:t>
            </a:fld>
            <a:endParaRPr lang="es-ES" altLang="cs-CZ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CCDAE9-292A-2F3A-A392-80E3EA66D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5900"/>
            <a:ext cx="4100487" cy="57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5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22</a:t>
            </a:fld>
            <a:endParaRPr lang="es-ES" altLang="cs-CZ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9BF9533-9241-22AA-D01F-3851C238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6" y="144462"/>
            <a:ext cx="4340796" cy="57787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8CE5AD7-7325-8E6F-65AC-3727AD7A5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7" y="4131287"/>
            <a:ext cx="4274940" cy="17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5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23</a:t>
            </a:fld>
            <a:endParaRPr lang="es-ES" alt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B542EB-BD0B-7511-7902-A4F0A1A9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5900"/>
            <a:ext cx="3238500" cy="828675"/>
          </a:xfrm>
          <a:prstGeom prst="rect">
            <a:avLst/>
          </a:prstGeom>
        </p:spPr>
      </p:pic>
      <p:pic>
        <p:nvPicPr>
          <p:cNvPr id="5" name="Obrázek 7" descr="logo platforma finale pro zpravodaj.jpg">
            <a:extLst>
              <a:ext uri="{FF2B5EF4-FFF2-40B4-BE49-F238E27FC236}">
                <a16:creationId xmlns:a16="http://schemas.microsoft.com/office/drawing/2014/main" id="{B46E28B6-249A-43C2-D839-C7AB13A4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50" y="215900"/>
            <a:ext cx="250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926690-BC76-5A45-0A9C-AA63069BB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" y="3128962"/>
            <a:ext cx="8096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3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512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24</a:t>
            </a:fld>
            <a:endParaRPr lang="es-ES" altLang="cs-CZ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2EDEAA-7765-2F5F-F0AF-CB10D6889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81100"/>
            <a:ext cx="8763000" cy="44958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4F8C77B-5141-67D4-6F53-477F0BAA3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15900"/>
            <a:ext cx="3238500" cy="828675"/>
          </a:xfrm>
          <a:prstGeom prst="rect">
            <a:avLst/>
          </a:prstGeom>
        </p:spPr>
      </p:pic>
      <p:pic>
        <p:nvPicPr>
          <p:cNvPr id="7" name="Obrázek 7" descr="logo platforma finale pro zpravodaj.jpg">
            <a:extLst>
              <a:ext uri="{FF2B5EF4-FFF2-40B4-BE49-F238E27FC236}">
                <a16:creationId xmlns:a16="http://schemas.microsoft.com/office/drawing/2014/main" id="{88B255F1-5801-BA92-25F2-1D30181DB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50" y="215900"/>
            <a:ext cx="250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991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25</a:t>
            </a:fld>
            <a:endParaRPr lang="es-ES" alt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B542EB-BD0B-7511-7902-A4F0A1A9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5900"/>
            <a:ext cx="3238500" cy="828675"/>
          </a:xfrm>
          <a:prstGeom prst="rect">
            <a:avLst/>
          </a:prstGeom>
        </p:spPr>
      </p:pic>
      <p:pic>
        <p:nvPicPr>
          <p:cNvPr id="5" name="Obrázek 7" descr="logo platforma finale pro zpravodaj.jpg">
            <a:extLst>
              <a:ext uri="{FF2B5EF4-FFF2-40B4-BE49-F238E27FC236}">
                <a16:creationId xmlns:a16="http://schemas.microsoft.com/office/drawing/2014/main" id="{B46E28B6-249A-43C2-D839-C7AB13A4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50" y="215900"/>
            <a:ext cx="250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2E5B52C-4900-E7B0-B873-058840F61EE2}"/>
              </a:ext>
            </a:extLst>
          </p:cNvPr>
          <p:cNvSpPr/>
          <p:nvPr/>
        </p:nvSpPr>
        <p:spPr>
          <a:xfrm>
            <a:off x="613842" y="2453347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cs-CZ" altLang="cs-CZ" sz="2800" b="1" dirty="0">
                <a:solidFill>
                  <a:srgbClr val="422C16"/>
                </a:solidFill>
                <a:latin typeface="Arial Narrow" panose="020B0606020202030204" pitchFamily="34" charset="0"/>
              </a:rPr>
              <a:t>Děkuji za pozornost</a:t>
            </a:r>
          </a:p>
          <a:p>
            <a:pPr marL="0" indent="0" algn="ctr">
              <a:buFontTx/>
              <a:buNone/>
            </a:pPr>
            <a:endParaRPr lang="cs-CZ" altLang="cs-CZ" sz="2800" b="1" dirty="0">
              <a:solidFill>
                <a:srgbClr val="422C16"/>
              </a:solidFill>
              <a:latin typeface="Arial Narrow" panose="020B0606020202030204" pitchFamily="34" charset="0"/>
            </a:endParaRPr>
          </a:p>
          <a:p>
            <a:pPr marL="0" indent="0">
              <a:buFontTx/>
              <a:buNone/>
            </a:pPr>
            <a:r>
              <a:rPr lang="cs-CZ" altLang="cs-CZ" sz="2000" b="1" dirty="0">
                <a:solidFill>
                  <a:srgbClr val="422C16"/>
                </a:solidFill>
                <a:latin typeface="Arial Narrow" panose="020B0606020202030204" pitchFamily="34" charset="0"/>
              </a:rPr>
              <a:t>Ing. Bohuslav Dohnal</a:t>
            </a:r>
          </a:p>
          <a:p>
            <a:pPr marL="0" indent="0">
              <a:buFontTx/>
              <a:buNone/>
            </a:pPr>
            <a:endParaRPr lang="cs-CZ" altLang="cs-CZ" sz="2000" dirty="0">
              <a:solidFill>
                <a:srgbClr val="422C16"/>
              </a:solidFill>
              <a:latin typeface="Arial Narrow" panose="020B0606020202030204" pitchFamily="34" charset="0"/>
            </a:endParaRPr>
          </a:p>
          <a:p>
            <a:pPr marL="0" indent="0">
              <a:buFontTx/>
              <a:buNone/>
            </a:pPr>
            <a:r>
              <a:rPr lang="cs-CZ" altLang="cs-CZ" sz="2000" i="1" dirty="0">
                <a:solidFill>
                  <a:srgbClr val="422C16"/>
                </a:solidFill>
                <a:latin typeface="Arial Narrow" panose="020B0606020202030204" pitchFamily="34" charset="0"/>
              </a:rPr>
              <a:t>Vedoucí řešitel </a:t>
            </a:r>
          </a:p>
          <a:p>
            <a:pPr marL="0" indent="0">
              <a:buFontTx/>
              <a:buNone/>
            </a:pPr>
            <a:r>
              <a:rPr lang="cs-CZ" altLang="cs-CZ" sz="2000" i="1" dirty="0">
                <a:solidFill>
                  <a:srgbClr val="422C16"/>
                </a:solidFill>
                <a:latin typeface="Arial Narrow" panose="020B0606020202030204" pitchFamily="34" charset="0"/>
              </a:rPr>
              <a:t>Technologického záměru </a:t>
            </a:r>
          </a:p>
          <a:p>
            <a:pPr marL="0" indent="0">
              <a:buFontTx/>
              <a:buNone/>
            </a:pPr>
            <a:r>
              <a:rPr lang="cs-CZ" altLang="cs-CZ" sz="2000" i="1" dirty="0">
                <a:solidFill>
                  <a:srgbClr val="422C16"/>
                </a:solidFill>
                <a:latin typeface="Arial Narrow" panose="020B0606020202030204" pitchFamily="34" charset="0"/>
              </a:rPr>
              <a:t>Cirkulární ekonomika na železničních stavbách</a:t>
            </a:r>
          </a:p>
          <a:p>
            <a:pPr marL="0" indent="0">
              <a:buFontTx/>
              <a:buNone/>
            </a:pPr>
            <a:endParaRPr lang="cs-CZ" altLang="cs-CZ" sz="2000" b="1" dirty="0">
              <a:solidFill>
                <a:srgbClr val="422C1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3</a:t>
            </a:fld>
            <a:endParaRPr lang="es-ES" alt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B542EB-BD0B-7511-7902-A4F0A1A9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5900"/>
            <a:ext cx="3238500" cy="828675"/>
          </a:xfrm>
          <a:prstGeom prst="rect">
            <a:avLst/>
          </a:prstGeom>
        </p:spPr>
      </p:pic>
      <p:pic>
        <p:nvPicPr>
          <p:cNvPr id="5" name="Obrázek 7" descr="logo platforma finale pro zpravodaj.jpg">
            <a:extLst>
              <a:ext uri="{FF2B5EF4-FFF2-40B4-BE49-F238E27FC236}">
                <a16:creationId xmlns:a16="http://schemas.microsoft.com/office/drawing/2014/main" id="{B46E28B6-249A-43C2-D839-C7AB13A4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50" y="215900"/>
            <a:ext cx="250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477FD3D-5CA5-8E7A-EBF3-CE051AADF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61" y="1044575"/>
            <a:ext cx="6856823" cy="2411710"/>
          </a:xfrm>
          <a:prstGeom prst="rect">
            <a:avLst/>
          </a:prstGeom>
        </p:spPr>
      </p:pic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3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4</a:t>
            </a:fld>
            <a:endParaRPr lang="es-ES" alt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B542EB-BD0B-7511-7902-A4F0A1A9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5900"/>
            <a:ext cx="3238500" cy="828675"/>
          </a:xfrm>
          <a:prstGeom prst="rect">
            <a:avLst/>
          </a:prstGeom>
        </p:spPr>
      </p:pic>
      <p:pic>
        <p:nvPicPr>
          <p:cNvPr id="5" name="Obrázek 7" descr="logo platforma finale pro zpravodaj.jpg">
            <a:extLst>
              <a:ext uri="{FF2B5EF4-FFF2-40B4-BE49-F238E27FC236}">
                <a16:creationId xmlns:a16="http://schemas.microsoft.com/office/drawing/2014/main" id="{B46E28B6-249A-43C2-D839-C7AB13A4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50" y="215900"/>
            <a:ext cx="250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262EADA-A78C-7AFA-4D03-AE2C1227B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" y="2786062"/>
            <a:ext cx="87915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2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5</a:t>
            </a:fld>
            <a:endParaRPr lang="es-ES" altLang="cs-CZ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BD71B-FEA9-00C8-2894-E14E32BA1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36475"/>
            <a:ext cx="5287984" cy="579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6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6</a:t>
            </a:fld>
            <a:endParaRPr lang="es-ES" alt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B542EB-BD0B-7511-7902-A4F0A1A9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5900"/>
            <a:ext cx="3238500" cy="828675"/>
          </a:xfrm>
          <a:prstGeom prst="rect">
            <a:avLst/>
          </a:prstGeom>
        </p:spPr>
      </p:pic>
      <p:pic>
        <p:nvPicPr>
          <p:cNvPr id="5" name="Obrázek 7" descr="logo platforma finale pro zpravodaj.jpg">
            <a:extLst>
              <a:ext uri="{FF2B5EF4-FFF2-40B4-BE49-F238E27FC236}">
                <a16:creationId xmlns:a16="http://schemas.microsoft.com/office/drawing/2014/main" id="{B46E28B6-249A-43C2-D839-C7AB13A4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50" y="215900"/>
            <a:ext cx="250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BEFEA97-227D-58D7-7A02-D4F169398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2124075"/>
            <a:ext cx="88582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4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512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7</a:t>
            </a:fld>
            <a:endParaRPr lang="es-ES" altLang="cs-CZ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82787D-D98C-99BE-5A11-C1A79B34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15900"/>
            <a:ext cx="6849067" cy="57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5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512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8</a:t>
            </a:fld>
            <a:endParaRPr lang="es-ES" altLang="cs-CZ" b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9E0584-8F0D-658D-4F44-82117869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2" y="836712"/>
            <a:ext cx="8663196" cy="45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028384" y="6245225"/>
            <a:ext cx="65841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272763-89F0-40C1-81E3-1C4CA48C14C0}" type="slidenum">
              <a:rPr lang="es-ES" altLang="cs-CZ" b="1" smtClean="0"/>
              <a:pPr/>
              <a:t>9</a:t>
            </a:fld>
            <a:endParaRPr lang="es-ES" alt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B542EB-BD0B-7511-7902-A4F0A1A9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5900"/>
            <a:ext cx="3238500" cy="828675"/>
          </a:xfrm>
          <a:prstGeom prst="rect">
            <a:avLst/>
          </a:prstGeom>
        </p:spPr>
      </p:pic>
      <p:pic>
        <p:nvPicPr>
          <p:cNvPr id="5" name="Obrázek 7" descr="logo platforma finale pro zpravodaj.jpg">
            <a:extLst>
              <a:ext uri="{FF2B5EF4-FFF2-40B4-BE49-F238E27FC236}">
                <a16:creationId xmlns:a16="http://schemas.microsoft.com/office/drawing/2014/main" id="{B46E28B6-249A-43C2-D839-C7AB13A4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50" y="215900"/>
            <a:ext cx="2501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77EFB5F-192D-960C-4D64-5E409279185E}"/>
              </a:ext>
            </a:extLst>
          </p:cNvPr>
          <p:cNvSpPr/>
          <p:nvPr/>
        </p:nvSpPr>
        <p:spPr>
          <a:xfrm>
            <a:off x="323206" y="1196752"/>
            <a:ext cx="86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cs-CZ" sz="2800" dirty="0"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endParaRPr lang="cs-CZ" sz="28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800" i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Zástupný symbol pro datum 1">
            <a:extLst>
              <a:ext uri="{FF2B5EF4-FFF2-40B4-BE49-F238E27FC236}">
                <a16:creationId xmlns:a16="http://schemas.microsoft.com/office/drawing/2014/main" id="{A993A98E-2E5F-CDF8-0FDE-2EF35D5D00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68312" y="6165850"/>
            <a:ext cx="2735535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latin typeface="Arial" charset="0"/>
                <a:cs typeface="Arial" charset="0"/>
              </a:rPr>
              <a:t>Datum: 25. 06. 2024                                    Místo: </a:t>
            </a:r>
            <a:r>
              <a:rPr lang="cs-CZ" altLang="cs-CZ" b="1" dirty="0" err="1">
                <a:latin typeface="Arial" charset="0"/>
                <a:cs typeface="Arial" charset="0"/>
              </a:rPr>
              <a:t>Mstětice</a:t>
            </a:r>
            <a:endParaRPr lang="es-ES" altLang="cs-CZ" b="1" dirty="0">
              <a:latin typeface="Arial" charset="0"/>
              <a:cs typeface="Arial" charset="0"/>
            </a:endParaRP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39AA47C-FA0D-8629-08B8-80394CD6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237288"/>
            <a:ext cx="367188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sz="1800" b="1" dirty="0">
                <a:latin typeface="Arial" charset="0"/>
                <a:cs typeface="Arial" charset="0"/>
              </a:rPr>
              <a:t>Hodnotící konference DIGRI</a:t>
            </a:r>
            <a:endParaRPr lang="es-ES" altLang="cs-CZ" sz="1800" b="1" dirty="0">
              <a:latin typeface="Arial" charset="0"/>
              <a:cs typeface="Arial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0524EF-40C6-2991-51E2-E00399F3B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43" y="1562100"/>
            <a:ext cx="86772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71834"/>
      </p:ext>
    </p:extLst>
  </p:cSld>
  <p:clrMapOvr>
    <a:masterClrMapping/>
  </p:clrMapOvr>
</p:sld>
</file>

<file path=ppt/theme/theme1.xml><?xml version="1.0" encoding="utf-8"?>
<a:theme xmlns:a="http://schemas.openxmlformats.org/drawingml/2006/main" name="PREZ_TP_SIZI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3928</TotalTime>
  <Words>442</Words>
  <Application>Microsoft Office PowerPoint</Application>
  <PresentationFormat>Předvádění na obrazovce (4:3)</PresentationFormat>
  <Paragraphs>119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Times New Roman</vt:lpstr>
      <vt:lpstr>PREZ_TP_SIZI</vt:lpstr>
      <vt:lpstr>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Věra Holoubková</dc:creator>
  <cp:lastModifiedBy>Věra Holoubkova</cp:lastModifiedBy>
  <cp:revision>122</cp:revision>
  <dcterms:created xsi:type="dcterms:W3CDTF">2015-02-10T20:25:10Z</dcterms:created>
  <dcterms:modified xsi:type="dcterms:W3CDTF">2024-06-24T11:51:46Z</dcterms:modified>
</cp:coreProperties>
</file>