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0" r:id="rId2"/>
    <p:sldId id="303" r:id="rId3"/>
    <p:sldId id="305" r:id="rId4"/>
    <p:sldId id="306" r:id="rId5"/>
    <p:sldId id="311" r:id="rId6"/>
    <p:sldId id="307" r:id="rId7"/>
    <p:sldId id="308" r:id="rId8"/>
    <p:sldId id="309" r:id="rId9"/>
    <p:sldId id="310" r:id="rId10"/>
    <p:sldId id="312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88E"/>
    <a:srgbClr val="55BEAF"/>
    <a:srgbClr val="422C16"/>
    <a:srgbClr val="006666"/>
    <a:srgbClr val="54381C"/>
    <a:srgbClr val="A50021"/>
    <a:srgbClr val="FFFFA3"/>
    <a:srgbClr val="E6E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4598" autoAdjust="0"/>
  </p:normalViewPr>
  <p:slideViewPr>
    <p:cSldViewPr>
      <p:cViewPr varScale="1">
        <p:scale>
          <a:sx n="63" d="100"/>
          <a:sy n="63" d="100"/>
        </p:scale>
        <p:origin x="150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r>
              <a:rPr lang="cs-CZ"/>
              <a:t>Vzor pro tvorbu prezentací akcí TP SIŽI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cs-CZ"/>
              <a:t>12.2.2015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r>
              <a:rPr lang="cs-CZ"/>
              <a:t>Workshop: Interakce vozidlo - trolej VUT Brno 12.2.2015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9104EA8-5BB8-47CE-AA20-7A8526A0E5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1363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cs-CZ"/>
              <a:t>Vzor pro tvorbu prezentací akcí TP SIŽI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cs-CZ"/>
              <a:t>12.2.2015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cs-CZ"/>
              <a:t>Workshop: Interakce vozidlo - trolej VUT Brno 12.2.2015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1FEB5B-FBA8-4C8A-ABA6-15D56C7899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27708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i="1"/>
          </a:p>
        </p:txBody>
      </p:sp>
      <p:sp>
        <p:nvSpPr>
          <p:cNvPr id="7172" name="Zástupný symbol pro záhlaví 3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>
                <a:latin typeface="Arial" charset="0"/>
                <a:cs typeface="Arial" charset="0"/>
              </a:rPr>
              <a:t>Vzor pro tvorbu prezentací akcí TP SIŽI</a:t>
            </a:r>
          </a:p>
        </p:txBody>
      </p:sp>
      <p:sp>
        <p:nvSpPr>
          <p:cNvPr id="7173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>
                <a:latin typeface="Arial" charset="0"/>
                <a:cs typeface="Arial" charset="0"/>
              </a:rPr>
              <a:t>12.2.2015</a:t>
            </a:r>
          </a:p>
        </p:txBody>
      </p:sp>
      <p:sp>
        <p:nvSpPr>
          <p:cNvPr id="7174" name="Zástupný symbol pro zápatí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>
                <a:latin typeface="Arial" charset="0"/>
                <a:cs typeface="Arial" charset="0"/>
              </a:rPr>
              <a:t>Workshop: Interakce vozidlo - trolej VUT Brno 12.2.2015</a:t>
            </a:r>
          </a:p>
        </p:txBody>
      </p:sp>
      <p:sp>
        <p:nvSpPr>
          <p:cNvPr id="7175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73F4B3-CA89-4D21-B71C-6FEB350FB1D1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675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6896" y="1196752"/>
            <a:ext cx="5445224" cy="2387600"/>
          </a:xfrm>
        </p:spPr>
        <p:txBody>
          <a:bodyPr/>
          <a:lstStyle>
            <a:lvl1pPr algn="l"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390" y="3573016"/>
            <a:ext cx="5472608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5FF5C-985C-46DB-92B7-095AD506E665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55A0E-8372-4F32-BC03-551435EBB926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B732E-1FB8-4F1D-ABD5-AA571AA801E5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BE88-8E9C-4384-B493-7494D3FA5D77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CA16B-0266-40B6-90FE-49DBDD0F7977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31B65-B82B-4B96-B884-31EF993190D1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3A470-BE3B-4BFE-8DDE-9AACB697A7CC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218E4-BBA6-4512-8A40-49FD4F16F4DE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F440-AA73-401D-A1CE-44DBFBA89411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4F26-CDC1-4B08-8DF6-63ADA76183B4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54F88-7CA2-4295-93CF-B679193319F5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cs-CZ" altLang="cs-CZ"/>
              <a:t>Datum:  25.06.2024                                     Místo: Mstětice</a:t>
            </a:r>
            <a:endParaRPr lang="es-ES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 altLang="cs-CZ"/>
              <a:t>Hodnotící konference TP - projektu DIGRI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C4BA70F-B0F9-43AE-9751-CAAA19ED1F11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3"/>
          <p:cNvSpPr>
            <a:spLocks noGrp="1"/>
          </p:cNvSpPr>
          <p:nvPr>
            <p:ph type="ctrTitle"/>
          </p:nvPr>
        </p:nvSpPr>
        <p:spPr>
          <a:xfrm>
            <a:off x="179388" y="1125538"/>
            <a:ext cx="5472112" cy="2374900"/>
          </a:xfrm>
        </p:spPr>
        <p:txBody>
          <a:bodyPr/>
          <a:lstStyle/>
          <a:p>
            <a:pPr eaLnBrk="1" hangingPunct="1"/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sp>
        <p:nvSpPr>
          <p:cNvPr id="10" name="Nadpis 3"/>
          <p:cNvSpPr txBox="1">
            <a:spLocks/>
          </p:cNvSpPr>
          <p:nvPr/>
        </p:nvSpPr>
        <p:spPr bwMode="auto">
          <a:xfrm>
            <a:off x="206375" y="1125538"/>
            <a:ext cx="544512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altLang="cs-CZ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Hodnotící konference projektu TP – DIGRI</a:t>
            </a:r>
          </a:p>
          <a:p>
            <a:pPr eaLnBrk="0" hangingPunct="0">
              <a:defRPr/>
            </a:pPr>
            <a:endParaRPr lang="cs-CZ" altLang="cs-CZ" sz="1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cs-CZ" altLang="cs-CZ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TZ – Digitalizace správy ŽI</a:t>
            </a:r>
          </a:p>
          <a:p>
            <a:pPr eaLnBrk="0" hangingPunct="0">
              <a:defRPr/>
            </a:pPr>
            <a:endParaRPr lang="cs-CZ" altLang="cs-CZ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76" name="Podnadpis 4"/>
          <p:cNvSpPr>
            <a:spLocks noGrp="1"/>
          </p:cNvSpPr>
          <p:nvPr>
            <p:ph type="subTitle" idx="1"/>
          </p:nvPr>
        </p:nvSpPr>
        <p:spPr>
          <a:xfrm>
            <a:off x="250825" y="3500438"/>
            <a:ext cx="5400675" cy="936625"/>
          </a:xfrm>
        </p:spPr>
        <p:txBody>
          <a:bodyPr/>
          <a:lstStyle/>
          <a:p>
            <a:r>
              <a:rPr lang="cs-CZ" altLang="cs-CZ" b="1" dirty="0"/>
              <a:t>Datum: 25.06.2024</a:t>
            </a:r>
          </a:p>
          <a:p>
            <a:r>
              <a:rPr lang="cs-CZ" altLang="cs-CZ" b="1" dirty="0"/>
              <a:t>Místo: </a:t>
            </a:r>
            <a:r>
              <a:rPr lang="cs-CZ" altLang="cs-CZ" b="1" dirty="0" err="1"/>
              <a:t>Mstětice</a:t>
            </a:r>
            <a:endParaRPr lang="cs-CZ" altLang="cs-CZ" b="1" dirty="0"/>
          </a:p>
        </p:txBody>
      </p:sp>
      <p:pic>
        <p:nvPicPr>
          <p:cNvPr id="9" name="Obrázek 7" descr="logo platforma finale pro zpravod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6021388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17833C9B-90E8-A3DF-A83C-0B98296849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875" y="5970757"/>
            <a:ext cx="3415854" cy="8191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>
                <a:latin typeface="Arial" charset="0"/>
                <a:cs typeface="Arial" charset="0"/>
              </a:rPr>
              <a:t>Datum:  25.06.2024                                     Místo: Mstětice</a:t>
            </a:r>
            <a:endParaRPr lang="es-ES" altLang="cs-CZ" b="1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>
                <a:latin typeface="Arial" charset="0"/>
                <a:cs typeface="Arial" charset="0"/>
              </a:rPr>
              <a:t>Hodnotící konference TP - projekt DIGRI</a:t>
            </a:r>
            <a:endParaRPr lang="es-ES" altLang="cs-CZ" sz="1800" b="1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10</a:t>
            </a:fld>
            <a:endParaRPr lang="es-ES" altLang="cs-CZ" b="1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57769"/>
            <a:ext cx="3415854" cy="81915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D53E599-489A-C419-711E-166B8F96569A}"/>
              </a:ext>
            </a:extLst>
          </p:cNvPr>
          <p:cNvSpPr/>
          <p:nvPr/>
        </p:nvSpPr>
        <p:spPr>
          <a:xfrm>
            <a:off x="613842" y="2453347"/>
            <a:ext cx="820891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FontTx/>
              <a:buNone/>
            </a:pPr>
            <a:r>
              <a:rPr lang="cs-CZ" altLang="cs-CZ" sz="2800" b="1" dirty="0">
                <a:solidFill>
                  <a:srgbClr val="422C16"/>
                </a:solidFill>
                <a:latin typeface="Arial Narrow" panose="020B0606020202030204" pitchFamily="34" charset="0"/>
              </a:rPr>
              <a:t>Děkuji za pozornost</a:t>
            </a:r>
          </a:p>
          <a:p>
            <a:pPr marL="0" indent="0" algn="ctr">
              <a:buFontTx/>
              <a:buNone/>
            </a:pPr>
            <a:endParaRPr lang="cs-CZ" altLang="cs-CZ" sz="2800" b="1" dirty="0">
              <a:solidFill>
                <a:srgbClr val="422C16"/>
              </a:solidFill>
              <a:latin typeface="Arial Narrow" panose="020B0606020202030204" pitchFamily="34" charset="0"/>
            </a:endParaRPr>
          </a:p>
          <a:p>
            <a:pPr algn="ctr"/>
            <a:r>
              <a:rPr lang="cs-CZ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Ing. Grim Jaroslav, Ph.D.</a:t>
            </a:r>
          </a:p>
          <a:p>
            <a:pPr marL="0" indent="0">
              <a:buFontTx/>
              <a:buNone/>
            </a:pPr>
            <a:endParaRPr lang="cs-CZ" altLang="cs-CZ" sz="2000" b="1" dirty="0">
              <a:solidFill>
                <a:srgbClr val="422C1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3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>
                <a:latin typeface="Arial" charset="0"/>
                <a:cs typeface="Arial" charset="0"/>
              </a:rPr>
              <a:t>Datum:  25.06.2024                                     Místo: Mstětice</a:t>
            </a:r>
            <a:endParaRPr lang="es-ES" altLang="cs-CZ" b="1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>
                <a:latin typeface="Arial" charset="0"/>
                <a:cs typeface="Arial" charset="0"/>
              </a:rPr>
              <a:t>Hodnotící konference TP - projektu DIGRI</a:t>
            </a:r>
            <a:endParaRPr lang="es-ES" altLang="cs-CZ" sz="1800" b="1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2</a:t>
            </a:fld>
            <a:endParaRPr lang="es-ES" altLang="cs-CZ" b="1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645A21E-5D07-7E7A-2F9A-09323B25D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61" y="144462"/>
            <a:ext cx="8649478" cy="57301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>
                <a:latin typeface="Arial" charset="0"/>
                <a:cs typeface="Arial" charset="0"/>
              </a:rPr>
              <a:t>Datum:  25.06.2024                                     Místo: Mstětice</a:t>
            </a:r>
            <a:endParaRPr lang="es-ES" altLang="cs-CZ" b="1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>
                <a:latin typeface="Arial" charset="0"/>
                <a:cs typeface="Arial" charset="0"/>
              </a:rPr>
              <a:t>Hodnotící konference TP - projekt DIGRI</a:t>
            </a:r>
            <a:endParaRPr lang="es-ES" altLang="cs-CZ" sz="1800" b="1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3</a:t>
            </a:fld>
            <a:endParaRPr lang="es-ES" altLang="cs-CZ" b="1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57769"/>
            <a:ext cx="3415854" cy="8191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673F779-5AC6-8F26-DE8C-F7F2431BCA32}"/>
              </a:ext>
            </a:extLst>
          </p:cNvPr>
          <p:cNvSpPr txBox="1"/>
          <p:nvPr/>
        </p:nvSpPr>
        <p:spPr>
          <a:xfrm>
            <a:off x="468314" y="1785303"/>
            <a:ext cx="8352160" cy="3672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just">
              <a:lnSpc>
                <a:spcPct val="115000"/>
              </a:lnSpc>
            </a:pPr>
            <a:r>
              <a:rPr lang="cs-CZ" sz="2400" b="1" dirty="0">
                <a:solidFill>
                  <a:srgbClr val="548DD4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Popis TZ a analýza současného stavu </a:t>
            </a:r>
            <a:endParaRPr lang="cs-CZ" sz="2400" b="1" dirty="0">
              <a:solidFill>
                <a:srgbClr val="548DD4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Charakteristika správy </a:t>
            </a:r>
            <a:r>
              <a:rPr lang="cs-CZ" sz="20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ŽI – struktura ŽI – krátký </a:t>
            </a: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pohled do historie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Základem je znalost </a:t>
            </a:r>
            <a:r>
              <a:rPr lang="cs-CZ" sz="20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skutečného technického a provozního stavu ŽI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Stěžejní role </a:t>
            </a:r>
            <a:r>
              <a:rPr lang="cs-CZ" sz="20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– diagnostika </a:t>
            </a: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jednotlivých oblastí ŽI </a:t>
            </a:r>
            <a:r>
              <a:rPr lang="cs-CZ" sz="20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(diagnostické prostředky a systémy) – liniová diagnostika a diagnostika prvků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Zpracování a využití dat - </a:t>
            </a:r>
            <a:r>
              <a:rPr lang="cs-CZ" sz="20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přenos dat z diagnostických prostředků – pasporty - hodnocení (informační a expertní systémy) – využití správci  ŽI.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Koncepce obnovy diagnostických prostředků a vazby na pasportní a informační systémy.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908D203-7550-1FE7-21D4-5FC6D0D34A01}"/>
              </a:ext>
            </a:extLst>
          </p:cNvPr>
          <p:cNvSpPr txBox="1"/>
          <p:nvPr/>
        </p:nvSpPr>
        <p:spPr>
          <a:xfrm>
            <a:off x="323528" y="1073334"/>
            <a:ext cx="849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TZ „Digitalizace správy železniční infrastruktury“</a:t>
            </a:r>
          </a:p>
        </p:txBody>
      </p:sp>
    </p:spTree>
    <p:extLst>
      <p:ext uri="{BB962C8B-B14F-4D97-AF65-F5344CB8AC3E}">
        <p14:creationId xmlns:p14="http://schemas.microsoft.com/office/powerpoint/2010/main" val="106435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>
                <a:latin typeface="Arial" charset="0"/>
                <a:cs typeface="Arial" charset="0"/>
              </a:rPr>
              <a:t>Datum:  25.06.2024                                     Místo: Mstětice</a:t>
            </a:r>
            <a:endParaRPr lang="es-ES" altLang="cs-CZ" b="1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>
                <a:latin typeface="Arial" charset="0"/>
                <a:cs typeface="Arial" charset="0"/>
              </a:rPr>
              <a:t>Hodnotící konference TP - projekt DIGRI</a:t>
            </a:r>
            <a:endParaRPr lang="es-ES" altLang="cs-CZ" sz="1800" b="1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4</a:t>
            </a:fld>
            <a:endParaRPr lang="es-ES" altLang="cs-CZ" b="1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57769"/>
            <a:ext cx="3415854" cy="8191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673F779-5AC6-8F26-DE8C-F7F2431BCA32}"/>
              </a:ext>
            </a:extLst>
          </p:cNvPr>
          <p:cNvSpPr txBox="1"/>
          <p:nvPr/>
        </p:nvSpPr>
        <p:spPr>
          <a:xfrm>
            <a:off x="503547" y="1766486"/>
            <a:ext cx="8136905" cy="3672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2" algn="ctr">
              <a:lnSpc>
                <a:spcPct val="115000"/>
              </a:lnSpc>
            </a:pPr>
            <a:r>
              <a:rPr lang="cs-CZ" sz="2400" b="1" dirty="0">
                <a:solidFill>
                  <a:srgbClr val="548DD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Význam TZ pro železniční infrastrukturu 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Železniční tratě - vysoká trvanlivost a dlouholetá životnost – vysoká míra bezpečnosti a spolehlivosti provozu - v rámci evropského železničního systému také požadavky na interoperabilitu a minimalizaci dopadů na životní prostředí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Samotný drážní provoz, ale též klimatické podmínky mají z dlouhodobého hlediska vliv na degradaci kvality jízdní dráhy.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Trvale dochází ke zvyšování nároků na železniční infrastrukturu – zvyšují se jízdní rychlosti vlaků, nápravové tlaky, zvyšování kapacity dráhy..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908D203-7550-1FE7-21D4-5FC6D0D34A01}"/>
              </a:ext>
            </a:extLst>
          </p:cNvPr>
          <p:cNvSpPr txBox="1"/>
          <p:nvPr/>
        </p:nvSpPr>
        <p:spPr>
          <a:xfrm>
            <a:off x="323528" y="1073334"/>
            <a:ext cx="849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TZ „Digitalizace správy železniční infrastruktury“</a:t>
            </a:r>
          </a:p>
        </p:txBody>
      </p:sp>
    </p:spTree>
    <p:extLst>
      <p:ext uri="{BB962C8B-B14F-4D97-AF65-F5344CB8AC3E}">
        <p14:creationId xmlns:p14="http://schemas.microsoft.com/office/powerpoint/2010/main" val="344106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>
                <a:latin typeface="Arial" charset="0"/>
                <a:cs typeface="Arial" charset="0"/>
              </a:rPr>
              <a:t>Datum:  25.06.2024                                     Místo: Mstětice</a:t>
            </a:r>
            <a:endParaRPr lang="es-ES" altLang="cs-CZ" b="1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>
                <a:latin typeface="Arial" charset="0"/>
                <a:cs typeface="Arial" charset="0"/>
              </a:rPr>
              <a:t>Hodnotící konference TP - projekt DIGRI</a:t>
            </a:r>
            <a:endParaRPr lang="es-ES" altLang="cs-CZ" sz="1800" b="1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5</a:t>
            </a:fld>
            <a:endParaRPr lang="es-ES" altLang="cs-CZ" b="1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57769"/>
            <a:ext cx="3415854" cy="8191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673F779-5AC6-8F26-DE8C-F7F2431BCA32}"/>
              </a:ext>
            </a:extLst>
          </p:cNvPr>
          <p:cNvSpPr txBox="1"/>
          <p:nvPr/>
        </p:nvSpPr>
        <p:spPr>
          <a:xfrm>
            <a:off x="683568" y="1676742"/>
            <a:ext cx="8136905" cy="4026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2" algn="ctr">
              <a:lnSpc>
                <a:spcPct val="115000"/>
              </a:lnSpc>
            </a:pPr>
            <a:r>
              <a:rPr lang="cs-CZ" sz="2400" b="1" dirty="0">
                <a:solidFill>
                  <a:srgbClr val="548DD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Význam TZ pro železniční infrastrukturu 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Neustále zvyšující se nároky na správce kolejové infrastruktury, který ji musí udržovat v bezpečném a provozuschopném stavu s respektováním vysoké míry ekonomické efektivnosti.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Objektivizace a efektivnost údržby, znalost degradačních procesů, přechod na prediktivní údržbu a obnovu ŽI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Expertní systémy – prognóza vývoje technického stavu, využití umělé inteligence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Vyšší efektivnost diagnostiky – využití nových technologií, autonomní diagnostika, diagnostika s využitím nových systémů interakce kolo – kolejnice (dynamika jízdy)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908D203-7550-1FE7-21D4-5FC6D0D34A01}"/>
              </a:ext>
            </a:extLst>
          </p:cNvPr>
          <p:cNvSpPr txBox="1"/>
          <p:nvPr/>
        </p:nvSpPr>
        <p:spPr>
          <a:xfrm>
            <a:off x="323528" y="1073334"/>
            <a:ext cx="849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TZ „Digitalizace správy železniční infrastruktury“</a:t>
            </a:r>
          </a:p>
        </p:txBody>
      </p:sp>
    </p:spTree>
    <p:extLst>
      <p:ext uri="{BB962C8B-B14F-4D97-AF65-F5344CB8AC3E}">
        <p14:creationId xmlns:p14="http://schemas.microsoft.com/office/powerpoint/2010/main" val="315056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>
                <a:latin typeface="Arial" charset="0"/>
                <a:cs typeface="Arial" charset="0"/>
              </a:rPr>
              <a:t>Datum:  25.06.2024                                     Místo: Mstětice</a:t>
            </a:r>
            <a:endParaRPr lang="es-ES" altLang="cs-CZ" b="1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>
                <a:latin typeface="Arial" charset="0"/>
                <a:cs typeface="Arial" charset="0"/>
              </a:rPr>
              <a:t>Hodnotící konference TP - projekt DIGRI</a:t>
            </a:r>
            <a:endParaRPr lang="es-ES" altLang="cs-CZ" sz="1800" b="1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6</a:t>
            </a:fld>
            <a:endParaRPr lang="es-ES" altLang="cs-CZ" b="1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57769"/>
            <a:ext cx="3415854" cy="8191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673F779-5AC6-8F26-DE8C-F7F2431BCA32}"/>
              </a:ext>
            </a:extLst>
          </p:cNvPr>
          <p:cNvSpPr txBox="1"/>
          <p:nvPr/>
        </p:nvSpPr>
        <p:spPr>
          <a:xfrm>
            <a:off x="683568" y="1785303"/>
            <a:ext cx="8136905" cy="3318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just">
              <a:lnSpc>
                <a:spcPct val="115000"/>
              </a:lnSpc>
            </a:pPr>
            <a:r>
              <a:rPr lang="cs-CZ" sz="2400" b="1" dirty="0">
                <a:solidFill>
                  <a:srgbClr val="548DD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Definice problémů a barier pro další rozvoj TZ   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Komplexní pojetí diagnostiky – společné jízdy diagnostických prostředků, ekonomika provozu, přenos dat on-line. 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Nové měřicí vozy (diagnostické prostředky) pro vyšší rychlosti. Strategie obnovy, značné investiční prostředky. 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Sjednocení pasportních, informačních a expertních systémů a expertních systémů, využití umělé inteligence při hodnocení velkého množství dat. 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Bariéry – řešitelské kapacity, finanční prostředky.</a:t>
            </a:r>
            <a:endParaRPr lang="cs-CZ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908D203-7550-1FE7-21D4-5FC6D0D34A01}"/>
              </a:ext>
            </a:extLst>
          </p:cNvPr>
          <p:cNvSpPr txBox="1"/>
          <p:nvPr/>
        </p:nvSpPr>
        <p:spPr>
          <a:xfrm>
            <a:off x="323528" y="1073334"/>
            <a:ext cx="849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TZ „Digitalizace správy železniční infrastruktury“</a:t>
            </a:r>
          </a:p>
        </p:txBody>
      </p:sp>
    </p:spTree>
    <p:extLst>
      <p:ext uri="{BB962C8B-B14F-4D97-AF65-F5344CB8AC3E}">
        <p14:creationId xmlns:p14="http://schemas.microsoft.com/office/powerpoint/2010/main" val="58404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>
                <a:latin typeface="Arial" charset="0"/>
                <a:cs typeface="Arial" charset="0"/>
              </a:rPr>
              <a:t>Datum:  25.06.2024                                     Místo: Mstětice</a:t>
            </a:r>
            <a:endParaRPr lang="es-ES" altLang="cs-CZ" b="1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>
                <a:latin typeface="Arial" charset="0"/>
                <a:cs typeface="Arial" charset="0"/>
              </a:rPr>
              <a:t>Hodnotící konference TP - projekt DIGRI</a:t>
            </a:r>
            <a:endParaRPr lang="es-ES" altLang="cs-CZ" sz="1800" b="1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7</a:t>
            </a:fld>
            <a:endParaRPr lang="es-ES" altLang="cs-CZ" b="1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57769"/>
            <a:ext cx="3415854" cy="8191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673F779-5AC6-8F26-DE8C-F7F2431BCA32}"/>
              </a:ext>
            </a:extLst>
          </p:cNvPr>
          <p:cNvSpPr txBox="1"/>
          <p:nvPr/>
        </p:nvSpPr>
        <p:spPr>
          <a:xfrm>
            <a:off x="683568" y="1785303"/>
            <a:ext cx="8136905" cy="438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just">
              <a:lnSpc>
                <a:spcPct val="115000"/>
              </a:lnSpc>
            </a:pPr>
            <a:r>
              <a:rPr lang="cs-CZ" sz="2400" b="1" dirty="0">
                <a:solidFill>
                  <a:srgbClr val="548DD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Na co se chceme při řešení TZ zaměřit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Podpora řešení progresivních technologií - </a:t>
            </a:r>
            <a:r>
              <a:rPr lang="cs-CZ" sz="2000" i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videoinspekce</a:t>
            </a: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železničního svršku a trakčního vedení, využití dronů, využití umělé inteligence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Podpora aplikací výsledků úspěšných projektů v rámci programů DOPRAVA 2020+, DOPRAVA 2030 a dalších projektů členů TP,  např. Výhybka 4.0 a navazující projekty, Diagnostika on </a:t>
            </a:r>
            <a:r>
              <a:rPr lang="cs-CZ" sz="2000" i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board</a:t>
            </a: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000" i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Wayside</a:t>
            </a: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diagnostika pojezdu kolejových vozidel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Autonomní diagnostika a monitoring, systém podpory řízení prediktivní údržby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Komplexní hodnocení kvality železniční infrastruktury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cs-CZ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908D203-7550-1FE7-21D4-5FC6D0D34A01}"/>
              </a:ext>
            </a:extLst>
          </p:cNvPr>
          <p:cNvSpPr txBox="1"/>
          <p:nvPr/>
        </p:nvSpPr>
        <p:spPr>
          <a:xfrm>
            <a:off x="323528" y="1073334"/>
            <a:ext cx="849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TZ „Digitalizace správy železniční infrastruktury“</a:t>
            </a:r>
          </a:p>
        </p:txBody>
      </p:sp>
    </p:spTree>
    <p:extLst>
      <p:ext uri="{BB962C8B-B14F-4D97-AF65-F5344CB8AC3E}">
        <p14:creationId xmlns:p14="http://schemas.microsoft.com/office/powerpoint/2010/main" val="112273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>
                <a:latin typeface="Arial" charset="0"/>
                <a:cs typeface="Arial" charset="0"/>
              </a:rPr>
              <a:t>Datum:  25.06.2024                                     Místo: Mstětice</a:t>
            </a:r>
            <a:endParaRPr lang="es-ES" altLang="cs-CZ" b="1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>
                <a:latin typeface="Arial" charset="0"/>
                <a:cs typeface="Arial" charset="0"/>
              </a:rPr>
              <a:t>Hodnotící konference TP - projekt DIGRI</a:t>
            </a:r>
            <a:endParaRPr lang="es-ES" altLang="cs-CZ" sz="1800" b="1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8</a:t>
            </a:fld>
            <a:endParaRPr lang="es-ES" altLang="cs-CZ" b="1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57769"/>
            <a:ext cx="3415854" cy="8191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673F779-5AC6-8F26-DE8C-F7F2431BCA32}"/>
              </a:ext>
            </a:extLst>
          </p:cNvPr>
          <p:cNvSpPr txBox="1"/>
          <p:nvPr/>
        </p:nvSpPr>
        <p:spPr>
          <a:xfrm>
            <a:off x="683568" y="1785303"/>
            <a:ext cx="8136905" cy="5512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lnSpc>
                <a:spcPct val="115000"/>
              </a:lnSpc>
            </a:pPr>
            <a:r>
              <a:rPr lang="cs-CZ" sz="2400" b="1" dirty="0">
                <a:solidFill>
                  <a:srgbClr val="548DD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            Plánované aktivity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Úzká spolupráce s CTD a dalšími odbornými útvary SŽ – respektování naplňování strategie SŽ. 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Organizace workshopů. Účast na odborných konferencích a seminářích zaměřených na nové technologie v oblasti digitalizace a diagnostiky v železniční i silniční dopravě.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Usilovat o zapojení dalších řešitelských kapacit z řad členských univerzit, resp. průmyslových partnerů.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Jednání s řešiteli ukončených, resp. probíhajících projektů             z oblasti diagnostiky a nových technologií inteligentní správy majetku, využití jejich výsledků v provozních podmínkách SŽ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cs-CZ" sz="2000" i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cs-CZ" sz="2000" i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15000"/>
              </a:lnSpc>
            </a:pPr>
            <a:endParaRPr lang="cs-CZ" sz="2400" b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cs-CZ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908D203-7550-1FE7-21D4-5FC6D0D34A01}"/>
              </a:ext>
            </a:extLst>
          </p:cNvPr>
          <p:cNvSpPr txBox="1"/>
          <p:nvPr/>
        </p:nvSpPr>
        <p:spPr>
          <a:xfrm>
            <a:off x="323528" y="1073334"/>
            <a:ext cx="849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TZ „Digitalizace správy železniční infrastruktury“</a:t>
            </a:r>
          </a:p>
        </p:txBody>
      </p:sp>
    </p:spTree>
    <p:extLst>
      <p:ext uri="{BB962C8B-B14F-4D97-AF65-F5344CB8AC3E}">
        <p14:creationId xmlns:p14="http://schemas.microsoft.com/office/powerpoint/2010/main" val="2255103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>
                <a:latin typeface="Arial" charset="0"/>
                <a:cs typeface="Arial" charset="0"/>
              </a:rPr>
              <a:t>Datum:  25.06.2024                                     Místo: Mstětice</a:t>
            </a:r>
            <a:endParaRPr lang="es-ES" altLang="cs-CZ" b="1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>
                <a:latin typeface="Arial" charset="0"/>
                <a:cs typeface="Arial" charset="0"/>
              </a:rPr>
              <a:t>Hodnotící konference TP - projekt DIGRI</a:t>
            </a:r>
            <a:endParaRPr lang="es-ES" altLang="cs-CZ" sz="1800" b="1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9</a:t>
            </a:fld>
            <a:endParaRPr lang="es-ES" altLang="cs-CZ" b="1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57769"/>
            <a:ext cx="3415854" cy="8191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673F779-5AC6-8F26-DE8C-F7F2431BCA32}"/>
              </a:ext>
            </a:extLst>
          </p:cNvPr>
          <p:cNvSpPr txBox="1"/>
          <p:nvPr/>
        </p:nvSpPr>
        <p:spPr>
          <a:xfrm>
            <a:off x="683568" y="1692969"/>
            <a:ext cx="8136905" cy="4451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algn="ctr">
              <a:lnSpc>
                <a:spcPct val="115000"/>
              </a:lnSpc>
            </a:pPr>
            <a:r>
              <a:rPr lang="cs-CZ" sz="2400" b="1" dirty="0">
                <a:solidFill>
                  <a:srgbClr val="548DD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 bychom chtěli v rámci projektu DIGRI </a:t>
            </a:r>
          </a:p>
          <a:p>
            <a:pPr marL="0" lvl="2" algn="ctr">
              <a:lnSpc>
                <a:spcPct val="115000"/>
              </a:lnSpc>
            </a:pPr>
            <a:r>
              <a:rPr lang="cs-CZ" sz="2400" b="1" dirty="0">
                <a:solidFill>
                  <a:srgbClr val="548DD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při řešení TZ dosáhnout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Zpracování a naplnění všech bodů AP v TZ „Digitalizace správy ŽI“ v takovém rozsahu a kvalitě, aby byl akceptovatelný a využitelný     v podmínkách SŽ</a:t>
            </a:r>
          </a:p>
          <a:p>
            <a:pPr marL="431800" lvl="2" indent="-34290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 součinnosti se SŽ a dalšími partnery (vy)řešit některé vybrané oblasti správy digitalizace ŽI - viz </a:t>
            </a:r>
            <a:r>
              <a:rPr lang="cs-CZ" sz="2000" i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videoinspekce</a:t>
            </a:r>
            <a:r>
              <a:rPr lang="cs-CZ" sz="20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využití dronů, autonomní diagnostika důležitých částí ŽI, jednotná struktura informačních a expertních systémů, komplexní (kvantitativní) hodnocení technického stavu ŽI, popř. další.</a:t>
            </a: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cs-CZ" sz="2000" i="1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cs-CZ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908D203-7550-1FE7-21D4-5FC6D0D34A01}"/>
              </a:ext>
            </a:extLst>
          </p:cNvPr>
          <p:cNvSpPr txBox="1"/>
          <p:nvPr/>
        </p:nvSpPr>
        <p:spPr>
          <a:xfrm>
            <a:off x="323528" y="1073334"/>
            <a:ext cx="849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TZ „Digitalizace správy železniční infrastruktury“</a:t>
            </a:r>
          </a:p>
        </p:txBody>
      </p:sp>
    </p:spTree>
    <p:extLst>
      <p:ext uri="{BB962C8B-B14F-4D97-AF65-F5344CB8AC3E}">
        <p14:creationId xmlns:p14="http://schemas.microsoft.com/office/powerpoint/2010/main" val="38174472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_TP_SIZI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775</Words>
  <Application>Microsoft Office PowerPoint</Application>
  <PresentationFormat>Předvádění na obrazovce (4:3)</PresentationFormat>
  <Paragraphs>83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Symbol</vt:lpstr>
      <vt:lpstr>Wingdings</vt:lpstr>
      <vt:lpstr>PREZ_TP_SIZI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Věra Holoubková</dc:creator>
  <cp:lastModifiedBy>Věra Holoubkova</cp:lastModifiedBy>
  <cp:revision>83</cp:revision>
  <dcterms:created xsi:type="dcterms:W3CDTF">2015-02-10T20:25:10Z</dcterms:created>
  <dcterms:modified xsi:type="dcterms:W3CDTF">2024-06-24T19:26:48Z</dcterms:modified>
</cp:coreProperties>
</file>