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6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3" r:id="rId3"/>
    <p:sldId id="334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24" r:id="rId12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706" autoAdjust="0"/>
  </p:normalViewPr>
  <p:slideViewPr>
    <p:cSldViewPr>
      <p:cViewPr varScale="1">
        <p:scale>
          <a:sx n="86" d="100"/>
          <a:sy n="86" d="100"/>
        </p:scale>
        <p:origin x="-7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914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76E61EF-B6B0-4D45-8036-3BD9C96A991F}" type="datetimeFigureOut">
              <a:rPr lang="cs-CZ"/>
              <a:pPr>
                <a:defRPr/>
              </a:pPr>
              <a:t>04.09.14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66E0E7C-265B-4617-BF56-EDAACA625B3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1839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C65AEE34-CBDF-4439-884F-00E33D20968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24105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763BED-DF7E-4C13-ABFB-85F19AAB8CFE}" type="slidenum">
              <a:rPr lang="cs-CZ" altLang="en-US" smtClean="0"/>
              <a:pPr>
                <a:defRPr/>
              </a:pPr>
              <a:t>‹#›</a:t>
            </a:fld>
            <a:endParaRPr lang="cs-CZ" alt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>
          <a:xfrm>
            <a:off x="2699792" y="6543676"/>
            <a:ext cx="4086225" cy="24765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00BA0-109E-466D-8189-2B9C19882E9D}" type="slidenum">
              <a:rPr lang="cs-CZ" altLang="en-US" smtClean="0"/>
              <a:pPr>
                <a:defRPr/>
              </a:pPr>
              <a:t>‹#›</a:t>
            </a:fld>
            <a:endParaRPr lang="cs-CZ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15F46-96D2-4FEB-99DD-911C25CCB344}" type="slidenum">
              <a:rPr lang="cs-CZ" altLang="en-US" smtClean="0"/>
              <a:pPr>
                <a:defRPr/>
              </a:pPr>
              <a:t>‹#›</a:t>
            </a:fld>
            <a:endParaRPr lang="cs-CZ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>
          <a:xfrm>
            <a:off x="352426" y="6543676"/>
            <a:ext cx="2707406" cy="247650"/>
          </a:xfrm>
        </p:spPr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5"/>
          </p:nvPr>
        </p:nvSpPr>
        <p:spPr>
          <a:xfrm>
            <a:off x="3203848" y="6543676"/>
            <a:ext cx="4536504" cy="247650"/>
          </a:xfr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CBA5BEB-A75B-48D0-9B1F-AABFB0192BFF}" type="slidenum">
              <a:rPr lang="cs-CZ" altLang="en-US" smtClean="0"/>
              <a:pPr>
                <a:defRPr/>
              </a:pPr>
              <a:t>‹#›</a:t>
            </a:fld>
            <a:endParaRPr lang="cs-CZ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B4808E-2583-4021-B59F-1008D06373D1}" type="slidenum">
              <a:rPr lang="cs-CZ" altLang="en-US" smtClean="0"/>
              <a:pPr>
                <a:defRPr/>
              </a:pPr>
              <a:t>‹#›</a:t>
            </a:fld>
            <a:endParaRPr lang="cs-CZ" alt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2771800" y="6543676"/>
            <a:ext cx="4086225" cy="24765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>
          <a:xfrm>
            <a:off x="352426" y="6543676"/>
            <a:ext cx="2707406" cy="247650"/>
          </a:xfrm>
        </p:spPr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3892576-2516-4FBF-A8C6-9235C7581064}" type="slidenum">
              <a:rPr lang="cs-CZ" altLang="en-US" smtClean="0"/>
              <a:pPr>
                <a:defRPr/>
              </a:pPr>
              <a:t>‹#›</a:t>
            </a:fld>
            <a:endParaRPr lang="cs-CZ" alt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>
          <a:xfrm>
            <a:off x="3059833" y="6543676"/>
            <a:ext cx="4781578" cy="247650"/>
          </a:xfr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2C5CEC4B-2F17-4975-8ED6-4D80FBBAF2CC}" type="slidenum">
              <a:rPr lang="cs-CZ" altLang="en-US" smtClean="0"/>
              <a:pPr>
                <a:defRPr/>
              </a:pPr>
              <a:t>‹#›</a:t>
            </a:fld>
            <a:endParaRPr lang="cs-CZ" alt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352426" y="6543676"/>
            <a:ext cx="2635398" cy="247650"/>
          </a:xfrm>
        </p:spPr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 smtClean="0"/>
              <a:t>MOSTY 2011</a:t>
            </a:r>
            <a:endParaRPr lang="cs-CZ" alt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>
          <a:xfrm>
            <a:off x="3131840" y="6543676"/>
            <a:ext cx="4680520" cy="247650"/>
          </a:xfr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 smtClean="0"/>
              <a:t>MOSTY 2011</a:t>
            </a:r>
            <a:endParaRPr lang="cs-CZ" alt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2699792" y="6543676"/>
            <a:ext cx="4086225" cy="24765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FF03FB-AF40-4534-94D0-1963A5234B8B}" type="slidenum">
              <a:rPr lang="cs-CZ" altLang="en-US" smtClean="0"/>
              <a:pPr>
                <a:defRPr/>
              </a:pPr>
              <a:t>‹#›</a:t>
            </a:fld>
            <a:endParaRPr lang="cs-CZ" alt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BCC00F7-8B5B-483C-9276-B797FF1673D8}" type="slidenum">
              <a:rPr lang="cs-CZ" altLang="en-US" smtClean="0"/>
              <a:pPr>
                <a:defRPr/>
              </a:pPr>
              <a:t>‹#›</a:t>
            </a:fld>
            <a:endParaRPr lang="cs-CZ" alt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>
              <a:defRPr/>
            </a:pPr>
            <a:fld id="{ACBA5BEB-A75B-48D0-9B1F-AABFB0192BFF}" type="slidenum">
              <a:rPr lang="cs-CZ" altLang="en-US" smtClean="0"/>
              <a:pPr>
                <a:defRPr/>
              </a:pPr>
              <a:t>‹#›</a:t>
            </a:fld>
            <a:endParaRPr lang="cs-CZ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hf sldNum="0" hdr="0"/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zi.cz" TargetMode="External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fce.vutbr.cz/ze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plasek.o@fce.vutbr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6" y="457200"/>
            <a:ext cx="7680960" cy="3115816"/>
          </a:xfrm>
        </p:spPr>
        <p:txBody>
          <a:bodyPr>
            <a:normAutofit/>
          </a:bodyPr>
          <a:lstStyle/>
          <a:p>
            <a:r>
              <a:rPr lang="en-US" sz="2400" cap="small" dirty="0" smtClean="0">
                <a:solidFill>
                  <a:srgbClr val="FF0000"/>
                </a:solidFill>
              </a:rPr>
              <a:t>Rehabilitation of Railway Transport in Central </a:t>
            </a:r>
            <a:br>
              <a:rPr lang="en-US" sz="2400" cap="small" dirty="0" smtClean="0">
                <a:solidFill>
                  <a:srgbClr val="FF0000"/>
                </a:solidFill>
              </a:rPr>
            </a:br>
            <a:r>
              <a:rPr lang="en-US" sz="2400" cap="small" dirty="0" smtClean="0">
                <a:solidFill>
                  <a:srgbClr val="FF0000"/>
                </a:solidFill>
              </a:rPr>
              <a:t>and Eastern Europe</a:t>
            </a:r>
            <a:br>
              <a:rPr lang="en-US" sz="2400" cap="small" dirty="0" smtClean="0">
                <a:solidFill>
                  <a:srgbClr val="FF0000"/>
                </a:solidFill>
              </a:rPr>
            </a:br>
            <a:r>
              <a:rPr lang="en-US" sz="2400" cap="small" dirty="0">
                <a:solidFill>
                  <a:srgbClr val="FF0000"/>
                </a:solidFill>
              </a:rPr>
              <a:t/>
            </a:r>
            <a:br>
              <a:rPr lang="en-US" sz="2400" cap="small" dirty="0">
                <a:solidFill>
                  <a:srgbClr val="FF0000"/>
                </a:solidFill>
              </a:rPr>
            </a:br>
            <a:r>
              <a:rPr lang="en-US" sz="2400" cap="small" dirty="0" smtClean="0">
                <a:solidFill>
                  <a:srgbClr val="FF0000"/>
                </a:solidFill>
              </a:rPr>
              <a:t>Introduction</a:t>
            </a:r>
            <a:endParaRPr lang="en-US" sz="2400" cap="small" dirty="0">
              <a:solidFill>
                <a:srgbClr val="FF0000"/>
              </a:solidFill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5076056" y="5085184"/>
            <a:ext cx="3670851" cy="1333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chemeClr val="bg2"/>
              </a:buClr>
              <a:buSzPct val="60000"/>
            </a:pPr>
            <a:endParaRPr lang="en-US" sz="1600" dirty="0" smtClean="0">
              <a:solidFill>
                <a:schemeClr val="bg1"/>
              </a:solidFill>
            </a:endParaRPr>
          </a:p>
          <a:p>
            <a:pPr algn="r" eaLnBrk="1" hangingPunct="1">
              <a:spcBef>
                <a:spcPct val="20000"/>
              </a:spcBef>
              <a:buClr>
                <a:schemeClr val="bg2"/>
              </a:buClr>
              <a:buSzPct val="60000"/>
            </a:pPr>
            <a:r>
              <a:rPr lang="en-US" sz="1600" dirty="0">
                <a:solidFill>
                  <a:schemeClr val="bg1"/>
                </a:solidFill>
                <a:hlinkClick r:id="rId2"/>
              </a:rPr>
              <a:t>www.fce.vutbr.cz/zel</a:t>
            </a:r>
            <a:endParaRPr lang="en-US" sz="1600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20000"/>
              </a:spcBef>
              <a:buClr>
                <a:schemeClr val="bg2"/>
              </a:buClr>
              <a:buSzPct val="60000"/>
            </a:pPr>
            <a:r>
              <a:rPr lang="en-US" sz="1600" dirty="0" smtClean="0">
                <a:solidFill>
                  <a:schemeClr val="bg1"/>
                </a:solidFill>
                <a:hlinkClick r:id="rId3"/>
              </a:rPr>
              <a:t>www.sizi.cz</a:t>
            </a:r>
            <a:endParaRPr lang="en-US" sz="1600" dirty="0" smtClean="0">
              <a:solidFill>
                <a:schemeClr val="bg1"/>
              </a:solidFill>
            </a:endParaRPr>
          </a:p>
          <a:p>
            <a:pPr algn="r" eaLnBrk="1" hangingPunct="1">
              <a:spcBef>
                <a:spcPct val="20000"/>
              </a:spcBef>
              <a:buClr>
                <a:schemeClr val="bg2"/>
              </a:buClr>
              <a:buSzPct val="60000"/>
            </a:pPr>
            <a:endParaRPr lang="cs-CZ" sz="1900" dirty="0" smtClean="0">
              <a:solidFill>
                <a:schemeClr val="bg1"/>
              </a:solidFill>
            </a:endParaRP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6" name="Picture 4" descr="C:\Users\Plasek\Documents\Grantové projekty\IRRB\Loga\zakladni_provedeni_loga_barva_E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04663"/>
            <a:ext cx="1800200" cy="84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0352" y="332656"/>
            <a:ext cx="936104" cy="86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err="1" smtClean="0"/>
              <a:t>Opening</a:t>
            </a:r>
            <a:r>
              <a:rPr lang="cs-CZ" dirty="0" smtClean="0"/>
              <a:t> </a:t>
            </a:r>
            <a:r>
              <a:rPr lang="cs-CZ" dirty="0" err="1" smtClean="0"/>
              <a:t>Dates</a:t>
            </a:r>
            <a:r>
              <a:rPr lang="cs-CZ" dirty="0" smtClean="0"/>
              <a:t>:</a:t>
            </a:r>
          </a:p>
          <a:p>
            <a:pPr lvl="1"/>
            <a:r>
              <a:rPr lang="cs-CZ" dirty="0"/>
              <a:t>MG.8.4(RIA </a:t>
            </a:r>
            <a:r>
              <a:rPr lang="cs-CZ" dirty="0" err="1"/>
              <a:t>or</a:t>
            </a:r>
            <a:r>
              <a:rPr lang="cs-CZ" dirty="0"/>
              <a:t> IA part) </a:t>
            </a:r>
            <a:r>
              <a:rPr lang="cs-CZ" dirty="0" smtClean="0"/>
              <a:t>	 10/12/2014</a:t>
            </a:r>
          </a:p>
          <a:p>
            <a:pPr lvl="1"/>
            <a:r>
              <a:rPr lang="cs-CZ" dirty="0"/>
              <a:t>MG.8.4(CSA part) </a:t>
            </a:r>
            <a:r>
              <a:rPr lang="cs-CZ" dirty="0" smtClean="0"/>
              <a:t>		24/06/2015</a:t>
            </a:r>
          </a:p>
          <a:p>
            <a:pPr lvl="1"/>
            <a:endParaRPr lang="cs-CZ" dirty="0"/>
          </a:p>
          <a:p>
            <a:r>
              <a:rPr lang="cs-CZ" dirty="0" err="1" smtClean="0"/>
              <a:t>Deadlines</a:t>
            </a:r>
            <a:r>
              <a:rPr lang="cs-CZ" dirty="0" smtClean="0"/>
              <a:t>:</a:t>
            </a:r>
          </a:p>
          <a:p>
            <a:pPr lvl="1"/>
            <a:r>
              <a:rPr lang="cs-CZ" dirty="0"/>
              <a:t>MG.8.4(RIA </a:t>
            </a:r>
            <a:r>
              <a:rPr lang="cs-CZ" dirty="0" err="1"/>
              <a:t>or</a:t>
            </a:r>
            <a:r>
              <a:rPr lang="cs-CZ" dirty="0"/>
              <a:t> IA part) 	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stage</a:t>
            </a:r>
            <a:r>
              <a:rPr lang="cs-CZ" dirty="0" smtClean="0"/>
              <a:t> 23/04/2015            Second </a:t>
            </a:r>
            <a:r>
              <a:rPr lang="cs-CZ" dirty="0" err="1"/>
              <a:t>s</a:t>
            </a:r>
            <a:r>
              <a:rPr lang="cs-CZ" dirty="0" err="1" smtClean="0"/>
              <a:t>tage</a:t>
            </a:r>
            <a:r>
              <a:rPr lang="cs-CZ" dirty="0" smtClean="0"/>
              <a:t> 15/10/2015</a:t>
            </a:r>
            <a:endParaRPr lang="cs-CZ" dirty="0"/>
          </a:p>
          <a:p>
            <a:pPr lvl="1"/>
            <a:r>
              <a:rPr lang="cs-CZ" dirty="0"/>
              <a:t>MG.8.4(CSA part) 		</a:t>
            </a:r>
            <a:r>
              <a:rPr lang="cs-CZ" dirty="0" smtClean="0"/>
              <a:t>Single </a:t>
            </a:r>
            <a:r>
              <a:rPr lang="cs-CZ" dirty="0" err="1" smtClean="0"/>
              <a:t>stage</a:t>
            </a:r>
            <a:r>
              <a:rPr lang="cs-CZ" dirty="0" smtClean="0"/>
              <a:t> </a:t>
            </a:r>
            <a:r>
              <a:rPr lang="cs-CZ" dirty="0"/>
              <a:t>15/10/</a:t>
            </a:r>
            <a:r>
              <a:rPr lang="cs-CZ" dirty="0" smtClean="0"/>
              <a:t>2015</a:t>
            </a:r>
          </a:p>
          <a:p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indicative</a:t>
            </a:r>
            <a:r>
              <a:rPr lang="cs-CZ" dirty="0"/>
              <a:t> </a:t>
            </a:r>
            <a:r>
              <a:rPr lang="cs-CZ" dirty="0" err="1"/>
              <a:t>distribution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call </a:t>
            </a:r>
            <a:r>
              <a:rPr lang="cs-CZ" dirty="0" smtClean="0"/>
              <a:t>budget:</a:t>
            </a:r>
          </a:p>
          <a:p>
            <a:pPr lvl="1"/>
            <a:r>
              <a:rPr lang="cs-CZ" dirty="0"/>
              <a:t>MG.8.4(RIA </a:t>
            </a:r>
            <a:r>
              <a:rPr lang="cs-CZ" dirty="0" err="1"/>
              <a:t>or</a:t>
            </a:r>
            <a:r>
              <a:rPr lang="cs-CZ" dirty="0"/>
              <a:t> IA part) 	 </a:t>
            </a:r>
            <a:r>
              <a:rPr lang="cs-CZ" dirty="0" smtClean="0"/>
              <a:t>3.00 mil EUR</a:t>
            </a:r>
            <a:endParaRPr lang="cs-CZ" dirty="0"/>
          </a:p>
          <a:p>
            <a:pPr lvl="1"/>
            <a:r>
              <a:rPr lang="cs-CZ" dirty="0"/>
              <a:t>MG.8.4(CSA part) 		</a:t>
            </a:r>
            <a:r>
              <a:rPr lang="cs-CZ" dirty="0" smtClean="0"/>
              <a:t>1.50 mil EUR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CONDITIONS FOR THE ‘MOBILITY FOR GROWTH’ CALL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688181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680960" cy="1066800"/>
          </a:xfrm>
        </p:spPr>
        <p:txBody>
          <a:bodyPr/>
          <a:lstStyle/>
          <a:p>
            <a:pPr algn="ctr"/>
            <a:r>
              <a:rPr lang="en-US" dirty="0" smtClean="0"/>
              <a:t>Thank you for your </a:t>
            </a:r>
            <a:r>
              <a:rPr lang="en-US" dirty="0" smtClean="0"/>
              <a:t>kind attention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3356992"/>
            <a:ext cx="496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Otto Plášek, </a:t>
            </a:r>
            <a:r>
              <a:rPr lang="cs-CZ" dirty="0" err="1"/>
              <a:t>Assoc.prof</a:t>
            </a:r>
            <a:r>
              <a:rPr lang="cs-CZ" dirty="0"/>
              <a:t>., </a:t>
            </a:r>
            <a:r>
              <a:rPr lang="cs-CZ" dirty="0" err="1"/>
              <a:t>MSc</a:t>
            </a:r>
            <a:r>
              <a:rPr lang="cs-CZ" dirty="0"/>
              <a:t>., Ph.D.</a:t>
            </a:r>
          </a:p>
          <a:p>
            <a:r>
              <a:rPr lang="cs-CZ" dirty="0"/>
              <a:t>Brno University </a:t>
            </a:r>
            <a:r>
              <a:rPr lang="cs-CZ" dirty="0" err="1"/>
              <a:t>of</a:t>
            </a:r>
            <a:r>
              <a:rPr lang="cs-CZ" dirty="0"/>
              <a:t> Technology, </a:t>
            </a:r>
            <a:r>
              <a:rPr lang="cs-CZ" dirty="0" err="1"/>
              <a:t>Facult</a:t>
            </a:r>
            <a:r>
              <a:rPr lang="en-US" dirty="0"/>
              <a:t>y of Civil Engineering</a:t>
            </a:r>
          </a:p>
          <a:p>
            <a:r>
              <a:rPr lang="en-US" dirty="0"/>
              <a:t>email: </a:t>
            </a:r>
            <a:r>
              <a:rPr lang="en-US" dirty="0">
                <a:hlinkClick r:id="rId2"/>
              </a:rPr>
              <a:t>plasek.o@fce.vutbr.cz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9088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err="1"/>
              <a:t>Excellent</a:t>
            </a:r>
            <a:r>
              <a:rPr lang="cs-CZ" b="1" u="sng" dirty="0"/>
              <a:t> </a:t>
            </a:r>
            <a:r>
              <a:rPr lang="cs-CZ" b="1" u="sng" dirty="0" smtClean="0"/>
              <a:t>Science</a:t>
            </a:r>
            <a:endParaRPr lang="cs-CZ" b="1" u="sng" dirty="0"/>
          </a:p>
          <a:p>
            <a:pPr lvl="1"/>
            <a:r>
              <a:rPr lang="cs-CZ" dirty="0"/>
              <a:t>DEVELOPING NEW WORLD-CLASS RESEARCH INFRASTRUCTURES</a:t>
            </a:r>
          </a:p>
          <a:p>
            <a:pPr lvl="2"/>
            <a:r>
              <a:rPr lang="cs-CZ" dirty="0"/>
              <a:t>H2020-INFRADEV-1-2015-1</a:t>
            </a:r>
          </a:p>
          <a:p>
            <a:pPr lvl="2"/>
            <a:r>
              <a:rPr lang="cs-CZ" dirty="0" err="1"/>
              <a:t>Deadline</a:t>
            </a:r>
            <a:r>
              <a:rPr lang="cs-CZ" dirty="0"/>
              <a:t> </a:t>
            </a:r>
            <a:r>
              <a:rPr lang="cs-CZ" dirty="0" err="1"/>
              <a:t>Date</a:t>
            </a:r>
            <a:r>
              <a:rPr lang="cs-CZ" dirty="0"/>
              <a:t>	14-01-</a:t>
            </a:r>
            <a:r>
              <a:rPr lang="cs-CZ" dirty="0" smtClean="0"/>
              <a:t>2015</a:t>
            </a:r>
            <a:endParaRPr lang="cs-CZ" dirty="0"/>
          </a:p>
          <a:p>
            <a:pPr lvl="1"/>
            <a:r>
              <a:rPr lang="cs-CZ" dirty="0"/>
              <a:t>INTEGRATING AND OPENING RESEARCH INFRASTRUCTURES OF EUROPEAN INTEREST</a:t>
            </a:r>
          </a:p>
          <a:p>
            <a:pPr lvl="2"/>
            <a:r>
              <a:rPr lang="cs-CZ" dirty="0"/>
              <a:t>H2020-INFRAIA-2014-2015</a:t>
            </a:r>
          </a:p>
          <a:p>
            <a:pPr lvl="2"/>
            <a:r>
              <a:rPr lang="cs-CZ" dirty="0" err="1"/>
              <a:t>Deadline</a:t>
            </a:r>
            <a:r>
              <a:rPr lang="cs-CZ" dirty="0"/>
              <a:t> </a:t>
            </a:r>
            <a:r>
              <a:rPr lang="cs-CZ" dirty="0" err="1"/>
              <a:t>Date</a:t>
            </a:r>
            <a:r>
              <a:rPr lang="cs-CZ" dirty="0"/>
              <a:t>	02-09-</a:t>
            </a:r>
            <a:r>
              <a:rPr lang="cs-CZ" dirty="0" smtClean="0"/>
              <a:t>2014</a:t>
            </a:r>
            <a:endParaRPr lang="cs-CZ" dirty="0"/>
          </a:p>
          <a:p>
            <a:pPr lvl="1"/>
            <a:r>
              <a:rPr lang="cs-CZ" dirty="0"/>
              <a:t>SUPPORT TO INNOVATION, HUMAN RESOURCES, POLICY AND INTERNATIONAL COOPERATION</a:t>
            </a:r>
          </a:p>
          <a:p>
            <a:pPr lvl="2"/>
            <a:r>
              <a:rPr lang="cs-CZ" dirty="0"/>
              <a:t>H2020-INFRASUPP-2014-2</a:t>
            </a:r>
          </a:p>
          <a:p>
            <a:pPr lvl="2"/>
            <a:r>
              <a:rPr lang="cs-CZ" dirty="0" err="1"/>
              <a:t>Deadline</a:t>
            </a:r>
            <a:r>
              <a:rPr lang="cs-CZ" dirty="0"/>
              <a:t> </a:t>
            </a:r>
            <a:r>
              <a:rPr lang="cs-CZ" dirty="0" err="1"/>
              <a:t>Date</a:t>
            </a:r>
            <a:r>
              <a:rPr lang="cs-CZ" dirty="0"/>
              <a:t>	02-09-</a:t>
            </a:r>
            <a:r>
              <a:rPr lang="cs-CZ" dirty="0" smtClean="0"/>
              <a:t>2014</a:t>
            </a:r>
            <a:endParaRPr lang="cs-CZ" dirty="0"/>
          </a:p>
          <a:p>
            <a:r>
              <a:rPr lang="cs-CZ" dirty="0" err="1"/>
              <a:t>Societal</a:t>
            </a:r>
            <a:r>
              <a:rPr lang="cs-CZ" dirty="0"/>
              <a:t> </a:t>
            </a:r>
            <a:r>
              <a:rPr lang="cs-CZ" dirty="0" err="1" smtClean="0"/>
              <a:t>Challenges</a:t>
            </a:r>
            <a:endParaRPr lang="cs-CZ" dirty="0"/>
          </a:p>
          <a:p>
            <a:pPr lvl="1"/>
            <a:r>
              <a:rPr lang="cs-CZ" b="1" u="sng" dirty="0">
                <a:solidFill>
                  <a:srgbClr val="FF0000"/>
                </a:solidFill>
              </a:rPr>
              <a:t>MOBILITY </a:t>
            </a:r>
            <a:r>
              <a:rPr lang="cs-CZ" b="1" u="sng" dirty="0" err="1">
                <a:solidFill>
                  <a:srgbClr val="FF0000"/>
                </a:solidFill>
              </a:rPr>
              <a:t>for</a:t>
            </a:r>
            <a:r>
              <a:rPr lang="cs-CZ" b="1" u="sng" dirty="0">
                <a:solidFill>
                  <a:srgbClr val="FF0000"/>
                </a:solidFill>
              </a:rPr>
              <a:t> GROWTH 2014-2015</a:t>
            </a:r>
          </a:p>
          <a:p>
            <a:pPr lvl="2"/>
            <a:r>
              <a:rPr lang="cs-CZ" dirty="0"/>
              <a:t>H2020-MG-2015_TwoStages</a:t>
            </a:r>
          </a:p>
          <a:p>
            <a:pPr lvl="2"/>
            <a:r>
              <a:rPr lang="cs-CZ" dirty="0" err="1"/>
              <a:t>Deadline</a:t>
            </a:r>
            <a:r>
              <a:rPr lang="cs-CZ" dirty="0"/>
              <a:t> </a:t>
            </a:r>
            <a:r>
              <a:rPr lang="cs-CZ" dirty="0" err="1"/>
              <a:t>Date</a:t>
            </a:r>
            <a:r>
              <a:rPr lang="cs-CZ" dirty="0"/>
              <a:t>	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stage</a:t>
            </a:r>
            <a:r>
              <a:rPr lang="cs-CZ" dirty="0" smtClean="0"/>
              <a:t> 23/03/2015; Second </a:t>
            </a:r>
            <a:r>
              <a:rPr lang="cs-CZ" dirty="0" err="1" smtClean="0"/>
              <a:t>stage</a:t>
            </a:r>
            <a:r>
              <a:rPr lang="cs-CZ" dirty="0" smtClean="0"/>
              <a:t>, Single </a:t>
            </a:r>
            <a:r>
              <a:rPr lang="cs-CZ" dirty="0" err="1" smtClean="0"/>
              <a:t>stage</a:t>
            </a:r>
            <a:r>
              <a:rPr lang="cs-CZ" dirty="0" smtClean="0"/>
              <a:t> 15/10/2015</a:t>
            </a:r>
            <a:endParaRPr lang="cs-CZ" dirty="0"/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HORIZON 2020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67661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b="1" u="sng" dirty="0" err="1"/>
              <a:t>Spreading</a:t>
            </a:r>
            <a:r>
              <a:rPr lang="cs-CZ" b="1" u="sng" dirty="0"/>
              <a:t> Excellence and </a:t>
            </a:r>
            <a:r>
              <a:rPr lang="cs-CZ" b="1" u="sng" dirty="0" err="1"/>
              <a:t>Widening</a:t>
            </a:r>
            <a:r>
              <a:rPr lang="cs-CZ" b="1" u="sng" dirty="0"/>
              <a:t> </a:t>
            </a:r>
            <a:r>
              <a:rPr lang="cs-CZ" b="1" u="sng" dirty="0" err="1" smtClean="0"/>
              <a:t>Participation</a:t>
            </a:r>
            <a:endParaRPr lang="cs-CZ" dirty="0" smtClean="0"/>
          </a:p>
          <a:p>
            <a:pPr lvl="1"/>
            <a:r>
              <a:rPr lang="cs-CZ" dirty="0" smtClean="0"/>
              <a:t>H2020-WIDESPREAD-2014-1</a:t>
            </a:r>
          </a:p>
          <a:p>
            <a:pPr lvl="2"/>
            <a:r>
              <a:rPr lang="cs-CZ" dirty="0" err="1" smtClean="0"/>
              <a:t>Deadline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r>
              <a:rPr lang="cs-CZ" dirty="0" smtClean="0"/>
              <a:t>	17-09-2014</a:t>
            </a:r>
          </a:p>
          <a:p>
            <a:pPr marL="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H2020-TWINN-2015</a:t>
            </a:r>
          </a:p>
          <a:p>
            <a:pPr lvl="2"/>
            <a:r>
              <a:rPr lang="cs-CZ" dirty="0" err="1" smtClean="0"/>
              <a:t>Deadline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r>
              <a:rPr lang="cs-CZ" dirty="0" smtClean="0"/>
              <a:t>	02-12-2014 </a:t>
            </a:r>
            <a:endParaRPr lang="cs-CZ" b="1" u="sng" dirty="0" smtClean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HORIZON 2020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543924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b="1" cap="small" dirty="0"/>
              <a:t>Work programme 2014 – </a:t>
            </a:r>
            <a:r>
              <a:rPr lang="en-GB" b="1" cap="small" dirty="0" smtClean="0"/>
              <a:t>2015</a:t>
            </a:r>
          </a:p>
          <a:p>
            <a:r>
              <a:rPr lang="en-GB" i="1" dirty="0"/>
              <a:t>11. Smart, green and integrated transport</a:t>
            </a:r>
            <a:r>
              <a:rPr lang="cs-CZ" dirty="0"/>
              <a:t> </a:t>
            </a:r>
            <a:endParaRPr lang="cs-CZ" dirty="0" smtClean="0"/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Aviation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Rail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Road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Waterborne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Urban Mobility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Logistic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Intelligent Transport Systems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b="1" u="sng" dirty="0" smtClean="0">
                <a:solidFill>
                  <a:srgbClr val="FF0000"/>
                </a:solidFill>
              </a:rPr>
              <a:t>Infrastructure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Socio-economic and Behavioural Research and Forward Looking Activities for Policy Making</a:t>
            </a: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MOBILITY </a:t>
            </a:r>
            <a:r>
              <a:rPr lang="cs-CZ" dirty="0" err="1"/>
              <a:t>for</a:t>
            </a:r>
            <a:r>
              <a:rPr lang="cs-CZ" dirty="0"/>
              <a:t> GROWTH 2014-</a:t>
            </a:r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488294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GB" dirty="0" smtClean="0"/>
              <a:t>MG.8.1-2014. Smarter design, construction and maintenance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MG.8.2-2014. Next generation transport infrastructure: resource efficient, smarter and safer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MG.8.3-2015. Facilitating market take up of innovative transport infrastructure solution.</a:t>
            </a:r>
          </a:p>
          <a:p>
            <a:pPr marL="285750" indent="-285750">
              <a:buFont typeface="Arial"/>
              <a:buChar char="•"/>
            </a:pPr>
            <a:r>
              <a:rPr lang="en-GB" b="1" u="sng" dirty="0" smtClean="0">
                <a:solidFill>
                  <a:srgbClr val="FF0000"/>
                </a:solidFill>
              </a:rPr>
              <a:t>MG.8.4-2015. Smart governance, network resilience and streamlined delivery of infrastructure innovation</a:t>
            </a: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Infrastructure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774724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Infrastructure owners and operators need to ensure the best possible return from increasingly limited transport infrastructure investment funds.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main challenge is </a:t>
            </a:r>
            <a:r>
              <a:rPr lang="en-GB" b="1" u="sng" dirty="0">
                <a:solidFill>
                  <a:srgbClr val="FF0000"/>
                </a:solidFill>
              </a:rPr>
              <a:t>to overcome the lack of a common framework for governance, management and finance of transport infrastructure projects</a:t>
            </a:r>
            <a:r>
              <a:rPr lang="en-GB" dirty="0"/>
              <a:t> (including methodologies and modelling) with the aim to enable </a:t>
            </a:r>
            <a:r>
              <a:rPr lang="en-GB" b="1" u="sng" dirty="0">
                <a:solidFill>
                  <a:srgbClr val="FF0000"/>
                </a:solidFill>
              </a:rPr>
              <a:t>transparent, risk-based optimisation of investments</a:t>
            </a:r>
            <a:r>
              <a:rPr lang="en-GB" dirty="0"/>
              <a:t> within and across the modes.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includes issues such as resilience against climate change and other disturbances. </a:t>
            </a:r>
            <a:endParaRPr lang="en-GB" dirty="0" smtClean="0"/>
          </a:p>
          <a:p>
            <a:r>
              <a:rPr lang="en-GB" dirty="0" smtClean="0"/>
              <a:t>Additionally</a:t>
            </a:r>
            <a:r>
              <a:rPr lang="en-GB" dirty="0"/>
              <a:t>, it is necessary to enhance the industry's practices and capacities in order to raise the productivity, quality and timeliness of infrastructure projects.</a:t>
            </a:r>
            <a:r>
              <a:rPr lang="cs-CZ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MG.8.4-2015. Smart governance, network resilience and streamlined delivery of infrastructure innovation</a:t>
            </a:r>
            <a:endParaRPr lang="cs-CZ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21560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285750" lvl="0" indent="-285750">
              <a:buFont typeface="Arial"/>
              <a:buChar char="•"/>
            </a:pPr>
            <a:r>
              <a:rPr lang="en-GB" dirty="0"/>
              <a:t>Development of whole system planning environments (based e.g. on virtual design concepts such as BIM - Building Information Modelling) to support </a:t>
            </a:r>
            <a:r>
              <a:rPr lang="en-GB" b="1" u="sng" dirty="0">
                <a:solidFill>
                  <a:srgbClr val="FF0000"/>
                </a:solidFill>
              </a:rPr>
              <a:t>the streamlined delivery of infrastructure projects</a:t>
            </a:r>
            <a:r>
              <a:rPr lang="en-GB" dirty="0"/>
              <a:t> from concept to deployment. In this respect, the</a:t>
            </a:r>
            <a:r>
              <a:rPr lang="en-GB" b="1" u="sng" dirty="0"/>
              <a:t> </a:t>
            </a:r>
            <a:r>
              <a:rPr lang="en-GB" b="1" u="sng" dirty="0">
                <a:solidFill>
                  <a:srgbClr val="FF0000"/>
                </a:solidFill>
              </a:rPr>
              <a:t>rail sector deserves particular attention</a:t>
            </a:r>
            <a:r>
              <a:rPr lang="en-GB" dirty="0"/>
              <a:t>.</a:t>
            </a:r>
            <a:endParaRPr lang="cs-CZ" dirty="0"/>
          </a:p>
          <a:p>
            <a:pPr marL="285750" lvl="0" indent="-285750">
              <a:buFont typeface="Arial"/>
              <a:buChar char="•"/>
            </a:pPr>
            <a:r>
              <a:rPr lang="en-GB" b="1" u="sng" dirty="0">
                <a:solidFill>
                  <a:srgbClr val="FF0000"/>
                </a:solidFill>
              </a:rPr>
              <a:t>Innovative, harmonised and lean procurement processes</a:t>
            </a:r>
            <a:r>
              <a:rPr lang="en-GB" dirty="0"/>
              <a:t>, accompanied by adequate monitoring systems, contracting and tendering methods; management tools to provide help in innovation delivery.</a:t>
            </a:r>
            <a:endParaRPr lang="cs-CZ" dirty="0"/>
          </a:p>
          <a:p>
            <a:pPr marL="285750" lvl="0" indent="-285750">
              <a:buFont typeface="Arial"/>
              <a:buChar char="•"/>
            </a:pPr>
            <a:r>
              <a:rPr lang="en-GB" dirty="0"/>
              <a:t>Solutions for </a:t>
            </a:r>
            <a:r>
              <a:rPr lang="en-GB" b="1" u="sng" dirty="0">
                <a:solidFill>
                  <a:srgbClr val="FF0000"/>
                </a:solidFill>
              </a:rPr>
              <a:t>advanced infrastructure capacity planning and modelling</a:t>
            </a:r>
            <a:r>
              <a:rPr lang="en-GB" dirty="0"/>
              <a:t> for all transport modes.</a:t>
            </a:r>
            <a:endParaRPr lang="cs-CZ" dirty="0"/>
          </a:p>
          <a:p>
            <a:pPr marL="285750" lvl="0" indent="-285750">
              <a:buFont typeface="Arial"/>
              <a:buChar char="•"/>
            </a:pPr>
            <a:r>
              <a:rPr lang="en-GB" dirty="0"/>
              <a:t>Solutions for </a:t>
            </a:r>
            <a:r>
              <a:rPr lang="en-GB" b="1" u="sng" dirty="0">
                <a:solidFill>
                  <a:srgbClr val="FF0000"/>
                </a:solidFill>
              </a:rPr>
              <a:t>optimal cost-effectiveness</a:t>
            </a:r>
            <a:r>
              <a:rPr lang="en-GB" dirty="0"/>
              <a:t>, including network resilience, mapping of climate risk hot-spots, reducing environmental impacts, including under climate change, together with appropriate adaptation measures and cross-modal implementation strategies.</a:t>
            </a:r>
            <a:endParaRPr lang="cs-CZ" dirty="0"/>
          </a:p>
          <a:p>
            <a:pPr marL="285750" indent="-285750">
              <a:buFont typeface="Arial"/>
              <a:buChar char="•"/>
            </a:pPr>
            <a:r>
              <a:rPr lang="en-GB" dirty="0"/>
              <a:t>Solutions for </a:t>
            </a:r>
            <a:r>
              <a:rPr lang="en-GB" b="1" u="sng" dirty="0">
                <a:solidFill>
                  <a:srgbClr val="FF0000"/>
                </a:solidFill>
              </a:rPr>
              <a:t>advanced asset management, advanced investment strategies and innovation governance</a:t>
            </a:r>
            <a:r>
              <a:rPr lang="en-GB" dirty="0"/>
              <a:t>, including smart monitoring systems (such as Structural Health Monitoring) and adequate indicators for cost and quality.</a:t>
            </a:r>
            <a:r>
              <a:rPr lang="cs-CZ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Proposals should address one or several of the </a:t>
            </a:r>
            <a:r>
              <a:rPr lang="en-GB" dirty="0" smtClean="0"/>
              <a:t>aspects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036495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285750" lvl="0" indent="-285750">
              <a:buFont typeface="Arial"/>
              <a:buChar char="•"/>
            </a:pPr>
            <a:r>
              <a:rPr lang="en-GB" dirty="0"/>
              <a:t>Accelerated delivery of transport infrastructure through improved, transparent and harmonised investment decision making at a European level, balancing performance with cost (in terms of Total Cost of Ownership) and risk.</a:t>
            </a:r>
            <a:endParaRPr lang="cs-CZ" dirty="0"/>
          </a:p>
          <a:p>
            <a:pPr marL="285750" lvl="0" indent="-285750">
              <a:buFont typeface="Arial"/>
              <a:buChar char="•"/>
            </a:pPr>
            <a:r>
              <a:rPr lang="en-GB" dirty="0"/>
              <a:t>Improved predictive capacity and maintenance planning of the European transport infrastructure network, including determination of the optimal balance between long-term renewal and short-term maintenance.</a:t>
            </a:r>
            <a:endParaRPr lang="cs-CZ" dirty="0"/>
          </a:p>
          <a:p>
            <a:pPr marL="285750" lvl="0" indent="-285750">
              <a:buFont typeface="Arial"/>
              <a:buChar char="•"/>
            </a:pPr>
            <a:r>
              <a:rPr lang="en-GB" dirty="0"/>
              <a:t>Improved assessment of risks related to impacts of climate change and evaluation of possible measures of adaption.</a:t>
            </a:r>
            <a:endParaRPr lang="cs-CZ" dirty="0"/>
          </a:p>
          <a:p>
            <a:pPr marL="285750" lvl="0" indent="-285750">
              <a:buFont typeface="Arial"/>
              <a:buChar char="•"/>
            </a:pPr>
            <a:r>
              <a:rPr lang="en-GB" dirty="0"/>
              <a:t>Faster adoption of innovation as a result of reinforced coordinated public-private partnerships, for example through (pre-competitive) innovation procurement procedures.</a:t>
            </a:r>
            <a:endParaRPr lang="cs-CZ" dirty="0"/>
          </a:p>
          <a:p>
            <a:pPr marL="285750" indent="-285750">
              <a:buFont typeface="Arial"/>
              <a:buChar char="•"/>
            </a:pPr>
            <a:r>
              <a:rPr lang="en-GB" dirty="0"/>
              <a:t>Competence building in the area of transport infrastructure management, resulting in strong (public-sector) capabilities across the value chain of planning, delivery and operations.</a:t>
            </a:r>
            <a:r>
              <a:rPr lang="cs-CZ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Expected</a:t>
            </a:r>
            <a:r>
              <a:rPr lang="cs-CZ" dirty="0"/>
              <a:t> </a:t>
            </a:r>
            <a:r>
              <a:rPr lang="cs-CZ" dirty="0" err="1"/>
              <a:t>impact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4204127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Either 	Research </a:t>
            </a:r>
            <a:r>
              <a:rPr lang="en-GB" dirty="0"/>
              <a:t>and Innovation </a:t>
            </a:r>
            <a:r>
              <a:rPr lang="en-GB" dirty="0" smtClean="0"/>
              <a:t>Actions</a:t>
            </a:r>
            <a:endParaRPr lang="cs-CZ" dirty="0" smtClean="0"/>
          </a:p>
          <a:p>
            <a:pPr lvl="1"/>
            <a:r>
              <a:rPr lang="en-GB" dirty="0"/>
              <a:t>F</a:t>
            </a:r>
            <a:r>
              <a:rPr lang="en-GB" dirty="0" smtClean="0"/>
              <a:t>urther </a:t>
            </a:r>
            <a:r>
              <a:rPr lang="en-GB" dirty="0"/>
              <a:t>advancements in knowledge where technological progress is still needed</a:t>
            </a:r>
            <a:r>
              <a:rPr lang="cs-CZ" dirty="0"/>
              <a:t> </a:t>
            </a:r>
            <a:endParaRPr lang="cs-CZ" dirty="0" smtClean="0"/>
          </a:p>
          <a:p>
            <a:r>
              <a:rPr lang="en-GB" dirty="0" smtClean="0"/>
              <a:t>Or	Innovation </a:t>
            </a:r>
            <a:r>
              <a:rPr lang="en-GB" dirty="0"/>
              <a:t>Actions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en-GB" dirty="0"/>
              <a:t>I</a:t>
            </a:r>
            <a:r>
              <a:rPr lang="en-GB" dirty="0" smtClean="0"/>
              <a:t>mplementing </a:t>
            </a:r>
            <a:r>
              <a:rPr lang="en-GB" dirty="0"/>
              <a:t>innovative technologies in real life conditions via large scale demonstration actions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And	</a:t>
            </a:r>
            <a:r>
              <a:rPr lang="en-GB" dirty="0"/>
              <a:t>Coordination and Support Actions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en-GB" dirty="0"/>
              <a:t>The need for strengthening the network between infrastructure owners and operators in view of enhancing the effectiveness of the sector could be approached through appropriate coordination </a:t>
            </a:r>
            <a:r>
              <a:rPr lang="en-GB" dirty="0" smtClean="0"/>
              <a:t>schemes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action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Praha, Brno 4th and 5th September 2014</a:t>
            </a:r>
            <a:endParaRPr lang="cs-CZ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Brno University of Technology, Faculty of Civil Engineering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861898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3400</TotalTime>
  <Words>812</Words>
  <Application>Microsoft Macintosh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Mylar</vt:lpstr>
      <vt:lpstr>Rehabilitation of Railway Transport in Central  and Eastern Europe  Introduction</vt:lpstr>
      <vt:lpstr>HORIZON 2020</vt:lpstr>
      <vt:lpstr>HORIZON 2020</vt:lpstr>
      <vt:lpstr>MOBILITY for GROWTH 2014-2015</vt:lpstr>
      <vt:lpstr>Infrastructure</vt:lpstr>
      <vt:lpstr>MG.8.4-2015. Smart governance, network resilience and streamlined delivery of infrastructure innovation</vt:lpstr>
      <vt:lpstr>Proposals should address one or several of the aspects </vt:lpstr>
      <vt:lpstr>Expected impact</vt:lpstr>
      <vt:lpstr>Type of action</vt:lpstr>
      <vt:lpstr>CONDITIONS FOR THE ‘MOBILITY FOR GROWTH’ CALL</vt:lpstr>
      <vt:lpstr>Thank you for your kind attention</vt:lpstr>
    </vt:vector>
  </TitlesOfParts>
  <Company>VUT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Konstrukce železničního spodku</dc:title>
  <dc:creator>Otto Plasek</dc:creator>
  <cp:lastModifiedBy>Otto Plášek</cp:lastModifiedBy>
  <cp:revision>444</cp:revision>
  <dcterms:created xsi:type="dcterms:W3CDTF">2004-02-18T12:17:31Z</dcterms:created>
  <dcterms:modified xsi:type="dcterms:W3CDTF">2014-09-04T06:28:03Z</dcterms:modified>
</cp:coreProperties>
</file>