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17" r:id="rId3"/>
    <p:sldId id="292" r:id="rId4"/>
    <p:sldId id="259" r:id="rId5"/>
    <p:sldId id="261" r:id="rId6"/>
    <p:sldId id="260" r:id="rId7"/>
    <p:sldId id="262" r:id="rId8"/>
    <p:sldId id="270" r:id="rId9"/>
    <p:sldId id="264" r:id="rId10"/>
    <p:sldId id="294" r:id="rId11"/>
    <p:sldId id="318" r:id="rId12"/>
    <p:sldId id="319" r:id="rId13"/>
    <p:sldId id="320" r:id="rId14"/>
    <p:sldId id="321" r:id="rId15"/>
    <p:sldId id="322" r:id="rId16"/>
    <p:sldId id="323" r:id="rId17"/>
    <p:sldId id="279" r:id="rId18"/>
    <p:sldId id="281" r:id="rId19"/>
    <p:sldId id="296" r:id="rId20"/>
    <p:sldId id="299" r:id="rId21"/>
    <p:sldId id="285" r:id="rId22"/>
    <p:sldId id="287" r:id="rId23"/>
    <p:sldId id="288" r:id="rId24"/>
    <p:sldId id="290" r:id="rId25"/>
    <p:sldId id="300" r:id="rId26"/>
    <p:sldId id="301" r:id="rId27"/>
    <p:sldId id="289" r:id="rId28"/>
    <p:sldId id="302" r:id="rId29"/>
    <p:sldId id="303" r:id="rId30"/>
    <p:sldId id="305" r:id="rId31"/>
    <p:sldId id="306" r:id="rId32"/>
    <p:sldId id="307" r:id="rId33"/>
    <p:sldId id="308" r:id="rId34"/>
    <p:sldId id="309" r:id="rId35"/>
    <p:sldId id="310" r:id="rId36"/>
    <p:sldId id="311" r:id="rId37"/>
    <p:sldId id="312" r:id="rId38"/>
    <p:sldId id="313" r:id="rId39"/>
    <p:sldId id="314" r:id="rId40"/>
    <p:sldId id="298" r:id="rId41"/>
    <p:sldId id="284" r:id="rId42"/>
    <p:sldId id="316" r:id="rId4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886"/>
    <a:srgbClr val="FF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22" autoAdjust="0"/>
  </p:normalViewPr>
  <p:slideViewPr>
    <p:cSldViewPr>
      <p:cViewPr>
        <p:scale>
          <a:sx n="70" d="100"/>
          <a:sy n="70" d="100"/>
        </p:scale>
        <p:origin x="-19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606E5-0FE2-47BC-B717-680445D2D67F}" type="doc">
      <dgm:prSet loTypeId="urn:microsoft.com/office/officeart/2005/8/layout/pyramid2" loCatId="pyramid" qsTypeId="urn:microsoft.com/office/officeart/2005/8/quickstyle/simple1" qsCatId="simple" csTypeId="urn:microsoft.com/office/officeart/2005/8/colors/accent0_3" csCatId="mainScheme" phldr="1"/>
      <dgm:spPr/>
    </dgm:pt>
    <dgm:pt modelId="{8ECB3710-B1C1-4AF6-9025-37EFFEDF67FD}">
      <dgm:prSet phldrT="[Text]" custT="1"/>
      <dgm:spPr/>
      <dgm:t>
        <a:bodyPr/>
        <a:lstStyle/>
        <a:p>
          <a:r>
            <a:rPr lang="cs-CZ" sz="2000" dirty="0" smtClean="0">
              <a:latin typeface="Arial" panose="020B0604020202020204" pitchFamily="34" charset="0"/>
              <a:cs typeface="Arial" panose="020B0604020202020204" pitchFamily="34" charset="0"/>
            </a:rPr>
            <a:t>mezinárodní dohody (COTIF, AGC, AGTC, atd.)</a:t>
          </a:r>
          <a:endParaRPr lang="cs-CZ" sz="2000" dirty="0">
            <a:latin typeface="Arial" panose="020B0604020202020204" pitchFamily="34" charset="0"/>
            <a:cs typeface="Arial" panose="020B0604020202020204" pitchFamily="34" charset="0"/>
          </a:endParaRPr>
        </a:p>
      </dgm:t>
    </dgm:pt>
    <dgm:pt modelId="{20947419-BBE5-410F-9563-3B5BEF47A7FA}" type="parTrans" cxnId="{7DDF8470-CCF5-4A20-B28E-BCA4E26AF6C1}">
      <dgm:prSet/>
      <dgm:spPr/>
      <dgm:t>
        <a:bodyPr/>
        <a:lstStyle/>
        <a:p>
          <a:endParaRPr lang="cs-CZ"/>
        </a:p>
      </dgm:t>
    </dgm:pt>
    <dgm:pt modelId="{FC557B9C-11C6-4BB4-BC6C-537B069F2CB4}" type="sibTrans" cxnId="{7DDF8470-CCF5-4A20-B28E-BCA4E26AF6C1}">
      <dgm:prSet/>
      <dgm:spPr/>
      <dgm:t>
        <a:bodyPr/>
        <a:lstStyle/>
        <a:p>
          <a:endParaRPr lang="cs-CZ"/>
        </a:p>
      </dgm:t>
    </dgm:pt>
    <dgm:pt modelId="{72C654E7-AD57-4562-864E-0F982E438CAF}">
      <dgm:prSet phldrT="[Text]" custT="1"/>
      <dgm:spPr/>
      <dgm:t>
        <a:bodyPr/>
        <a:lstStyle/>
        <a:p>
          <a:r>
            <a:rPr lang="cs-CZ" sz="1800" dirty="0" smtClean="0">
              <a:latin typeface="Arial" panose="020B0604020202020204" pitchFamily="34" charset="0"/>
              <a:cs typeface="Arial" panose="020B0604020202020204" pitchFamily="34" charset="0"/>
            </a:rPr>
            <a:t>mezinárodní pravidla </a:t>
          </a:r>
          <a:br>
            <a:rPr lang="cs-CZ" sz="1800" dirty="0" smtClean="0">
              <a:latin typeface="Arial" panose="020B0604020202020204" pitchFamily="34" charset="0"/>
              <a:cs typeface="Arial" panose="020B0604020202020204" pitchFamily="34" charset="0"/>
            </a:rPr>
          </a:br>
          <a:r>
            <a:rPr lang="cs-CZ" sz="1800" dirty="0" smtClean="0">
              <a:latin typeface="Arial" panose="020B0604020202020204" pitchFamily="34" charset="0"/>
              <a:cs typeface="Arial" panose="020B0604020202020204" pitchFamily="34" charset="0"/>
            </a:rPr>
            <a:t>(UIC, RIV, RIC, normy EN)</a:t>
          </a:r>
          <a:endParaRPr lang="cs-CZ" sz="1800" dirty="0">
            <a:latin typeface="Arial" panose="020B0604020202020204" pitchFamily="34" charset="0"/>
            <a:cs typeface="Arial" panose="020B0604020202020204" pitchFamily="34" charset="0"/>
          </a:endParaRPr>
        </a:p>
      </dgm:t>
    </dgm:pt>
    <dgm:pt modelId="{55D731C4-29FA-4BB6-884A-45D14D8FE33F}" type="parTrans" cxnId="{FFC94D53-F687-471C-8186-E0E302173FAB}">
      <dgm:prSet/>
      <dgm:spPr/>
      <dgm:t>
        <a:bodyPr/>
        <a:lstStyle/>
        <a:p>
          <a:endParaRPr lang="cs-CZ"/>
        </a:p>
      </dgm:t>
    </dgm:pt>
    <dgm:pt modelId="{7B718416-6E08-4006-AC9F-50A33865EDA5}" type="sibTrans" cxnId="{FFC94D53-F687-471C-8186-E0E302173FAB}">
      <dgm:prSet/>
      <dgm:spPr/>
      <dgm:t>
        <a:bodyPr/>
        <a:lstStyle/>
        <a:p>
          <a:endParaRPr lang="cs-CZ"/>
        </a:p>
      </dgm:t>
    </dgm:pt>
    <dgm:pt modelId="{8789D743-B6FB-4A55-BA99-E20C61CBAF26}">
      <dgm:prSet phldrT="[Text]" custT="1"/>
      <dgm:spPr/>
      <dgm:t>
        <a:bodyPr/>
        <a:lstStyle/>
        <a:p>
          <a:r>
            <a:rPr lang="cs-CZ" sz="1800" dirty="0" smtClean="0">
              <a:solidFill>
                <a:srgbClr val="FF0000"/>
              </a:solidFill>
              <a:latin typeface="Arial" panose="020B0604020202020204" pitchFamily="34" charset="0"/>
              <a:cs typeface="Arial" panose="020B0604020202020204" pitchFamily="34" charset="0"/>
            </a:rPr>
            <a:t>národní pravidla </a:t>
          </a:r>
          <a:r>
            <a:rPr lang="cs-CZ" sz="1800" dirty="0" smtClean="0">
              <a:latin typeface="Arial" panose="020B0604020202020204" pitchFamily="34" charset="0"/>
              <a:cs typeface="Arial" panose="020B0604020202020204" pitchFamily="34" charset="0"/>
            </a:rPr>
            <a:t>s/bez vzájemného uznávání</a:t>
          </a:r>
          <a:endParaRPr lang="cs-CZ" sz="1800" dirty="0">
            <a:latin typeface="Arial" panose="020B0604020202020204" pitchFamily="34" charset="0"/>
            <a:cs typeface="Arial" panose="020B0604020202020204" pitchFamily="34" charset="0"/>
          </a:endParaRPr>
        </a:p>
      </dgm:t>
    </dgm:pt>
    <dgm:pt modelId="{E5530029-3549-4FC8-A829-3B1F0497CE6E}" type="parTrans" cxnId="{C0F2DFEF-E0A4-44CA-A801-53EDB515DA31}">
      <dgm:prSet/>
      <dgm:spPr/>
      <dgm:t>
        <a:bodyPr/>
        <a:lstStyle/>
        <a:p>
          <a:endParaRPr lang="cs-CZ"/>
        </a:p>
      </dgm:t>
    </dgm:pt>
    <dgm:pt modelId="{1700FF6B-A334-4BD3-9E5D-DD0449029A5C}" type="sibTrans" cxnId="{C0F2DFEF-E0A4-44CA-A801-53EDB515DA31}">
      <dgm:prSet/>
      <dgm:spPr/>
      <dgm:t>
        <a:bodyPr/>
        <a:lstStyle/>
        <a:p>
          <a:endParaRPr lang="cs-CZ"/>
        </a:p>
      </dgm:t>
    </dgm:pt>
    <dgm:pt modelId="{3FB96990-86AF-4A37-9DE5-C4173383D09C}" type="pres">
      <dgm:prSet presAssocID="{4B8606E5-0FE2-47BC-B717-680445D2D67F}" presName="compositeShape" presStyleCnt="0">
        <dgm:presLayoutVars>
          <dgm:dir/>
          <dgm:resizeHandles/>
        </dgm:presLayoutVars>
      </dgm:prSet>
      <dgm:spPr/>
    </dgm:pt>
    <dgm:pt modelId="{DE65C5C3-5A90-4123-8602-48B9B15CBD90}" type="pres">
      <dgm:prSet presAssocID="{4B8606E5-0FE2-47BC-B717-680445D2D67F}" presName="pyramid" presStyleLbl="node1" presStyleIdx="0" presStyleCnt="1" custLinFactNeighborY="-837"/>
      <dgm:spPr>
        <a:solidFill>
          <a:schemeClr val="accent1">
            <a:lumMod val="75000"/>
          </a:schemeClr>
        </a:solidFill>
        <a:ln>
          <a:solidFill>
            <a:schemeClr val="tx2">
              <a:lumMod val="60000"/>
              <a:lumOff val="40000"/>
            </a:schemeClr>
          </a:solidFill>
        </a:ln>
      </dgm:spPr>
    </dgm:pt>
    <dgm:pt modelId="{8BF5197D-09C3-4FBD-9FD3-077D0358A42D}" type="pres">
      <dgm:prSet presAssocID="{4B8606E5-0FE2-47BC-B717-680445D2D67F}" presName="theList" presStyleCnt="0"/>
      <dgm:spPr/>
    </dgm:pt>
    <dgm:pt modelId="{80AD00D8-3FDE-4FDD-9742-D76B0E980FE9}" type="pres">
      <dgm:prSet presAssocID="{8ECB3710-B1C1-4AF6-9025-37EFFEDF67FD}" presName="aNode" presStyleLbl="fgAcc1" presStyleIdx="0" presStyleCnt="3" custLinFactNeighborX="-45343">
        <dgm:presLayoutVars>
          <dgm:bulletEnabled val="1"/>
        </dgm:presLayoutVars>
      </dgm:prSet>
      <dgm:spPr/>
      <dgm:t>
        <a:bodyPr/>
        <a:lstStyle/>
        <a:p>
          <a:endParaRPr lang="cs-CZ"/>
        </a:p>
      </dgm:t>
    </dgm:pt>
    <dgm:pt modelId="{1A5360D5-B26A-4F76-BA77-434B16BE2B7D}" type="pres">
      <dgm:prSet presAssocID="{8ECB3710-B1C1-4AF6-9025-37EFFEDF67FD}" presName="aSpace" presStyleCnt="0"/>
      <dgm:spPr/>
    </dgm:pt>
    <dgm:pt modelId="{11907B77-CFFE-40D0-A6AC-37E913CFC599}" type="pres">
      <dgm:prSet presAssocID="{72C654E7-AD57-4562-864E-0F982E438CAF}" presName="aNode" presStyleLbl="fgAcc1" presStyleIdx="1" presStyleCnt="3" custLinFactNeighborX="-45343">
        <dgm:presLayoutVars>
          <dgm:bulletEnabled val="1"/>
        </dgm:presLayoutVars>
      </dgm:prSet>
      <dgm:spPr/>
      <dgm:t>
        <a:bodyPr/>
        <a:lstStyle/>
        <a:p>
          <a:endParaRPr lang="cs-CZ"/>
        </a:p>
      </dgm:t>
    </dgm:pt>
    <dgm:pt modelId="{D14313A8-7B06-4F45-8151-ACBCDC5F1D60}" type="pres">
      <dgm:prSet presAssocID="{72C654E7-AD57-4562-864E-0F982E438CAF}" presName="aSpace" presStyleCnt="0"/>
      <dgm:spPr/>
    </dgm:pt>
    <dgm:pt modelId="{AD808DC3-DE3D-4BF0-8E87-F7F5A0B521C1}" type="pres">
      <dgm:prSet presAssocID="{8789D743-B6FB-4A55-BA99-E20C61CBAF26}" presName="aNode" presStyleLbl="fgAcc1" presStyleIdx="2" presStyleCnt="3" custLinFactNeighborX="-45343">
        <dgm:presLayoutVars>
          <dgm:bulletEnabled val="1"/>
        </dgm:presLayoutVars>
      </dgm:prSet>
      <dgm:spPr/>
      <dgm:t>
        <a:bodyPr/>
        <a:lstStyle/>
        <a:p>
          <a:endParaRPr lang="cs-CZ"/>
        </a:p>
      </dgm:t>
    </dgm:pt>
    <dgm:pt modelId="{F0A8C05B-256D-428A-8EF8-8389742A9DC6}" type="pres">
      <dgm:prSet presAssocID="{8789D743-B6FB-4A55-BA99-E20C61CBAF26}" presName="aSpace" presStyleCnt="0"/>
      <dgm:spPr/>
    </dgm:pt>
  </dgm:ptLst>
  <dgm:cxnLst>
    <dgm:cxn modelId="{79220372-8A08-42AF-B732-3B757D78BF04}" type="presOf" srcId="{8789D743-B6FB-4A55-BA99-E20C61CBAF26}" destId="{AD808DC3-DE3D-4BF0-8E87-F7F5A0B521C1}" srcOrd="0" destOrd="0" presId="urn:microsoft.com/office/officeart/2005/8/layout/pyramid2"/>
    <dgm:cxn modelId="{2E87A617-BD9A-4F62-AA69-D91367A43585}" type="presOf" srcId="{8ECB3710-B1C1-4AF6-9025-37EFFEDF67FD}" destId="{80AD00D8-3FDE-4FDD-9742-D76B0E980FE9}" srcOrd="0" destOrd="0" presId="urn:microsoft.com/office/officeart/2005/8/layout/pyramid2"/>
    <dgm:cxn modelId="{C34EE48E-13F4-4D94-9B86-FC21870C593F}" type="presOf" srcId="{4B8606E5-0FE2-47BC-B717-680445D2D67F}" destId="{3FB96990-86AF-4A37-9DE5-C4173383D09C}" srcOrd="0" destOrd="0" presId="urn:microsoft.com/office/officeart/2005/8/layout/pyramid2"/>
    <dgm:cxn modelId="{64DA2DB4-D8C9-4B6C-8A65-9CB79435641C}" type="presOf" srcId="{72C654E7-AD57-4562-864E-0F982E438CAF}" destId="{11907B77-CFFE-40D0-A6AC-37E913CFC599}" srcOrd="0" destOrd="0" presId="urn:microsoft.com/office/officeart/2005/8/layout/pyramid2"/>
    <dgm:cxn modelId="{7DDF8470-CCF5-4A20-B28E-BCA4E26AF6C1}" srcId="{4B8606E5-0FE2-47BC-B717-680445D2D67F}" destId="{8ECB3710-B1C1-4AF6-9025-37EFFEDF67FD}" srcOrd="0" destOrd="0" parTransId="{20947419-BBE5-410F-9563-3B5BEF47A7FA}" sibTransId="{FC557B9C-11C6-4BB4-BC6C-537B069F2CB4}"/>
    <dgm:cxn modelId="{FFC94D53-F687-471C-8186-E0E302173FAB}" srcId="{4B8606E5-0FE2-47BC-B717-680445D2D67F}" destId="{72C654E7-AD57-4562-864E-0F982E438CAF}" srcOrd="1" destOrd="0" parTransId="{55D731C4-29FA-4BB6-884A-45D14D8FE33F}" sibTransId="{7B718416-6E08-4006-AC9F-50A33865EDA5}"/>
    <dgm:cxn modelId="{C0F2DFEF-E0A4-44CA-A801-53EDB515DA31}" srcId="{4B8606E5-0FE2-47BC-B717-680445D2D67F}" destId="{8789D743-B6FB-4A55-BA99-E20C61CBAF26}" srcOrd="2" destOrd="0" parTransId="{E5530029-3549-4FC8-A829-3B1F0497CE6E}" sibTransId="{1700FF6B-A334-4BD3-9E5D-DD0449029A5C}"/>
    <dgm:cxn modelId="{E17CC43E-1E9E-4E07-A727-B8D099A6118B}" type="presParOf" srcId="{3FB96990-86AF-4A37-9DE5-C4173383D09C}" destId="{DE65C5C3-5A90-4123-8602-48B9B15CBD90}" srcOrd="0" destOrd="0" presId="urn:microsoft.com/office/officeart/2005/8/layout/pyramid2"/>
    <dgm:cxn modelId="{0DE6CC06-CD3B-4765-B054-C3B6758005E8}" type="presParOf" srcId="{3FB96990-86AF-4A37-9DE5-C4173383D09C}" destId="{8BF5197D-09C3-4FBD-9FD3-077D0358A42D}" srcOrd="1" destOrd="0" presId="urn:microsoft.com/office/officeart/2005/8/layout/pyramid2"/>
    <dgm:cxn modelId="{B7932E58-E73B-4140-AD76-3F5377CDB953}" type="presParOf" srcId="{8BF5197D-09C3-4FBD-9FD3-077D0358A42D}" destId="{80AD00D8-3FDE-4FDD-9742-D76B0E980FE9}" srcOrd="0" destOrd="0" presId="urn:microsoft.com/office/officeart/2005/8/layout/pyramid2"/>
    <dgm:cxn modelId="{5C9FE208-F8A3-4340-A522-B05706EC3856}" type="presParOf" srcId="{8BF5197D-09C3-4FBD-9FD3-077D0358A42D}" destId="{1A5360D5-B26A-4F76-BA77-434B16BE2B7D}" srcOrd="1" destOrd="0" presId="urn:microsoft.com/office/officeart/2005/8/layout/pyramid2"/>
    <dgm:cxn modelId="{521116AF-A5B5-4E7D-A64D-B35348B18BAD}" type="presParOf" srcId="{8BF5197D-09C3-4FBD-9FD3-077D0358A42D}" destId="{11907B77-CFFE-40D0-A6AC-37E913CFC599}" srcOrd="2" destOrd="0" presId="urn:microsoft.com/office/officeart/2005/8/layout/pyramid2"/>
    <dgm:cxn modelId="{5684A745-00FF-40A4-940B-32DAE2D01A18}" type="presParOf" srcId="{8BF5197D-09C3-4FBD-9FD3-077D0358A42D}" destId="{D14313A8-7B06-4F45-8151-ACBCDC5F1D60}" srcOrd="3" destOrd="0" presId="urn:microsoft.com/office/officeart/2005/8/layout/pyramid2"/>
    <dgm:cxn modelId="{583F1AD2-5EF3-45C1-8680-91BCC2B50F3F}" type="presParOf" srcId="{8BF5197D-09C3-4FBD-9FD3-077D0358A42D}" destId="{AD808DC3-DE3D-4BF0-8E87-F7F5A0B521C1}" srcOrd="4" destOrd="0" presId="urn:microsoft.com/office/officeart/2005/8/layout/pyramid2"/>
    <dgm:cxn modelId="{3A980D37-4BDF-4A0C-9CDC-32E235B8FB0F}" type="presParOf" srcId="{8BF5197D-09C3-4FBD-9FD3-077D0358A42D}" destId="{F0A8C05B-256D-428A-8EF8-8389742A9DC6}" srcOrd="5"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57150-9EC1-4127-805E-E0BDB0AEF82B}" type="doc">
      <dgm:prSet loTypeId="urn:microsoft.com/office/officeart/2005/8/layout/pyramid2" loCatId="pyramid" qsTypeId="urn:microsoft.com/office/officeart/2005/8/quickstyle/simple1" qsCatId="simple" csTypeId="urn:microsoft.com/office/officeart/2005/8/colors/accent0_3" csCatId="mainScheme" phldr="1"/>
      <dgm:spPr/>
    </dgm:pt>
    <dgm:pt modelId="{2FC98E45-C267-4EEA-B531-5F115BA2AA15}" type="pres">
      <dgm:prSet presAssocID="{D9357150-9EC1-4127-805E-E0BDB0AEF82B}" presName="compositeShape" presStyleCnt="0">
        <dgm:presLayoutVars>
          <dgm:dir/>
          <dgm:resizeHandles/>
        </dgm:presLayoutVars>
      </dgm:prSet>
      <dgm:spPr/>
    </dgm:pt>
  </dgm:ptLst>
  <dgm:cxnLst>
    <dgm:cxn modelId="{B95078BD-4233-40AB-83C6-A5DA877BEA0E}" type="presOf" srcId="{D9357150-9EC1-4127-805E-E0BDB0AEF82B}" destId="{2FC98E45-C267-4EEA-B531-5F115BA2AA15}" srcOrd="0"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C5C3-5A90-4123-8602-48B9B15CBD90}">
      <dsp:nvSpPr>
        <dsp:cNvPr id="0" name=""/>
        <dsp:cNvSpPr/>
      </dsp:nvSpPr>
      <dsp:spPr>
        <a:xfrm>
          <a:off x="0" y="0"/>
          <a:ext cx="4382608" cy="5400000"/>
        </a:xfrm>
        <a:prstGeom prst="triangle">
          <a:avLst/>
        </a:prstGeom>
        <a:solidFill>
          <a:schemeClr val="accent1">
            <a:lumMod val="75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80AD00D8-3FDE-4FDD-9742-D76B0E980FE9}">
      <dsp:nvSpPr>
        <dsp:cNvPr id="0" name=""/>
        <dsp:cNvSpPr/>
      </dsp:nvSpPr>
      <dsp:spPr>
        <a:xfrm>
          <a:off x="899620" y="542900"/>
          <a:ext cx="2848695" cy="127828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smtClean="0">
              <a:latin typeface="Arial" panose="020B0604020202020204" pitchFamily="34" charset="0"/>
              <a:cs typeface="Arial" panose="020B0604020202020204" pitchFamily="34" charset="0"/>
            </a:rPr>
            <a:t>mezinárodní dohody (COTIF, AGC, AGTC, atd.)</a:t>
          </a:r>
          <a:endParaRPr lang="cs-CZ" sz="2000" kern="1200" dirty="0">
            <a:latin typeface="Arial" panose="020B0604020202020204" pitchFamily="34" charset="0"/>
            <a:cs typeface="Arial" panose="020B0604020202020204" pitchFamily="34" charset="0"/>
          </a:endParaRPr>
        </a:p>
      </dsp:txBody>
      <dsp:txXfrm>
        <a:off x="962021" y="605301"/>
        <a:ext cx="2723893" cy="1153479"/>
      </dsp:txXfrm>
    </dsp:sp>
    <dsp:sp modelId="{11907B77-CFFE-40D0-A6AC-37E913CFC599}">
      <dsp:nvSpPr>
        <dsp:cNvPr id="0" name=""/>
        <dsp:cNvSpPr/>
      </dsp:nvSpPr>
      <dsp:spPr>
        <a:xfrm>
          <a:off x="899620" y="1980966"/>
          <a:ext cx="2848695" cy="127828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latin typeface="Arial" panose="020B0604020202020204" pitchFamily="34" charset="0"/>
              <a:cs typeface="Arial" panose="020B0604020202020204" pitchFamily="34" charset="0"/>
            </a:rPr>
            <a:t>mezinárodní pravidla </a:t>
          </a:r>
          <a:br>
            <a:rPr lang="cs-CZ" sz="1800" kern="1200" dirty="0" smtClean="0">
              <a:latin typeface="Arial" panose="020B0604020202020204" pitchFamily="34" charset="0"/>
              <a:cs typeface="Arial" panose="020B0604020202020204" pitchFamily="34" charset="0"/>
            </a:rPr>
          </a:br>
          <a:r>
            <a:rPr lang="cs-CZ" sz="1800" kern="1200" dirty="0" smtClean="0">
              <a:latin typeface="Arial" panose="020B0604020202020204" pitchFamily="34" charset="0"/>
              <a:cs typeface="Arial" panose="020B0604020202020204" pitchFamily="34" charset="0"/>
            </a:rPr>
            <a:t>(UIC, RIV, RIC, normy EN)</a:t>
          </a:r>
          <a:endParaRPr lang="cs-CZ" sz="1800" kern="1200" dirty="0">
            <a:latin typeface="Arial" panose="020B0604020202020204" pitchFamily="34" charset="0"/>
            <a:cs typeface="Arial" panose="020B0604020202020204" pitchFamily="34" charset="0"/>
          </a:endParaRPr>
        </a:p>
      </dsp:txBody>
      <dsp:txXfrm>
        <a:off x="962021" y="2043367"/>
        <a:ext cx="2723893" cy="1153479"/>
      </dsp:txXfrm>
    </dsp:sp>
    <dsp:sp modelId="{AD808DC3-DE3D-4BF0-8E87-F7F5A0B521C1}">
      <dsp:nvSpPr>
        <dsp:cNvPr id="0" name=""/>
        <dsp:cNvSpPr/>
      </dsp:nvSpPr>
      <dsp:spPr>
        <a:xfrm>
          <a:off x="899620" y="3419033"/>
          <a:ext cx="2848695" cy="1278281"/>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cs-CZ" sz="1800" kern="1200" dirty="0" smtClean="0">
              <a:solidFill>
                <a:srgbClr val="FF0000"/>
              </a:solidFill>
              <a:latin typeface="Arial" panose="020B0604020202020204" pitchFamily="34" charset="0"/>
              <a:cs typeface="Arial" panose="020B0604020202020204" pitchFamily="34" charset="0"/>
            </a:rPr>
            <a:t>národní pravidla </a:t>
          </a:r>
          <a:r>
            <a:rPr lang="cs-CZ" sz="1800" kern="1200" dirty="0" smtClean="0">
              <a:latin typeface="Arial" panose="020B0604020202020204" pitchFamily="34" charset="0"/>
              <a:cs typeface="Arial" panose="020B0604020202020204" pitchFamily="34" charset="0"/>
            </a:rPr>
            <a:t>s/bez vzájemného uznávání</a:t>
          </a:r>
          <a:endParaRPr lang="cs-CZ" sz="1800" kern="1200" dirty="0">
            <a:latin typeface="Arial" panose="020B0604020202020204" pitchFamily="34" charset="0"/>
            <a:cs typeface="Arial" panose="020B0604020202020204" pitchFamily="34" charset="0"/>
          </a:endParaRPr>
        </a:p>
      </dsp:txBody>
      <dsp:txXfrm>
        <a:off x="962021" y="3481434"/>
        <a:ext cx="2723893" cy="1153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F85FE-7EA7-4072-AAF5-EBE35F5D9F28}" type="datetimeFigureOut">
              <a:rPr lang="cs-CZ" smtClean="0"/>
              <a:pPr/>
              <a:t>15. 10. 2013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338E24-B5EA-4C2A-A1F4-5BE7DCF84503}" type="slidenum">
              <a:rPr lang="cs-CZ" smtClean="0"/>
              <a:pPr/>
              <a:t>‹#›</a:t>
            </a:fld>
            <a:endParaRPr lang="cs-CZ"/>
          </a:p>
        </p:txBody>
      </p:sp>
    </p:spTree>
    <p:extLst>
      <p:ext uri="{BB962C8B-B14F-4D97-AF65-F5344CB8AC3E}">
        <p14:creationId xmlns:p14="http://schemas.microsoft.com/office/powerpoint/2010/main" val="3935804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smtClean="0"/>
              <a:t>Definici </a:t>
            </a:r>
            <a:r>
              <a:rPr lang="cs-CZ" dirty="0" err="1" smtClean="0"/>
              <a:t>preskočíme</a:t>
            </a:r>
            <a:endParaRPr lang="cs-CZ" dirty="0" smtClean="0"/>
          </a:p>
        </p:txBody>
      </p:sp>
      <p:sp>
        <p:nvSpPr>
          <p:cNvPr id="37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CA941E-5354-47D8-B19D-C9CF1928750B}" type="slidenum">
              <a:rPr lang="cs-CZ" smtClean="0">
                <a:latin typeface="Arial" charset="0"/>
                <a:cs typeface="Arial" charset="0"/>
              </a:rPr>
              <a:pPr/>
              <a:t>1</a:t>
            </a:fld>
            <a:endParaRPr lang="cs-CZ"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11</a:t>
            </a:fld>
            <a:endParaRPr lang="cs-CZ"/>
          </a:p>
        </p:txBody>
      </p:sp>
    </p:spTree>
    <p:extLst>
      <p:ext uri="{BB962C8B-B14F-4D97-AF65-F5344CB8AC3E}">
        <p14:creationId xmlns:p14="http://schemas.microsoft.com/office/powerpoint/2010/main" val="334781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Uvažované výkonnostní parametry uváděné v tabulce 1, je možné pracovně rozdělit na „tvrdé“ a „měkké“, obdobně jako je tomu v současných TSI CR INS. Tzv. tvrdé požadavky budou požadavky minimálními (obrys vozidla, hmotnost na nápravu), zatímco u tzv. měkkých požadavků bude možné udělit výjimku v souladu se směrnicí o interoperabilitě 2008/57/ES (traťová rychlost, užitná délka nástupiště a délka vlaku). O tuto výjimku dokonce nebude nutné žádat vůbec. V tomto případě však musí být notifikované osobě poskytnuto podrobné odůvodnění, proč nebyly požadované výkonnostní parametry dodrženy a toto odůvodnění musí být navíc notifikovanou osobou akceptováno. Uvedené řešení bude možné aplikovat pouze na specifická místa na trati, u kterých vyvstanou jistá geografická či urbanistická lokální omezení. Rovněž nebude muset být dosaženo kombinace maximální traťové rychlosti a zatížení na nápravu. Bude povoleno nižší zatížení při maximální rychlosti a naopak, menší rychlost, než je traťová, při maximálním zatížení na nápravu. Kódy trati bude možné v případě smíšených tratí kombinovat, např. P3 F2. Pro osobní dopravu pak budou vyžadovány odlišné výkonnostní parametry, než pro dopravu nákladní, byť se bude jednat o stejnou železniční trať. Kategorie P1520, resp. kategorie F1520 jsou určeny pro tratě s širokým rozchodem 1520 mm.</a:t>
            </a:r>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12</a:t>
            </a:fld>
            <a:endParaRPr lang="cs-CZ"/>
          </a:p>
        </p:txBody>
      </p:sp>
    </p:spTree>
    <p:extLst>
      <p:ext uri="{BB962C8B-B14F-4D97-AF65-F5344CB8AC3E}">
        <p14:creationId xmlns:p14="http://schemas.microsoft.com/office/powerpoint/2010/main" val="86338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 tabulce 2 jsou uvedeny požadované minimální osové vzdálenosti kolejí. Největší změnou oproti stávajícím TSI je implicitně vyjádřený požadavek pro tratě s rychlostí do 230 km/h. Tímto dojde k zjednodušení kontroly, neboť již nebude vyžadován výpočet minimální osové vzdálenosti na základě kinematických obrysů dvou míjejících se vozidel.</a:t>
            </a:r>
          </a:p>
          <a:p>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13</a:t>
            </a:fld>
            <a:endParaRPr lang="cs-CZ"/>
          </a:p>
        </p:txBody>
      </p:sp>
    </p:spTree>
    <p:extLst>
      <p:ext uri="{BB962C8B-B14F-4D97-AF65-F5344CB8AC3E}">
        <p14:creationId xmlns:p14="http://schemas.microsoft.com/office/powerpoint/2010/main" val="154497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Při určování požadavku na maximální převýšení v běžné koleji (tabulka 3) došlo k zohlednění vlivu konstrukcí bez kolejového lože (pevná jízdní dráha).</a:t>
            </a:r>
          </a:p>
          <a:p>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14</a:t>
            </a:fld>
            <a:endParaRPr lang="cs-CZ"/>
          </a:p>
        </p:txBody>
      </p:sp>
    </p:spTree>
    <p:extLst>
      <p:ext uri="{BB962C8B-B14F-4D97-AF65-F5344CB8AC3E}">
        <p14:creationId xmlns:p14="http://schemas.microsoft.com/office/powerpoint/2010/main" val="238342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Požadavky na maximální nedostatek převýšení koleje uvedené v tabulce 4 neplatí pro vozidla umožňující vyrovnání nedostatku převýšení, kdy maximální nedostatek převýšení je dán konstrukčními možnostmi takového vozidla.</a:t>
            </a:r>
          </a:p>
          <a:p>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15</a:t>
            </a:fld>
            <a:endParaRPr lang="cs-CZ"/>
          </a:p>
        </p:txBody>
      </p:sp>
    </p:spTree>
    <p:extLst>
      <p:ext uri="{BB962C8B-B14F-4D97-AF65-F5344CB8AC3E}">
        <p14:creationId xmlns:p14="http://schemas.microsoft.com/office/powerpoint/2010/main" val="115880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Profil hlavy kolejnice (obrázek 1) se oproti stávající TSI CR INS liší ve svislé vzdálenosti temene kolejnice od tečného bodu, kde se požadavek na minimální hodnotu zvýšil z 15 mm na 20 mm. Další změnou je požadavek na maximální horizontální vzdálenost temene kolejnice od tečného bodu. Nově bude možné tuto vzdálenost navrhovat v rozmezí 31 ÷ 37,5 mm.</a:t>
            </a:r>
          </a:p>
          <a:p>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Nově je vyžadováno užití výhybek s pohyblivými hroty srdcovky v koleji s jízdní rychlostí nad 250 km/h. Původním požadavkem TSI HS INS bylo použití výhybek takovéto konstrukce až při rychlostech vyšších nebo rovných 280 km/h.</a:t>
            </a:r>
          </a:p>
          <a:p>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16</a:t>
            </a:fld>
            <a:endParaRPr lang="cs-CZ"/>
          </a:p>
        </p:txBody>
      </p:sp>
    </p:spTree>
    <p:extLst>
      <p:ext uri="{BB962C8B-B14F-4D97-AF65-F5344CB8AC3E}">
        <p14:creationId xmlns:p14="http://schemas.microsoft.com/office/powerpoint/2010/main" val="254416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lnSpc>
                <a:spcPct val="110000"/>
              </a:lnSpc>
              <a:buFontTx/>
              <a:buNone/>
              <a:defRPr/>
            </a:pPr>
            <a:r>
              <a:rPr lang="cs-CZ" sz="1200" dirty="0" smtClean="0">
                <a:solidFill>
                  <a:srgbClr val="002060"/>
                </a:solidFill>
                <a:latin typeface="Arial" pitchFamily="34" charset="0"/>
                <a:cs typeface="Arial" pitchFamily="34" charset="0"/>
              </a:rPr>
              <a:t>Velké procento chyb na stavbě se dělá v této oblasti</a:t>
            </a:r>
          </a:p>
          <a:p>
            <a:pPr>
              <a:lnSpc>
                <a:spcPct val="110000"/>
              </a:lnSpc>
              <a:buFontTx/>
              <a:buNone/>
              <a:defRPr/>
            </a:pPr>
            <a:r>
              <a:rPr lang="cs-CZ" sz="1200" dirty="0" smtClean="0">
                <a:solidFill>
                  <a:srgbClr val="002060"/>
                </a:solidFill>
                <a:latin typeface="Arial" pitchFamily="34" charset="0"/>
                <a:cs typeface="Arial" pitchFamily="34" charset="0"/>
              </a:rPr>
              <a:t>Cíle: zajištění </a:t>
            </a:r>
            <a:r>
              <a:rPr lang="cs-CZ" sz="1200" b="1" dirty="0" smtClean="0">
                <a:solidFill>
                  <a:srgbClr val="002060"/>
                </a:solidFill>
                <a:latin typeface="Arial" pitchFamily="34" charset="0"/>
                <a:cs typeface="Arial" pitchFamily="34" charset="0"/>
              </a:rPr>
              <a:t>důstojného</a:t>
            </a:r>
            <a:r>
              <a:rPr lang="cs-CZ" sz="1200" dirty="0" smtClean="0">
                <a:solidFill>
                  <a:srgbClr val="002060"/>
                </a:solidFill>
                <a:latin typeface="Arial" pitchFamily="34" charset="0"/>
                <a:cs typeface="Arial" pitchFamily="34" charset="0"/>
              </a:rPr>
              <a:t> a bezpečného cestování po železnici všem kategoriím osob s omezenou schopností pohybu a orientace </a:t>
            </a:r>
          </a:p>
          <a:p>
            <a:pPr>
              <a:lnSpc>
                <a:spcPct val="110000"/>
              </a:lnSpc>
              <a:buFontTx/>
              <a:buNone/>
              <a:defRPr/>
            </a:pPr>
            <a:r>
              <a:rPr lang="cs-CZ" sz="1200" dirty="0" smtClean="0">
                <a:solidFill>
                  <a:srgbClr val="002060"/>
                </a:solidFill>
                <a:latin typeface="Arial" pitchFamily="34" charset="0"/>
                <a:cs typeface="Arial" pitchFamily="34" charset="0"/>
              </a:rPr>
              <a:t>je třeba přijmout opatření k </a:t>
            </a:r>
            <a:r>
              <a:rPr lang="cs-CZ" sz="1200" b="1" dirty="0" smtClean="0">
                <a:solidFill>
                  <a:srgbClr val="002060"/>
                </a:solidFill>
                <a:latin typeface="Arial" pitchFamily="34" charset="0"/>
                <a:cs typeface="Arial" pitchFamily="34" charset="0"/>
              </a:rPr>
              <a:t>omezení nebezpečí</a:t>
            </a:r>
            <a:r>
              <a:rPr lang="cs-CZ" sz="1200" dirty="0" smtClean="0">
                <a:solidFill>
                  <a:srgbClr val="002060"/>
                </a:solidFill>
                <a:latin typeface="Arial" pitchFamily="34" charset="0"/>
                <a:cs typeface="Arial" pitchFamily="34" charset="0"/>
              </a:rPr>
              <a:t>, kterému jsou vystaveny osoby zejména ve stanicích, jimiž projíždějí vlaky.</a:t>
            </a:r>
          </a:p>
          <a:p>
            <a:pPr>
              <a:lnSpc>
                <a:spcPct val="110000"/>
              </a:lnSpc>
              <a:buFontTx/>
              <a:buNone/>
              <a:defRPr/>
            </a:pPr>
            <a:r>
              <a:rPr lang="cs-CZ" sz="1200" dirty="0" smtClean="0">
                <a:solidFill>
                  <a:srgbClr val="002060"/>
                </a:solidFill>
                <a:latin typeface="Arial" pitchFamily="34" charset="0"/>
                <a:cs typeface="Arial" pitchFamily="34" charset="0"/>
              </a:rPr>
              <a:t>zařízení infrastruktury, k nimž má veřejnost přístup, musí být navržena a postavena tak, aby se omezilo veškeré ohrožení </a:t>
            </a:r>
            <a:r>
              <a:rPr lang="cs-CZ" sz="1200" b="1" dirty="0" smtClean="0">
                <a:solidFill>
                  <a:srgbClr val="002060"/>
                </a:solidFill>
                <a:latin typeface="Arial" pitchFamily="34" charset="0"/>
                <a:cs typeface="Arial" pitchFamily="34" charset="0"/>
              </a:rPr>
              <a:t>bezpečnosti osob </a:t>
            </a:r>
            <a:r>
              <a:rPr lang="cs-CZ" sz="1200" dirty="0" smtClean="0">
                <a:solidFill>
                  <a:srgbClr val="002060"/>
                </a:solidFill>
                <a:latin typeface="Arial" pitchFamily="34" charset="0"/>
                <a:cs typeface="Arial" pitchFamily="34" charset="0"/>
              </a:rPr>
              <a:t>(stabilita, požár, přístup, evakuace, nástupiště atd.)</a:t>
            </a:r>
          </a:p>
          <a:p>
            <a:pPr>
              <a:spcBef>
                <a:spcPts val="0"/>
              </a:spcBef>
              <a:defRPr/>
            </a:pPr>
            <a:r>
              <a:rPr lang="cs-CZ" sz="1200" dirty="0" smtClean="0"/>
              <a:t>"</a:t>
            </a:r>
            <a:r>
              <a:rPr lang="cs-CZ" sz="1200" dirty="0" smtClean="0"/>
              <a:t>Osobami s omezenou schopností pohybu a orientace" (OOSPO) se rozumí všechny osoby, pro něž je obtížné používat vlaky nebo související </a:t>
            </a:r>
            <a:r>
              <a:rPr lang="cs-CZ" sz="1200" dirty="0" smtClean="0"/>
              <a:t>infrastrukturu</a:t>
            </a:r>
            <a:r>
              <a:rPr lang="cs-CZ" sz="1200" baseline="0" dirty="0" smtClean="0"/>
              <a:t> ne jen vozíčkáři</a:t>
            </a:r>
            <a:endParaRPr lang="cs-CZ" sz="1200" dirty="0" smtClean="0"/>
          </a:p>
          <a:p>
            <a:pPr>
              <a:spcBef>
                <a:spcPts val="0"/>
              </a:spcBef>
              <a:defRPr/>
            </a:pPr>
            <a:r>
              <a:rPr lang="cs-CZ" sz="1200" dirty="0" smtClean="0"/>
              <a:t>Zahrnuje </a:t>
            </a:r>
            <a:r>
              <a:rPr lang="cs-CZ" sz="1200" dirty="0" smtClean="0"/>
              <a:t>následující kategorie:</a:t>
            </a:r>
          </a:p>
          <a:p>
            <a:pPr>
              <a:spcBef>
                <a:spcPts val="0"/>
              </a:spcBef>
              <a:defRPr/>
            </a:pPr>
            <a:r>
              <a:rPr lang="cs-CZ" sz="1200" dirty="0" smtClean="0"/>
              <a:t>- Uživatelé vozíku pro invalidy (osoby, které v důsledku zdravotního stavu nebo invalidity používají pro svou pohyblivost vozík pro invalidy)</a:t>
            </a:r>
          </a:p>
          <a:p>
            <a:pPr>
              <a:spcBef>
                <a:spcPts val="0"/>
              </a:spcBef>
              <a:defRPr/>
            </a:pPr>
            <a:r>
              <a:rPr lang="cs-CZ" sz="1200" dirty="0" smtClean="0"/>
              <a:t>- </a:t>
            </a:r>
            <a:r>
              <a:rPr lang="cs-CZ" sz="1200" dirty="0" smtClean="0"/>
              <a:t>osob s poškozením končetin,</a:t>
            </a:r>
          </a:p>
          <a:p>
            <a:pPr>
              <a:spcBef>
                <a:spcPts val="0"/>
              </a:spcBef>
              <a:defRPr/>
            </a:pPr>
            <a:r>
              <a:rPr lang="cs-CZ" sz="1200" dirty="0" smtClean="0"/>
              <a:t>- osob s ambulantními potížemi,</a:t>
            </a:r>
          </a:p>
          <a:p>
            <a:pPr>
              <a:spcBef>
                <a:spcPts val="0"/>
              </a:spcBef>
              <a:defRPr/>
            </a:pPr>
            <a:r>
              <a:rPr lang="cs-CZ" sz="1200" dirty="0" smtClean="0"/>
              <a:t>- osob s dětmi,</a:t>
            </a:r>
          </a:p>
          <a:p>
            <a:pPr>
              <a:spcBef>
                <a:spcPts val="0"/>
              </a:spcBef>
              <a:defRPr/>
            </a:pPr>
            <a:r>
              <a:rPr lang="cs-CZ" sz="1200" dirty="0" smtClean="0"/>
              <a:t>- osob s těžkými nebo neskladnými zavazadly,</a:t>
            </a:r>
          </a:p>
          <a:p>
            <a:pPr>
              <a:spcBef>
                <a:spcPts val="0"/>
              </a:spcBef>
              <a:defRPr/>
            </a:pPr>
            <a:r>
              <a:rPr lang="cs-CZ" sz="1200" dirty="0" smtClean="0"/>
              <a:t>- osob vyššího věku,</a:t>
            </a:r>
          </a:p>
          <a:p>
            <a:pPr>
              <a:spcBef>
                <a:spcPts val="0"/>
              </a:spcBef>
              <a:defRPr/>
            </a:pPr>
            <a:r>
              <a:rPr lang="cs-CZ" sz="1200" dirty="0" smtClean="0"/>
              <a:t>- těhotných žen,</a:t>
            </a:r>
          </a:p>
          <a:p>
            <a:pPr>
              <a:spcBef>
                <a:spcPts val="0"/>
              </a:spcBef>
              <a:defRPr/>
            </a:pPr>
            <a:r>
              <a:rPr lang="cs-CZ" sz="1200" dirty="0" smtClean="0"/>
              <a:t>- osob s poruchami zraku,</a:t>
            </a:r>
          </a:p>
          <a:p>
            <a:pPr>
              <a:spcBef>
                <a:spcPts val="0"/>
              </a:spcBef>
              <a:defRPr/>
            </a:pPr>
            <a:r>
              <a:rPr lang="cs-CZ" sz="1200" dirty="0" smtClean="0"/>
              <a:t>- nevidomých osob,</a:t>
            </a:r>
          </a:p>
          <a:p>
            <a:pPr>
              <a:spcBef>
                <a:spcPts val="0"/>
              </a:spcBef>
              <a:defRPr/>
            </a:pPr>
            <a:r>
              <a:rPr lang="cs-CZ" sz="1200" dirty="0" smtClean="0"/>
              <a:t>- </a:t>
            </a:r>
            <a:r>
              <a:rPr lang="cs-CZ" sz="1200" dirty="0" smtClean="0"/>
              <a:t>osoby </a:t>
            </a:r>
            <a:r>
              <a:rPr lang="cs-CZ" sz="1200" dirty="0" smtClean="0"/>
              <a:t>s poruchami </a:t>
            </a:r>
            <a:r>
              <a:rPr lang="cs-CZ" sz="1200" dirty="0" smtClean="0"/>
              <a:t>sluchu</a:t>
            </a:r>
            <a:r>
              <a:rPr lang="cs-CZ" sz="1200" baseline="0" dirty="0" smtClean="0"/>
              <a:t> když cestují s manželkami</a:t>
            </a:r>
            <a:endParaRPr lang="cs-CZ" sz="1200" dirty="0" smtClean="0"/>
          </a:p>
          <a:p>
            <a:pPr>
              <a:spcBef>
                <a:spcPts val="0"/>
              </a:spcBef>
              <a:defRPr/>
            </a:pPr>
            <a:r>
              <a:rPr lang="cs-CZ" sz="1200" dirty="0" smtClean="0"/>
              <a:t>- </a:t>
            </a:r>
            <a:r>
              <a:rPr lang="cs-CZ" sz="1200" dirty="0" smtClean="0"/>
              <a:t>osob s poruchami komunikace (znamená osoby, pro které je obtížné komunikovat nebo porozumět psané nebo mluvené řeči, včetně cizinců bez znalosti místního jazyka, osob s komunikačními problémy, osob se smyslovými, psychologickými a intelektovými poruchami),</a:t>
            </a:r>
          </a:p>
          <a:p>
            <a:pPr>
              <a:spcBef>
                <a:spcPts val="0"/>
              </a:spcBef>
              <a:defRPr/>
            </a:pPr>
            <a:r>
              <a:rPr lang="cs-CZ" sz="1200" dirty="0" smtClean="0"/>
              <a:t>- osob malého vzrůstu (včetně dětí).</a:t>
            </a:r>
          </a:p>
          <a:p>
            <a:pPr>
              <a:spcBef>
                <a:spcPts val="0"/>
              </a:spcBef>
              <a:defRPr/>
            </a:pPr>
            <a:endParaRPr lang="cs-CZ" sz="1200" dirty="0" smtClean="0"/>
          </a:p>
          <a:p>
            <a:pPr>
              <a:spcBef>
                <a:spcPts val="0"/>
              </a:spcBef>
              <a:defRPr/>
            </a:pPr>
            <a:r>
              <a:rPr lang="cs-CZ" sz="1200" dirty="0" smtClean="0"/>
              <a:t>Avšak mezi OOSPO nepatří osoby závislé na alkoholu nebo drogách (lécích), není-li tato závislost dána léčbou.</a:t>
            </a:r>
          </a:p>
          <a:p>
            <a:pPr>
              <a:spcBef>
                <a:spcPts val="0"/>
              </a:spcBef>
              <a:defRPr/>
            </a:pPr>
            <a:endParaRPr lang="cs-CZ" sz="1200" dirty="0" smtClean="0"/>
          </a:p>
          <a:p>
            <a:pPr>
              <a:spcBef>
                <a:spcPts val="0"/>
              </a:spcBef>
              <a:defRPr/>
            </a:pPr>
            <a:r>
              <a:rPr lang="cs-CZ" sz="1200" dirty="0" smtClean="0"/>
              <a:t>Přeprava nadměrně velkých předmětů (například jízdních kol a neskladných zavazadel) nespadá do oblasti působnosti této TSI. Tyto jsou předmětem pravidel, bezpečnostních požadavků a obchodních rozhodnutí provozovatele infrastruktury, provozovatelem stanice nebo železničního podniku, ve smyslu přípustné velikosti, hmotnosti a bezpečnostních opatření.</a:t>
            </a:r>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B97197-51C7-4917-8FAE-B5B42AFA3ABA}" type="slidenum">
              <a:rPr lang="cs-CZ" smtClean="0">
                <a:latin typeface="Arial" charset="0"/>
                <a:cs typeface="Arial" charset="0"/>
              </a:rPr>
              <a:pPr/>
              <a:t>17</a:t>
            </a:fld>
            <a:endParaRPr lang="cs-CZ"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60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smtClean="0"/>
              <a:t>OOSPO v Evropě dle jednotlivých kategorií postižení. Celkem mezi OOSPO řadíme cca 30% obyvatel EU25 + Norska! Data jsou z roku 2004, dnes je ten poměr ještě horší. </a:t>
            </a:r>
          </a:p>
          <a:p>
            <a:pPr eaLnBrk="1" hangingPunct="1">
              <a:spcBef>
                <a:spcPct val="0"/>
              </a:spcBef>
            </a:pPr>
            <a:r>
              <a:rPr lang="cs-CZ" dirty="0" smtClean="0"/>
              <a:t>Většina </a:t>
            </a:r>
            <a:r>
              <a:rPr lang="cs-CZ" dirty="0" smtClean="0"/>
              <a:t>lidí si stádiem OOSPO v průběhu svého života projde (předškolní věk, stáří), dokonce ani nemusí mít zdravotní handicap</a:t>
            </a:r>
            <a:r>
              <a:rPr lang="cs-CZ" dirty="0" smtClean="0"/>
              <a:t>.</a:t>
            </a:r>
            <a:endParaRPr lang="cs-CZ" dirty="0" smtClean="0"/>
          </a:p>
        </p:txBody>
      </p:sp>
      <p:sp>
        <p:nvSpPr>
          <p:cNvPr id="4608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D255C0-551B-46FE-B1DF-A7B067A195DA}" type="slidenum">
              <a:rPr lang="cs-CZ" smtClean="0">
                <a:latin typeface="Arial" charset="0"/>
                <a:cs typeface="Arial" charset="0"/>
              </a:rPr>
              <a:pPr/>
              <a:t>18</a:t>
            </a:fld>
            <a:endParaRPr lang="cs-CZ"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5 minut na středně velkém nádraží (Benešov cca 3000 cestujících/den), kde byly výtahy mimo provoz. Počet OOSPO na jeden vlak je citelný. V případě poruchy výtahu jsou schody výraznou překážkou pro osoby s omezenou schopností pohybu.</a:t>
            </a:r>
          </a:p>
          <a:p>
            <a:pPr eaLnBrk="1" hangingPunct="1">
              <a:spcBef>
                <a:spcPct val="0"/>
              </a:spcBef>
            </a:pPr>
            <a:endParaRPr lang="cs-CZ" altLang="cs-CZ" dirty="0" smtClean="0"/>
          </a:p>
          <a:p>
            <a:pPr eaLnBrk="1" hangingPunct="1">
              <a:spcBef>
                <a:spcPct val="0"/>
              </a:spcBef>
            </a:pPr>
            <a:r>
              <a:rPr lang="cs-CZ" altLang="cs-CZ" dirty="0" smtClean="0"/>
              <a:t>Foto 1 – Starší osoby, které téměř všechny se při sestupu se drží za madlo</a:t>
            </a:r>
          </a:p>
          <a:p>
            <a:pPr eaLnBrk="1" hangingPunct="1">
              <a:spcBef>
                <a:spcPct val="0"/>
              </a:spcBef>
            </a:pPr>
            <a:r>
              <a:rPr lang="cs-CZ" altLang="cs-CZ" dirty="0" smtClean="0"/>
              <a:t>Foto 2 – Starší osoby se zavazadly</a:t>
            </a:r>
          </a:p>
          <a:p>
            <a:pPr eaLnBrk="1" hangingPunct="1">
              <a:spcBef>
                <a:spcPct val="0"/>
              </a:spcBef>
            </a:pPr>
            <a:r>
              <a:rPr lang="cs-CZ" altLang="cs-CZ" dirty="0" smtClean="0"/>
              <a:t>Foto 3 – Cestující s </a:t>
            </a:r>
            <a:r>
              <a:rPr lang="cs-CZ" altLang="cs-CZ" dirty="0" smtClean="0"/>
              <a:t>kolem</a:t>
            </a:r>
          </a:p>
          <a:p>
            <a:pPr eaLnBrk="1" hangingPunct="1">
              <a:spcBef>
                <a:spcPct val="0"/>
              </a:spcBef>
            </a:pPr>
            <a:endParaRPr lang="cs-CZ" altLang="cs-CZ" dirty="0" smtClean="0"/>
          </a:p>
          <a:p>
            <a:pPr eaLnBrk="1" hangingPunct="1">
              <a:spcBef>
                <a:spcPct val="0"/>
              </a:spcBef>
            </a:pPr>
            <a:r>
              <a:rPr lang="cs-CZ" altLang="cs-CZ" dirty="0" smtClean="0"/>
              <a:t>Základní parametry viz samotné TSI</a:t>
            </a:r>
            <a:endParaRPr lang="cs-CZ" altLang="cs-CZ" dirty="0" smtClean="0"/>
          </a:p>
        </p:txBody>
      </p:sp>
      <p:sp>
        <p:nvSpPr>
          <p:cNvPr id="491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F97F0412-E9F3-4E16-96D7-6FC4EE846631}" type="slidenum">
              <a:rPr lang="cs-CZ" altLang="cs-CZ" smtClean="0"/>
              <a:pPr eaLnBrk="1" hangingPunct="1"/>
              <a:t>19</a:t>
            </a:fld>
            <a:endParaRPr lang="cs-CZ" alt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a:p>
            <a:pPr eaLnBrk="1" hangingPunct="1">
              <a:spcBef>
                <a:spcPct val="0"/>
              </a:spcBef>
            </a:pPr>
            <a:r>
              <a:rPr lang="cs-CZ" dirty="0" smtClean="0"/>
              <a:t>Vždy</a:t>
            </a:r>
            <a:r>
              <a:rPr lang="cs-CZ" baseline="0" dirty="0" smtClean="0"/>
              <a:t> se ptáme žadatele když se dělají i malé stavby jestli je ta či </a:t>
            </a:r>
            <a:r>
              <a:rPr lang="cs-CZ" baseline="0" dirty="0" err="1" smtClean="0"/>
              <a:t>oná</a:t>
            </a:r>
            <a:r>
              <a:rPr lang="cs-CZ" baseline="0" dirty="0" smtClean="0"/>
              <a:t> stavby součástí přístupové cesty na nástupiště.</a:t>
            </a:r>
          </a:p>
          <a:p>
            <a:pPr eaLnBrk="1" hangingPunct="1">
              <a:spcBef>
                <a:spcPct val="0"/>
              </a:spcBef>
            </a:pPr>
            <a:r>
              <a:rPr lang="cs-CZ" baseline="0" dirty="0" smtClean="0"/>
              <a:t>Tady vidíme osoby s omezenou schopností pohybu a orientace a jejich profily pro projektování staveb</a:t>
            </a: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20</a:t>
            </a:fld>
            <a:endParaRPr lang="cs-CZ"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b="0" i="0" kern="1200" dirty="0" smtClean="0">
                <a:solidFill>
                  <a:schemeClr val="tx1"/>
                </a:solidFill>
                <a:latin typeface="+mn-lt"/>
                <a:ea typeface="+mn-ea"/>
                <a:cs typeface="+mn-cs"/>
              </a:rPr>
              <a:t>Projekt rozvoje interoperability vzniká ze spolupráce členských států ES a z konstruktivního zapojení následujících účastnických stran, které jsou přímo zainteresovány:</a:t>
            </a:r>
          </a:p>
          <a:p>
            <a:r>
              <a:rPr lang="cs-CZ" sz="1200" b="0" i="0" kern="1200" dirty="0" smtClean="0">
                <a:solidFill>
                  <a:schemeClr val="tx1"/>
                </a:solidFill>
                <a:latin typeface="+mn-lt"/>
                <a:ea typeface="+mn-ea"/>
                <a:cs typeface="+mn-cs"/>
              </a:rPr>
              <a:t>- správci infrastruktury</a:t>
            </a:r>
          </a:p>
          <a:p>
            <a:r>
              <a:rPr lang="cs-CZ" sz="1200" b="0" i="0" kern="1200" dirty="0" smtClean="0">
                <a:solidFill>
                  <a:schemeClr val="tx1"/>
                </a:solidFill>
                <a:latin typeface="+mn-lt"/>
                <a:ea typeface="+mn-ea"/>
                <a:cs typeface="+mn-cs"/>
              </a:rPr>
              <a:t>- železniční podniky</a:t>
            </a:r>
          </a:p>
          <a:p>
            <a:r>
              <a:rPr lang="cs-CZ" sz="1200" b="0" i="0" kern="1200" dirty="0" smtClean="0">
                <a:solidFill>
                  <a:schemeClr val="tx1"/>
                </a:solidFill>
                <a:latin typeface="+mn-lt"/>
                <a:ea typeface="+mn-ea"/>
                <a:cs typeface="+mn-cs"/>
              </a:rPr>
              <a:t>- železniční průmysl</a:t>
            </a:r>
          </a:p>
          <a:p>
            <a:r>
              <a:rPr lang="cs-CZ" sz="1200" b="0" i="0" kern="1200" dirty="0" smtClean="0">
                <a:solidFill>
                  <a:schemeClr val="tx1"/>
                </a:solidFill>
                <a:latin typeface="+mn-lt"/>
                <a:ea typeface="+mn-ea"/>
                <a:cs typeface="+mn-cs"/>
              </a:rPr>
              <a:t>Zástupci těchto oblastí</a:t>
            </a:r>
            <a:r>
              <a:rPr lang="cs-CZ" sz="1200" b="0" i="0" kern="1200" baseline="0" dirty="0" smtClean="0">
                <a:solidFill>
                  <a:schemeClr val="tx1"/>
                </a:solidFill>
                <a:latin typeface="+mn-lt"/>
                <a:ea typeface="+mn-ea"/>
                <a:cs typeface="+mn-cs"/>
              </a:rPr>
              <a:t> </a:t>
            </a:r>
            <a:r>
              <a:rPr lang="cs-CZ" sz="1200" b="0" i="0" kern="1200" dirty="0" smtClean="0">
                <a:solidFill>
                  <a:schemeClr val="tx1"/>
                </a:solidFill>
                <a:latin typeface="+mn-lt"/>
                <a:ea typeface="+mn-ea"/>
                <a:cs typeface="+mn-cs"/>
              </a:rPr>
              <a:t>mají povinnost dohodnout a definovat Technické specifikace pro interoperabilitu (TSI), tj. technická řešení s cílem zaručit základní požadavky proto, aby se interoperabilní železniční systém stal provozuschopným.</a:t>
            </a:r>
          </a:p>
          <a:p>
            <a:endParaRPr lang="cs-CZ" sz="1200" b="0" i="0" kern="1200" dirty="0" smtClean="0">
              <a:solidFill>
                <a:schemeClr val="tx1"/>
              </a:solidFill>
              <a:latin typeface="+mn-lt"/>
              <a:ea typeface="+mn-ea"/>
              <a:cs typeface="+mn-cs"/>
            </a:endParaRPr>
          </a:p>
          <a:p>
            <a:pPr eaLnBrk="1" hangingPunct="1">
              <a:spcBef>
                <a:spcPct val="0"/>
              </a:spcBef>
            </a:pPr>
            <a:endParaRPr lang="cs-CZ" dirty="0" smtClean="0"/>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73487-F3B9-4BC5-A26A-793D2E1D2E29}" type="slidenum">
              <a:rPr lang="cs-CZ" smtClean="0">
                <a:latin typeface="Arial" charset="0"/>
                <a:cs typeface="Arial" charset="0"/>
              </a:rPr>
              <a:pPr/>
              <a:t>3</a:t>
            </a:fld>
            <a:endParaRPr lang="cs-CZ"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a:p>
            <a:pPr eaLnBrk="1" hangingPunct="1">
              <a:spcBef>
                <a:spcPct val="0"/>
              </a:spcBef>
            </a:pPr>
            <a:endParaRPr lang="cs-CZ" b="1" dirty="0" smtClean="0">
              <a:solidFill>
                <a:srgbClr val="FF0000"/>
              </a:solidFill>
            </a:endParaRPr>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21</a:t>
            </a:fld>
            <a:endParaRPr lang="cs-CZ"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lvl="1" algn="just">
              <a:defRPr/>
            </a:pPr>
            <a:r>
              <a:rPr lang="cs-CZ" sz="2200" dirty="0" smtClean="0">
                <a:solidFill>
                  <a:srgbClr val="A50021"/>
                </a:solidFill>
                <a:latin typeface="Tahoma" pitchFamily="34" charset="0"/>
                <a:cs typeface="Tahoma" pitchFamily="34" charset="0"/>
              </a:rPr>
              <a:t>Každý hmatový prvek je vždy určen zároveň rozměrem i vlastnostmi povrchu a musí být použit jedinečným a nezaměnitelným způsobem</a:t>
            </a:r>
            <a:r>
              <a:rPr lang="cs-CZ" sz="2200" dirty="0" smtClean="0">
                <a:solidFill>
                  <a:srgbClr val="A50021"/>
                </a:solidFill>
                <a:latin typeface="Tahoma" pitchFamily="34" charset="0"/>
                <a:cs typeface="Tahoma" pitchFamily="34" charset="0"/>
              </a:rPr>
              <a:t>!!!</a:t>
            </a:r>
          </a:p>
          <a:p>
            <a:pPr marL="0" marR="0" lvl="1" indent="0" algn="just" defTabSz="914400" rtl="0" eaLnBrk="1" fontAlgn="auto" latinLnBrk="0" hangingPunct="1">
              <a:lnSpc>
                <a:spcPct val="100000"/>
              </a:lnSpc>
              <a:spcBef>
                <a:spcPts val="0"/>
              </a:spcBef>
              <a:spcAft>
                <a:spcPts val="0"/>
              </a:spcAft>
              <a:buClrTx/>
              <a:buSzTx/>
              <a:buFontTx/>
              <a:buNone/>
              <a:tabLst/>
              <a:defRPr/>
            </a:pPr>
            <a:r>
              <a:rPr lang="cs-CZ" sz="1200" dirty="0" smtClean="0">
                <a:solidFill>
                  <a:srgbClr val="002060"/>
                </a:solidFill>
                <a:latin typeface="Arial" pitchFamily="34" charset="0"/>
                <a:cs typeface="Arial" pitchFamily="34" charset="0"/>
              </a:rPr>
              <a:t>(vzhledem k celkové orientační situaci je tento hmatový prvek používán k pohybu po nástupišti, překročit vodící linii je možné pouze při nastupování do vlaku)</a:t>
            </a:r>
          </a:p>
          <a:p>
            <a:pPr marL="0" marR="0" indent="0" algn="just" defTabSz="914400" rtl="0" eaLnBrk="1" fontAlgn="auto" latinLnBrk="0" hangingPunct="1">
              <a:lnSpc>
                <a:spcPct val="100000"/>
              </a:lnSpc>
              <a:spcBef>
                <a:spcPts val="0"/>
              </a:spcBef>
              <a:spcAft>
                <a:spcPts val="0"/>
              </a:spcAft>
              <a:buClrTx/>
              <a:buSzTx/>
              <a:buFont typeface="Courier New" pitchFamily="49" charset="0"/>
              <a:buNone/>
              <a:tabLst/>
              <a:defRPr/>
            </a:pPr>
            <a:r>
              <a:rPr lang="cs-CZ" b="1" dirty="0" smtClean="0"/>
              <a:t>Nařízení č. 163/2002 Sb. kterým se stanoví technické požadavky na vybrané stavební výrobky</a:t>
            </a:r>
          </a:p>
          <a:p>
            <a:pPr algn="just" eaLnBrk="1" hangingPunct="1">
              <a:buFont typeface="Courier New" pitchFamily="49" charset="0"/>
              <a:buNone/>
            </a:pPr>
            <a:r>
              <a:rPr lang="cs-CZ" altLang="cs-CZ" sz="1200" baseline="0" dirty="0" smtClean="0">
                <a:solidFill>
                  <a:srgbClr val="000066"/>
                </a:solidFill>
                <a:latin typeface="Tahoma" pitchFamily="34" charset="0"/>
                <a:cs typeface="Tahoma" pitchFamily="34" charset="0"/>
              </a:rPr>
              <a:t> </a:t>
            </a:r>
            <a:r>
              <a:rPr lang="cs-CZ" altLang="cs-CZ" sz="1200" baseline="0" dirty="0" smtClean="0">
                <a:solidFill>
                  <a:srgbClr val="000066"/>
                </a:solidFill>
                <a:latin typeface="Tahoma" pitchFamily="34" charset="0"/>
                <a:cs typeface="Tahoma" pitchFamily="34" charset="0"/>
              </a:rPr>
              <a:t>- </a:t>
            </a:r>
            <a:r>
              <a:rPr lang="cs-CZ" altLang="cs-CZ" sz="1200" dirty="0" smtClean="0">
                <a:solidFill>
                  <a:srgbClr val="A50021"/>
                </a:solidFill>
                <a:latin typeface="Tahoma" pitchFamily="34" charset="0"/>
                <a:cs typeface="Tahoma" pitchFamily="34" charset="0"/>
              </a:rPr>
              <a:t>ES prohlášení o shodě (dlažební kostky a dlažební desky se </a:t>
            </a:r>
            <a:r>
              <a:rPr lang="cs-CZ" altLang="cs-CZ" sz="1200" dirty="0" err="1" smtClean="0">
                <a:solidFill>
                  <a:srgbClr val="A50021"/>
                </a:solidFill>
                <a:latin typeface="Tahoma" pitchFamily="34" charset="0"/>
                <a:cs typeface="Tahoma" pitchFamily="34" charset="0"/>
              </a:rPr>
              <a:t>spec</a:t>
            </a:r>
            <a:r>
              <a:rPr lang="cs-CZ" altLang="cs-CZ" sz="1200" dirty="0" smtClean="0">
                <a:solidFill>
                  <a:srgbClr val="A50021"/>
                </a:solidFill>
                <a:latin typeface="Tahoma" pitchFamily="34" charset="0"/>
                <a:cs typeface="Tahoma" pitchFamily="34" charset="0"/>
              </a:rPr>
              <a:t>. hmatovou úpravou pro zrakově postižené)</a:t>
            </a:r>
          </a:p>
          <a:p>
            <a:pPr eaLnBrk="1" hangingPunct="1">
              <a:spcBef>
                <a:spcPct val="0"/>
              </a:spcBef>
            </a:pP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22</a:t>
            </a:fld>
            <a:endParaRPr lang="cs-CZ"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smtClean="0"/>
              <a:t>Pravé</a:t>
            </a:r>
            <a:r>
              <a:rPr lang="cs-CZ" baseline="0" dirty="0" smtClean="0"/>
              <a:t> madlo z důvodu pravostranného provozu chodců.</a:t>
            </a:r>
          </a:p>
          <a:p>
            <a:pPr eaLnBrk="1" hangingPunct="1">
              <a:spcBef>
                <a:spcPct val="0"/>
              </a:spcBef>
            </a:pPr>
            <a:r>
              <a:rPr lang="cs-CZ" baseline="0" dirty="0" smtClean="0"/>
              <a:t>Umístění nahoře na lávce není příliš vhodné z hlediska bezpečnosti. </a:t>
            </a:r>
            <a:r>
              <a:rPr lang="cs-CZ" b="1" baseline="0" dirty="0" smtClean="0"/>
              <a:t>???</a:t>
            </a:r>
            <a:endParaRPr lang="cs-CZ" b="1"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23</a:t>
            </a:fld>
            <a:endParaRPr lang="cs-CZ"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a:p>
            <a:pPr eaLnBrk="1" hangingPunct="1">
              <a:spcBef>
                <a:spcPct val="0"/>
              </a:spcBef>
            </a:pP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24</a:t>
            </a:fld>
            <a:endParaRPr lang="cs-CZ"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Tatáž průhledná překážka. Značení je vidět pouze za určitých podmínek (první foto).</a:t>
            </a:r>
          </a:p>
          <a:p>
            <a:endParaRPr lang="cs-CZ" altLang="cs-CZ" dirty="0" smtClean="0"/>
          </a:p>
          <a:p>
            <a:r>
              <a:rPr lang="cs-CZ" altLang="cs-CZ" dirty="0" smtClean="0"/>
              <a:t>Při určité kombinaci pozadí (stojící vlak) je pruh značek téměř neviditelný, viz druhé foto.</a:t>
            </a:r>
          </a:p>
          <a:p>
            <a:endParaRPr lang="cs-CZ" altLang="cs-CZ" dirty="0" smtClean="0"/>
          </a:p>
          <a:p>
            <a:r>
              <a:rPr lang="cs-CZ" altLang="cs-CZ" dirty="0" smtClean="0"/>
              <a:t>Z toho důvodu se doporučuje volit značky ve dvou dostatečně kontrastních odstínech.</a:t>
            </a:r>
            <a:endParaRPr lang="cs-CZ" dirty="0" smtClean="0"/>
          </a:p>
          <a:p>
            <a:pPr eaLnBrk="1" hangingPunct="1">
              <a:spcBef>
                <a:spcPct val="0"/>
              </a:spcBef>
            </a:pP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25</a:t>
            </a:fld>
            <a:endParaRPr lang="cs-CZ"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cs-CZ" altLang="cs-CZ" dirty="0" smtClean="0"/>
              <a:t>Informativní příklady řešení značení průhledných překážek.</a:t>
            </a:r>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26</a:t>
            </a:fld>
            <a:endParaRPr lang="cs-CZ"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cs-CZ" sz="1200" dirty="0" smtClean="0">
                <a:solidFill>
                  <a:srgbClr val="002060"/>
                </a:solidFill>
                <a:latin typeface="Arial" pitchFamily="34" charset="0"/>
                <a:cs typeface="Arial" pitchFamily="34" charset="0"/>
              </a:rPr>
              <a:t>„anti </a:t>
            </a:r>
            <a:r>
              <a:rPr lang="cs-CZ" sz="1200" dirty="0" err="1" smtClean="0">
                <a:solidFill>
                  <a:srgbClr val="002060"/>
                </a:solidFill>
                <a:latin typeface="Arial" pitchFamily="34" charset="0"/>
                <a:cs typeface="Arial" pitchFamily="34" charset="0"/>
              </a:rPr>
              <a:t>homeless</a:t>
            </a:r>
            <a:r>
              <a:rPr lang="cs-CZ" sz="1200" dirty="0" smtClean="0">
                <a:solidFill>
                  <a:srgbClr val="002060"/>
                </a:solidFill>
                <a:latin typeface="Arial" pitchFamily="34" charset="0"/>
                <a:cs typeface="Arial" pitchFamily="34" charset="0"/>
              </a:rPr>
              <a:t>“ (1/3 sedaček s područkami)</a:t>
            </a:r>
          </a:p>
          <a:p>
            <a:pPr eaLnBrk="1" hangingPunct="1">
              <a:spcBef>
                <a:spcPct val="0"/>
              </a:spcBef>
            </a:pP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27</a:t>
            </a:fld>
            <a:endParaRPr lang="cs-CZ"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Požadavky na osvětlení nejsou v TSI PRM napsány jasně. Je zde použita řada termínů, jejichž definice nemá základ v evropských normách.</a:t>
            </a:r>
          </a:p>
          <a:p>
            <a:endParaRPr lang="cs-CZ" altLang="cs-CZ" dirty="0" smtClean="0"/>
          </a:p>
          <a:p>
            <a:r>
              <a:rPr lang="cs-CZ" altLang="cs-CZ" dirty="0" smtClean="0"/>
              <a:t>Na osvětlení vzniklo RFU 054 </a:t>
            </a:r>
            <a:r>
              <a:rPr lang="cs-CZ" altLang="cs-CZ" dirty="0" err="1" smtClean="0"/>
              <a:t>Lighting</a:t>
            </a:r>
            <a:r>
              <a:rPr lang="cs-CZ" altLang="cs-CZ" dirty="0" smtClean="0"/>
              <a:t>, to však také není zcela dobře (osvětlení parkovišť a přednádražních prostor má splnit evropská nebo vnitrostátní pravidla = EN 13201-2 resp. EN 12464-2, nikoli pevně udanou hodnotu osvětlenosti). Vhodná interpretace požadavků pro osvětlení je uvedena na obrázku modifikovaném z obrázku v RFU.</a:t>
            </a:r>
          </a:p>
          <a:p>
            <a:endParaRPr lang="cs-CZ" altLang="cs-CZ" dirty="0" smtClean="0"/>
          </a:p>
          <a:p>
            <a:endParaRPr lang="cs-CZ" altLang="cs-CZ" b="1"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28</a:t>
            </a:fld>
            <a:endParaRPr lang="cs-CZ"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ltLang="cs-CZ" dirty="0" smtClean="0"/>
              <a:t>Osvětlení schodiště má stejnou osvětlenost. Schodiště napravo je přesto nedostatečně osvětlené, vzhledem k </a:t>
            </a:r>
            <a:r>
              <a:rPr lang="cs-CZ" altLang="cs-CZ" b="1" dirty="0" smtClean="0"/>
              <a:t>nerovnoměrnosti osvětlení. ???</a:t>
            </a:r>
          </a:p>
          <a:p>
            <a:endParaRPr lang="cs-CZ" altLang="cs-CZ" dirty="0" smtClean="0"/>
          </a:p>
          <a:p>
            <a:r>
              <a:rPr lang="cs-CZ" altLang="cs-CZ" dirty="0" smtClean="0"/>
              <a:t>Hrnečky jsou rovněž osvětleny stejnou osvětleností. Spodní hrnek má však podobnou barvu jako pozadí, proto není vidět.</a:t>
            </a:r>
          </a:p>
          <a:p>
            <a:endParaRPr lang="cs-CZ" altLang="cs-CZ" dirty="0" smtClean="0"/>
          </a:p>
          <a:p>
            <a:r>
              <a:rPr lang="cs-CZ" altLang="cs-CZ" dirty="0" smtClean="0"/>
              <a:t>Revidované TSI by mělo tyto další parametry osvětlení zohlednit. Zároveň budou odstraněny požadavky na jinou barevnou teplotu umělého osvětlení. V aplikační příručce bude uveden odkaz na ISO a EN.</a:t>
            </a:r>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29</a:t>
            </a:fld>
            <a:endParaRPr lang="cs-CZ"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smtClean="0"/>
              <a:t>Toto je jeden z nejdůležitějších bodů. Rozhraní infrastruktura – kolejové vozidlo může při nedostatečném řešení znehodnotit investice vynaložené do bezbariérovosti infrastruktury!!!</a:t>
            </a:r>
          </a:p>
          <a:p>
            <a:endParaRPr lang="cs-CZ" altLang="cs-CZ" smtClean="0"/>
          </a:p>
          <a:p>
            <a:r>
              <a:rPr lang="cs-CZ" altLang="cs-CZ" smtClean="0"/>
              <a:t>Současné </a:t>
            </a:r>
            <a:r>
              <a:rPr lang="cs-CZ" altLang="cs-CZ" dirty="0" smtClean="0"/>
              <a:t>TSI PRM povoluje mezeru 75 mm horizontálně a 50 mm vertikálně. Teprve při překročení těchto velikostí musí být použito pomocné zařízení.</a:t>
            </a:r>
          </a:p>
          <a:p>
            <a:endParaRPr lang="cs-CZ" altLang="cs-CZ" smtClean="0"/>
          </a:p>
          <a:p>
            <a:r>
              <a:rPr lang="cs-CZ" altLang="cs-CZ" smtClean="0"/>
              <a:t>Mezera </a:t>
            </a:r>
            <a:r>
              <a:rPr lang="cs-CZ" altLang="cs-CZ" dirty="0" smtClean="0"/>
              <a:t>je z praktického hlediska nepřípustně veliká. Odborníci napříč Evropou se shodují na rozměrech mezery max. 50 mm horizontálně a 30 mm (25 mm) vertikálně. Takové tolerance však prakticky vylučují přímý nájezd do vozidla bez použití dodatečných úprav (průjezdný průřez dle EN je větší).</a:t>
            </a:r>
          </a:p>
          <a:p>
            <a:endParaRPr lang="cs-CZ" altLang="cs-CZ" dirty="0" smtClean="0"/>
          </a:p>
          <a:p>
            <a:r>
              <a:rPr lang="cs-CZ" altLang="cs-CZ" dirty="0" err="1" smtClean="0"/>
              <a:t>Liberizace</a:t>
            </a:r>
            <a:r>
              <a:rPr lang="cs-CZ" altLang="cs-CZ" dirty="0" smtClean="0"/>
              <a:t> železnice je problematická v případech, kdy mobilní pomocná zařízení vlastní někdo jiný, než správce infrastruktury nebo provozovatel stanice. V takovém případě však dle TSI PRM musí jednotlivé strany zajistit, aby zařízení pro nastupování se dalo kdykoli použít (tedy i konkurenčními dopravci). V ČR toto zatím vůbec nefunguje, ale chystá se převod plošin na SŽDC.</a:t>
            </a:r>
          </a:p>
        </p:txBody>
      </p:sp>
      <p:sp>
        <p:nvSpPr>
          <p:cNvPr id="583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6276F3D4-171C-42A7-9E2D-B9F36D8E85A9}" type="slidenum">
              <a:rPr lang="cs-CZ" altLang="cs-CZ" smtClean="0"/>
              <a:pPr eaLnBrk="1" hangingPunct="1"/>
              <a:t>30</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cs-CZ" sz="1200" kern="1200" dirty="0" smtClean="0">
                <a:solidFill>
                  <a:schemeClr val="tx1"/>
                </a:solidFill>
                <a:latin typeface="+mn-lt"/>
                <a:ea typeface="+mn-ea"/>
                <a:cs typeface="+mn-cs"/>
              </a:rPr>
              <a:t>TSI jsou již právně přímo vykonavatelné tzn., že pokud jsou TSI přijaty, jsou pro všechny členské státy závazné. Při</a:t>
            </a:r>
            <a:r>
              <a:rPr lang="cs-CZ" sz="1200" kern="1200" baseline="0" dirty="0" smtClean="0">
                <a:solidFill>
                  <a:schemeClr val="tx1"/>
                </a:solidFill>
                <a:latin typeface="+mn-lt"/>
                <a:ea typeface="+mn-ea"/>
                <a:cs typeface="+mn-cs"/>
              </a:rPr>
              <a:t> nejednoznačném výkladu dostává přednost anglický originál</a:t>
            </a:r>
            <a:endParaRPr lang="cs-CZ" sz="1200" b="0" i="0" kern="1200" dirty="0" smtClean="0">
              <a:solidFill>
                <a:schemeClr val="tx1"/>
              </a:solidFill>
              <a:latin typeface="+mn-lt"/>
              <a:ea typeface="+mn-ea"/>
              <a:cs typeface="+mn-cs"/>
            </a:endParaRPr>
          </a:p>
          <a:p>
            <a:pPr eaLnBrk="1" hangingPunct="1">
              <a:spcBef>
                <a:spcPct val="0"/>
              </a:spcBef>
            </a:pPr>
            <a:endParaRPr lang="cs-CZ" dirty="0" smtClean="0"/>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73487-F3B9-4BC5-A26A-793D2E1D2E29}" type="slidenum">
              <a:rPr lang="cs-CZ" smtClean="0">
                <a:latin typeface="Arial" charset="0"/>
                <a:cs typeface="Arial" charset="0"/>
              </a:rPr>
              <a:pPr/>
              <a:t>4</a:t>
            </a:fld>
            <a:endParaRPr lang="cs-CZ"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dirty="0" smtClean="0"/>
              <a:t>Přístupná doprava – přístup na vozíku ano, ale jedině s pomocí zdravé osoby.</a:t>
            </a:r>
          </a:p>
          <a:p>
            <a:r>
              <a:rPr lang="cs-CZ" altLang="cs-CZ" dirty="0" smtClean="0"/>
              <a:t>Bezbariérová doprava – samostatný přístup cestujícího na vozíku – základní cíle pro budoucnost, v je ČR v současnosti bezbariérový přístup do železničních vozidel složitý, jednodušší situace je u vozidel MHD.</a:t>
            </a:r>
          </a:p>
        </p:txBody>
      </p:sp>
      <p:sp>
        <p:nvSpPr>
          <p:cNvPr id="593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46CDABFC-43C3-4864-9098-4DFF4480FAE6}" type="slidenum">
              <a:rPr lang="cs-CZ" altLang="cs-CZ" smtClean="0"/>
              <a:pPr eaLnBrk="1" hangingPunct="1"/>
              <a:t>31</a:t>
            </a:fld>
            <a:endParaRPr lang="cs-CZ" altLang="cs-CZ"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Přístupná doprava – přístup na vozíku ano, ale jedině s pomocí zdravé osoby.</a:t>
            </a:r>
          </a:p>
          <a:p>
            <a:r>
              <a:rPr lang="cs-CZ" altLang="cs-CZ" smtClean="0"/>
              <a:t>Bezbariérová doprava – samostatný přístup cestujícího na vozíku – základní cíle pro budoucnost, v je ČR v současnosti bezbariérový přístup do železničních vozidel složitý, jednodušší situace je u vozidel MHD.</a:t>
            </a:r>
          </a:p>
        </p:txBody>
      </p:sp>
      <p:sp>
        <p:nvSpPr>
          <p:cNvPr id="604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598BAB5F-2DE9-4B5E-88FB-66C7DEF35C56}" type="slidenum">
              <a:rPr lang="cs-CZ" altLang="cs-CZ" smtClean="0"/>
              <a:pPr eaLnBrk="1" hangingPunct="1"/>
              <a:t>32</a:t>
            </a:fld>
            <a:endParaRPr lang="cs-CZ" altLang="cs-CZ"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Přístupná doprava – přístup na vozíku ano, ale jedině s pomocí zdravé osoby.</a:t>
            </a:r>
          </a:p>
          <a:p>
            <a:r>
              <a:rPr lang="cs-CZ" altLang="cs-CZ" smtClean="0"/>
              <a:t>Bezbariérová doprava – samostatný přístup cestujícího na vozíku – základní cíle pro budoucnost, v je ČR v současnosti bezbariérový přístup do železničních vozidel složitý, jednodušší situace je u vozidel MHD.</a:t>
            </a:r>
          </a:p>
        </p:txBody>
      </p:sp>
      <p:sp>
        <p:nvSpPr>
          <p:cNvPr id="61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2C94735A-4D21-4C2D-88BD-2DAFF5392538}" type="slidenum">
              <a:rPr lang="cs-CZ" altLang="cs-CZ" smtClean="0"/>
              <a:pPr eaLnBrk="1" hangingPunct="1"/>
              <a:t>33</a:t>
            </a:fld>
            <a:endParaRPr lang="cs-CZ" altLang="cs-CZ"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STAV V ČR: Hodnota součinitele </a:t>
            </a:r>
            <a:r>
              <a:rPr lang="cs-CZ" altLang="cs-CZ" dirty="0" err="1" smtClean="0"/>
              <a:t>Ttrack</a:t>
            </a:r>
            <a:r>
              <a:rPr lang="cs-CZ" altLang="cs-CZ" dirty="0" smtClean="0"/>
              <a:t> má zásadní vliv na výslednou hodnotu vzdálenosti hrany nástupiště od osy koleje. Při doporučené hodnotě 25 mm (viz. tab. B.1, EN 15273-3) se stalo, že v určitých případech (u velmi malých poloměrů nebo u poloměrů 1600 m až 3000 m) byla výsledná minimální vzdálenost hrany od osy koleje vyšší než 1680 mm resp. 1670 mm. Proto byla vydána Změna Z1 (duben 2012) normy 73 6320, kde se mění šířková přirážka z 25 mm na 10 mm u koleje podél nástupiště.</a:t>
            </a:r>
          </a:p>
          <a:p>
            <a:pPr eaLnBrk="1" hangingPunct="1">
              <a:spcBef>
                <a:spcPct val="0"/>
              </a:spcBef>
            </a:pPr>
            <a:endParaRPr lang="cs-CZ" altLang="cs-CZ" dirty="0" smtClean="0"/>
          </a:p>
        </p:txBody>
      </p:sp>
      <p:sp>
        <p:nvSpPr>
          <p:cNvPr id="645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8D45FC3E-FC2F-4B82-ABDA-6048CDFD3D55}" type="slidenum">
              <a:rPr lang="cs-CZ" altLang="cs-CZ" smtClean="0"/>
              <a:pPr eaLnBrk="1" hangingPunct="1"/>
              <a:t>34</a:t>
            </a:fld>
            <a:endParaRPr lang="cs-CZ" altLang="cs-CZ"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900" dirty="0"/>
              <a:t>Pro hodnocení optického kontrastu nejsou definována evropská ani vnitrostátní pravidla. Do doby než se tak stane, vydala skupina pro koordinaci notifikovaných osob NB-RAIL doporučení RFU PRM 053, které popisuje alternativní postupy vedoucí k hodnocení optického kontrastu. Postupy vycházejí ze vztahu K=(L</a:t>
            </a:r>
            <a:r>
              <a:rPr lang="cs-CZ" altLang="cs-CZ" sz="900" baseline="-25000" dirty="0"/>
              <a:t>0</a:t>
            </a:r>
            <a:r>
              <a:rPr lang="cs-CZ" altLang="cs-CZ" sz="900" dirty="0"/>
              <a:t>-L</a:t>
            </a:r>
            <a:r>
              <a:rPr lang="cs-CZ" altLang="cs-CZ" sz="900" baseline="-25000" dirty="0"/>
              <a:t>h</a:t>
            </a:r>
            <a:r>
              <a:rPr lang="cs-CZ" altLang="cs-CZ" sz="900" dirty="0"/>
              <a:t>)/(L</a:t>
            </a:r>
            <a:r>
              <a:rPr lang="cs-CZ" altLang="cs-CZ" sz="900" baseline="-25000" dirty="0"/>
              <a:t>0</a:t>
            </a:r>
            <a:r>
              <a:rPr lang="cs-CZ" altLang="cs-CZ" sz="900" dirty="0"/>
              <a:t>+L</a:t>
            </a:r>
            <a:r>
              <a:rPr lang="cs-CZ" altLang="cs-CZ" sz="900" baseline="-25000" dirty="0"/>
              <a:t>h</a:t>
            </a:r>
            <a:r>
              <a:rPr lang="cs-CZ" altLang="cs-CZ" sz="900" dirty="0"/>
              <a:t>), kdy se místo proměnné L</a:t>
            </a:r>
            <a:r>
              <a:rPr lang="cs-CZ" altLang="cs-CZ" sz="900" baseline="-25000" dirty="0"/>
              <a:t>0</a:t>
            </a:r>
            <a:r>
              <a:rPr lang="cs-CZ" altLang="cs-CZ" sz="900" dirty="0"/>
              <a:t> resp. </a:t>
            </a:r>
            <a:r>
              <a:rPr lang="cs-CZ" altLang="cs-CZ" sz="900" dirty="0" err="1"/>
              <a:t>L</a:t>
            </a:r>
            <a:r>
              <a:rPr lang="cs-CZ" altLang="cs-CZ" sz="900" baseline="-25000" dirty="0" err="1"/>
              <a:t>h</a:t>
            </a:r>
            <a:r>
              <a:rPr lang="cs-CZ" altLang="cs-CZ" sz="900" dirty="0"/>
              <a:t> dosazují typické hodnoty světelné odrazivosti Y</a:t>
            </a:r>
            <a:r>
              <a:rPr lang="cs-CZ" altLang="cs-CZ" sz="900" baseline="-25000" dirty="0"/>
              <a:t>I</a:t>
            </a:r>
            <a:r>
              <a:rPr lang="cs-CZ" altLang="cs-CZ" sz="900" dirty="0"/>
              <a:t> získané pro barvy NCS. </a:t>
            </a:r>
          </a:p>
          <a:p>
            <a:r>
              <a:rPr lang="cs-CZ" altLang="cs-CZ" sz="900" dirty="0"/>
              <a:t>NCS </a:t>
            </a:r>
            <a:r>
              <a:rPr lang="cs-CZ" altLang="cs-CZ" sz="900" dirty="0" err="1"/>
              <a:t>Colour</a:t>
            </a:r>
            <a:r>
              <a:rPr lang="cs-CZ" altLang="cs-CZ" sz="900" dirty="0"/>
              <a:t> </a:t>
            </a:r>
            <a:r>
              <a:rPr lang="cs-CZ" altLang="cs-CZ" sz="900" dirty="0" err="1"/>
              <a:t>System</a:t>
            </a:r>
            <a:r>
              <a:rPr lang="cs-CZ" altLang="cs-CZ" sz="900" dirty="0"/>
              <a:t> je systém pro definici barevné škály, tedy určitá obdoba u nás známějšího systému RAL. Hodnoty světelné odrazivosti Y</a:t>
            </a:r>
            <a:r>
              <a:rPr lang="cs-CZ" altLang="cs-CZ" sz="900" baseline="-25000" dirty="0"/>
              <a:t>I </a:t>
            </a:r>
            <a:r>
              <a:rPr lang="cs-CZ" altLang="cs-CZ" sz="900" dirty="0"/>
              <a:t>odstínů NCS byly získány přesnými metodami v optimálních laboratorních podmínkách.</a:t>
            </a:r>
          </a:p>
          <a:p>
            <a:endParaRPr lang="cs-CZ" altLang="cs-CZ" sz="900" dirty="0"/>
          </a:p>
          <a:p>
            <a:r>
              <a:rPr lang="cs-CZ" altLang="cs-CZ" sz="900" dirty="0"/>
              <a:t>Ke stanovení kontrastu jednotlivých odstínů škály NCS je zapotřebí následujících dokumentů:</a:t>
            </a:r>
          </a:p>
          <a:p>
            <a:r>
              <a:rPr lang="cs-CZ" altLang="cs-CZ" sz="900" dirty="0"/>
              <a:t>NCS </a:t>
            </a:r>
            <a:r>
              <a:rPr lang="cs-CZ" altLang="cs-CZ" sz="900" dirty="0" err="1"/>
              <a:t>Translation</a:t>
            </a:r>
            <a:r>
              <a:rPr lang="cs-CZ" altLang="cs-CZ" sz="900" dirty="0"/>
              <a:t> </a:t>
            </a:r>
            <a:r>
              <a:rPr lang="cs-CZ" altLang="cs-CZ" sz="900" dirty="0" err="1"/>
              <a:t>Key</a:t>
            </a:r>
            <a:r>
              <a:rPr lang="cs-CZ" altLang="cs-CZ" sz="900" dirty="0"/>
              <a:t> NCS – RAL,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7, 2005</a:t>
            </a:r>
          </a:p>
          <a:p>
            <a:r>
              <a:rPr lang="cs-CZ" altLang="cs-CZ" sz="900" dirty="0"/>
              <a:t>NCS </a:t>
            </a:r>
            <a:r>
              <a:rPr lang="cs-CZ" altLang="cs-CZ" sz="900" dirty="0" err="1"/>
              <a:t>Translation</a:t>
            </a:r>
            <a:r>
              <a:rPr lang="cs-CZ" altLang="cs-CZ" sz="900" dirty="0"/>
              <a:t> Table </a:t>
            </a:r>
            <a:r>
              <a:rPr lang="cs-CZ" altLang="cs-CZ" sz="900" dirty="0" err="1"/>
              <a:t>Lightness</a:t>
            </a:r>
            <a:r>
              <a:rPr lang="cs-CZ" altLang="cs-CZ" sz="900" dirty="0"/>
              <a:t>,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3, 2007</a:t>
            </a:r>
          </a:p>
          <a:p>
            <a:endParaRPr lang="cs-CZ" altLang="cs-CZ" sz="900" dirty="0"/>
          </a:p>
          <a:p>
            <a:r>
              <a:rPr lang="cs-CZ" altLang="cs-CZ" sz="900" dirty="0"/>
              <a:t>Známe-li označení použitých odstínů barev v systému RAL, můžeme tyto barvy převést pomocí převodních tabulek (NCS </a:t>
            </a:r>
            <a:r>
              <a:rPr lang="cs-CZ" altLang="cs-CZ" sz="900" dirty="0" err="1"/>
              <a:t>Translation</a:t>
            </a:r>
            <a:r>
              <a:rPr lang="cs-CZ" altLang="cs-CZ" sz="900" dirty="0"/>
              <a:t> </a:t>
            </a:r>
            <a:r>
              <a:rPr lang="cs-CZ" altLang="cs-CZ" sz="900" dirty="0" err="1"/>
              <a:t>Key</a:t>
            </a:r>
            <a:r>
              <a:rPr lang="cs-CZ" altLang="cs-CZ" sz="900" dirty="0"/>
              <a:t> NCS - RAL) na systém NCS, pro který již známe konkrétní hodnoty odrazivosti světla (viz NCS </a:t>
            </a:r>
            <a:r>
              <a:rPr lang="cs-CZ" altLang="cs-CZ" sz="900" dirty="0" err="1"/>
              <a:t>Translation</a:t>
            </a:r>
            <a:r>
              <a:rPr lang="cs-CZ" altLang="cs-CZ" sz="900" dirty="0"/>
              <a:t> Table </a:t>
            </a:r>
            <a:r>
              <a:rPr lang="cs-CZ" altLang="cs-CZ" sz="900" dirty="0" err="1"/>
              <a:t>Lightness</a:t>
            </a:r>
            <a:r>
              <a:rPr lang="cs-CZ" altLang="cs-CZ" sz="900" dirty="0"/>
              <a:t>). Známou hodnotu odrazivosti Y</a:t>
            </a:r>
            <a:r>
              <a:rPr lang="cs-CZ" altLang="cs-CZ" sz="900" baseline="-25000" dirty="0"/>
              <a:t>I</a:t>
            </a:r>
            <a:r>
              <a:rPr lang="cs-CZ" altLang="cs-CZ" sz="900" dirty="0"/>
              <a:t> zkoumaného objektu resp. hodnotu Y</a:t>
            </a:r>
            <a:r>
              <a:rPr lang="cs-CZ" altLang="cs-CZ" sz="900" baseline="-25000" dirty="0"/>
              <a:t>I</a:t>
            </a:r>
            <a:r>
              <a:rPr lang="cs-CZ" altLang="cs-CZ" sz="900" dirty="0"/>
              <a:t> pozadí či sousední plochy dosadíme do vztahu K=(Y</a:t>
            </a:r>
            <a:r>
              <a:rPr lang="cs-CZ" altLang="cs-CZ" sz="900" baseline="-25000" dirty="0"/>
              <a:t>I0</a:t>
            </a:r>
            <a:r>
              <a:rPr lang="cs-CZ" altLang="cs-CZ" sz="900" dirty="0"/>
              <a:t>-Y</a:t>
            </a:r>
            <a:r>
              <a:rPr lang="cs-CZ" altLang="cs-CZ" sz="900" baseline="-25000" dirty="0"/>
              <a:t>Ih</a:t>
            </a:r>
            <a:r>
              <a:rPr lang="cs-CZ" altLang="cs-CZ" sz="900" dirty="0"/>
              <a:t>)/(Y</a:t>
            </a:r>
            <a:r>
              <a:rPr lang="cs-CZ" altLang="cs-CZ" sz="900" baseline="-25000" dirty="0"/>
              <a:t>I0</a:t>
            </a:r>
            <a:r>
              <a:rPr lang="cs-CZ" altLang="cs-CZ" sz="900" dirty="0"/>
              <a:t>+Y</a:t>
            </a:r>
            <a:r>
              <a:rPr lang="cs-CZ" altLang="cs-CZ" sz="900" baseline="-25000" dirty="0"/>
              <a:t>Ih</a:t>
            </a:r>
            <a:r>
              <a:rPr lang="cs-CZ" altLang="cs-CZ" sz="900" dirty="0"/>
              <a:t>) a vypočítáme kontrast. </a:t>
            </a:r>
          </a:p>
          <a:p>
            <a:endParaRPr lang="cs-CZ" altLang="cs-CZ" sz="900" dirty="0"/>
          </a:p>
          <a:p>
            <a:r>
              <a:rPr lang="cs-CZ" altLang="cs-CZ" sz="900" dirty="0"/>
              <a:t>U vícebarevných povrchů je potřeba určit odrazivost pro každou barvu zvlášť a odhadnout její procentuální zastoupení v celkové ploše. Výsledná odrazivost vícebarevného povrchu je potom dána součtem procentuálního podílu odrazivostí jednotlivých barev. V případě povrchů, jejichž odstín nebude v NCS přímo definovaný, je zapotřebí zvolit odstín referenční. To stejné platí rovněž u metalických povrchů (vhodné je volit odstíny šedé až stříbrné). Jelikož se uvedený alternativní postup získání optického kontrastu z velké části zakládá na inženýrském odhadu hodnotitele, nemůže se v žádném případě srovnávat s přesným laboratorním měřením. Z těchto důvodů je zaveden bezpečnostní součinitel 1,1, kterým se vynásobí minimální hodnota kontrastu </a:t>
            </a:r>
            <a:r>
              <a:rPr lang="cs-CZ" altLang="cs-CZ" sz="900" i="1" dirty="0"/>
              <a:t>K</a:t>
            </a:r>
            <a:r>
              <a:rPr lang="cs-CZ" altLang="cs-CZ" sz="900" dirty="0"/>
              <a:t> = 0,3 požadovaná TSI PRM.</a:t>
            </a:r>
          </a:p>
        </p:txBody>
      </p:sp>
      <p:sp>
        <p:nvSpPr>
          <p:cNvPr id="655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5EEC90B5-06B4-4E0E-BADD-CB1099B40F21}" type="slidenum">
              <a:rPr lang="cs-CZ" altLang="cs-CZ" smtClean="0"/>
              <a:pPr eaLnBrk="1" hangingPunct="1"/>
              <a:t>35</a:t>
            </a:fld>
            <a:endParaRPr lang="cs-CZ" altLang="cs-CZ"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900" dirty="0"/>
              <a:t>Pro hodnocení optického kontrastu nejsou definována evropská ani vnitrostátní pravidla. Do doby než se tak stane, vydala skupina pro koordinaci notifikovaných osob NB-RAIL doporučení RFU PRM 053, které popisuje alternativní postupy vedoucí k hodnocení optického kontrastu. Postupy vycházejí ze vztahu K=(L</a:t>
            </a:r>
            <a:r>
              <a:rPr lang="cs-CZ" altLang="cs-CZ" sz="900" baseline="-25000" dirty="0"/>
              <a:t>0</a:t>
            </a:r>
            <a:r>
              <a:rPr lang="cs-CZ" altLang="cs-CZ" sz="900" dirty="0"/>
              <a:t>-L</a:t>
            </a:r>
            <a:r>
              <a:rPr lang="cs-CZ" altLang="cs-CZ" sz="900" baseline="-25000" dirty="0"/>
              <a:t>h</a:t>
            </a:r>
            <a:r>
              <a:rPr lang="cs-CZ" altLang="cs-CZ" sz="900" dirty="0"/>
              <a:t>)/(L</a:t>
            </a:r>
            <a:r>
              <a:rPr lang="cs-CZ" altLang="cs-CZ" sz="900" baseline="-25000" dirty="0"/>
              <a:t>0</a:t>
            </a:r>
            <a:r>
              <a:rPr lang="cs-CZ" altLang="cs-CZ" sz="900" dirty="0"/>
              <a:t>+L</a:t>
            </a:r>
            <a:r>
              <a:rPr lang="cs-CZ" altLang="cs-CZ" sz="900" baseline="-25000" dirty="0"/>
              <a:t>h</a:t>
            </a:r>
            <a:r>
              <a:rPr lang="cs-CZ" altLang="cs-CZ" sz="900" dirty="0"/>
              <a:t>), kdy se místo proměnné L</a:t>
            </a:r>
            <a:r>
              <a:rPr lang="cs-CZ" altLang="cs-CZ" sz="900" baseline="-25000" dirty="0"/>
              <a:t>0</a:t>
            </a:r>
            <a:r>
              <a:rPr lang="cs-CZ" altLang="cs-CZ" sz="900" dirty="0"/>
              <a:t> resp. </a:t>
            </a:r>
            <a:r>
              <a:rPr lang="cs-CZ" altLang="cs-CZ" sz="900" dirty="0" err="1"/>
              <a:t>L</a:t>
            </a:r>
            <a:r>
              <a:rPr lang="cs-CZ" altLang="cs-CZ" sz="900" baseline="-25000" dirty="0" err="1"/>
              <a:t>h</a:t>
            </a:r>
            <a:r>
              <a:rPr lang="cs-CZ" altLang="cs-CZ" sz="900" dirty="0"/>
              <a:t> dosazují typické hodnoty světelné odrazivosti Y</a:t>
            </a:r>
            <a:r>
              <a:rPr lang="cs-CZ" altLang="cs-CZ" sz="900" baseline="-25000" dirty="0"/>
              <a:t>I</a:t>
            </a:r>
            <a:r>
              <a:rPr lang="cs-CZ" altLang="cs-CZ" sz="900" dirty="0"/>
              <a:t> získané pro barvy NCS. </a:t>
            </a:r>
          </a:p>
          <a:p>
            <a:r>
              <a:rPr lang="cs-CZ" altLang="cs-CZ" sz="900" dirty="0"/>
              <a:t>NCS </a:t>
            </a:r>
            <a:r>
              <a:rPr lang="cs-CZ" altLang="cs-CZ" sz="900" dirty="0" err="1"/>
              <a:t>Colour</a:t>
            </a:r>
            <a:r>
              <a:rPr lang="cs-CZ" altLang="cs-CZ" sz="900" dirty="0"/>
              <a:t> </a:t>
            </a:r>
            <a:r>
              <a:rPr lang="cs-CZ" altLang="cs-CZ" sz="900" dirty="0" err="1"/>
              <a:t>System</a:t>
            </a:r>
            <a:r>
              <a:rPr lang="cs-CZ" altLang="cs-CZ" sz="900" dirty="0"/>
              <a:t> je systém pro definici barevné škály, tedy určitá obdoba u nás známějšího systému RAL. Hodnoty světelné odrazivosti Y</a:t>
            </a:r>
            <a:r>
              <a:rPr lang="cs-CZ" altLang="cs-CZ" sz="900" baseline="-25000" dirty="0"/>
              <a:t>I </a:t>
            </a:r>
            <a:r>
              <a:rPr lang="cs-CZ" altLang="cs-CZ" sz="900" dirty="0"/>
              <a:t>odstínů NCS byly získány přesnými metodami v optimálních laboratorních podmínkách.</a:t>
            </a:r>
          </a:p>
          <a:p>
            <a:endParaRPr lang="cs-CZ" altLang="cs-CZ" sz="900" dirty="0"/>
          </a:p>
          <a:p>
            <a:r>
              <a:rPr lang="cs-CZ" altLang="cs-CZ" sz="900" dirty="0"/>
              <a:t>Ke stanovení kontrastu jednotlivých odstínů škály NCS je zapotřebí následujících dokumentů:</a:t>
            </a:r>
          </a:p>
          <a:p>
            <a:r>
              <a:rPr lang="cs-CZ" altLang="cs-CZ" sz="900" dirty="0"/>
              <a:t>NCS </a:t>
            </a:r>
            <a:r>
              <a:rPr lang="cs-CZ" altLang="cs-CZ" sz="900" dirty="0" err="1"/>
              <a:t>Translation</a:t>
            </a:r>
            <a:r>
              <a:rPr lang="cs-CZ" altLang="cs-CZ" sz="900" dirty="0"/>
              <a:t> </a:t>
            </a:r>
            <a:r>
              <a:rPr lang="cs-CZ" altLang="cs-CZ" sz="900" dirty="0" err="1"/>
              <a:t>Key</a:t>
            </a:r>
            <a:r>
              <a:rPr lang="cs-CZ" altLang="cs-CZ" sz="900" dirty="0"/>
              <a:t> NCS – RAL,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7, 2005</a:t>
            </a:r>
          </a:p>
          <a:p>
            <a:r>
              <a:rPr lang="cs-CZ" altLang="cs-CZ" sz="900" dirty="0"/>
              <a:t>NCS </a:t>
            </a:r>
            <a:r>
              <a:rPr lang="cs-CZ" altLang="cs-CZ" sz="900" dirty="0" err="1"/>
              <a:t>Translation</a:t>
            </a:r>
            <a:r>
              <a:rPr lang="cs-CZ" altLang="cs-CZ" sz="900" dirty="0"/>
              <a:t> Table </a:t>
            </a:r>
            <a:r>
              <a:rPr lang="cs-CZ" altLang="cs-CZ" sz="900" dirty="0" err="1"/>
              <a:t>Lightness</a:t>
            </a:r>
            <a:r>
              <a:rPr lang="cs-CZ" altLang="cs-CZ" sz="900" dirty="0"/>
              <a:t>,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3, 2007</a:t>
            </a:r>
          </a:p>
          <a:p>
            <a:endParaRPr lang="cs-CZ" altLang="cs-CZ" sz="900" dirty="0"/>
          </a:p>
          <a:p>
            <a:r>
              <a:rPr lang="cs-CZ" altLang="cs-CZ" sz="900" dirty="0"/>
              <a:t>Známe-li označení použitých odstínů barev v systému RAL, můžeme tyto barvy převést pomocí převodních tabulek (NCS </a:t>
            </a:r>
            <a:r>
              <a:rPr lang="cs-CZ" altLang="cs-CZ" sz="900" dirty="0" err="1"/>
              <a:t>Translation</a:t>
            </a:r>
            <a:r>
              <a:rPr lang="cs-CZ" altLang="cs-CZ" sz="900" dirty="0"/>
              <a:t> </a:t>
            </a:r>
            <a:r>
              <a:rPr lang="cs-CZ" altLang="cs-CZ" sz="900" dirty="0" err="1"/>
              <a:t>Key</a:t>
            </a:r>
            <a:r>
              <a:rPr lang="cs-CZ" altLang="cs-CZ" sz="900" dirty="0"/>
              <a:t> NCS - RAL) na systém NCS, pro který již známe konkrétní hodnoty odrazivosti světla (viz NCS </a:t>
            </a:r>
            <a:r>
              <a:rPr lang="cs-CZ" altLang="cs-CZ" sz="900" dirty="0" err="1"/>
              <a:t>Translation</a:t>
            </a:r>
            <a:r>
              <a:rPr lang="cs-CZ" altLang="cs-CZ" sz="900" dirty="0"/>
              <a:t> Table </a:t>
            </a:r>
            <a:r>
              <a:rPr lang="cs-CZ" altLang="cs-CZ" sz="900" dirty="0" err="1"/>
              <a:t>Lightness</a:t>
            </a:r>
            <a:r>
              <a:rPr lang="cs-CZ" altLang="cs-CZ" sz="900" dirty="0"/>
              <a:t>). Známou hodnotu odrazivosti Y</a:t>
            </a:r>
            <a:r>
              <a:rPr lang="cs-CZ" altLang="cs-CZ" sz="900" baseline="-25000" dirty="0"/>
              <a:t>I</a:t>
            </a:r>
            <a:r>
              <a:rPr lang="cs-CZ" altLang="cs-CZ" sz="900" dirty="0"/>
              <a:t> zkoumaného objektu resp. hodnotu Y</a:t>
            </a:r>
            <a:r>
              <a:rPr lang="cs-CZ" altLang="cs-CZ" sz="900" baseline="-25000" dirty="0"/>
              <a:t>I</a:t>
            </a:r>
            <a:r>
              <a:rPr lang="cs-CZ" altLang="cs-CZ" sz="900" dirty="0"/>
              <a:t> pozadí či sousední plochy dosadíme do vztahu K=(Y</a:t>
            </a:r>
            <a:r>
              <a:rPr lang="cs-CZ" altLang="cs-CZ" sz="900" baseline="-25000" dirty="0"/>
              <a:t>I0</a:t>
            </a:r>
            <a:r>
              <a:rPr lang="cs-CZ" altLang="cs-CZ" sz="900" dirty="0"/>
              <a:t>-Y</a:t>
            </a:r>
            <a:r>
              <a:rPr lang="cs-CZ" altLang="cs-CZ" sz="900" baseline="-25000" dirty="0"/>
              <a:t>Ih</a:t>
            </a:r>
            <a:r>
              <a:rPr lang="cs-CZ" altLang="cs-CZ" sz="900" dirty="0"/>
              <a:t>)/(Y</a:t>
            </a:r>
            <a:r>
              <a:rPr lang="cs-CZ" altLang="cs-CZ" sz="900" baseline="-25000" dirty="0"/>
              <a:t>I0</a:t>
            </a:r>
            <a:r>
              <a:rPr lang="cs-CZ" altLang="cs-CZ" sz="900" dirty="0"/>
              <a:t>+Y</a:t>
            </a:r>
            <a:r>
              <a:rPr lang="cs-CZ" altLang="cs-CZ" sz="900" baseline="-25000" dirty="0"/>
              <a:t>Ih</a:t>
            </a:r>
            <a:r>
              <a:rPr lang="cs-CZ" altLang="cs-CZ" sz="900" dirty="0"/>
              <a:t>) a vypočítáme kontrast. </a:t>
            </a:r>
          </a:p>
          <a:p>
            <a:endParaRPr lang="cs-CZ" altLang="cs-CZ" sz="900" dirty="0"/>
          </a:p>
          <a:p>
            <a:r>
              <a:rPr lang="cs-CZ" altLang="cs-CZ" sz="900" dirty="0"/>
              <a:t>U vícebarevných povrchů je potřeba určit odrazivost pro každou barvu zvlášť a odhadnout její procentuální zastoupení v celkové ploše. Výsledná odrazivost vícebarevného povrchu je potom dána součtem procentuálního podílu odrazivostí jednotlivých barev. V případě povrchů, jejichž odstín nebude v NCS přímo definovaný, je zapotřebí zvolit odstín referenční. To stejné platí rovněž u metalických povrchů (vhodné je volit odstíny šedé až stříbrné). Jelikož se uvedený alternativní postup získání optického kontrastu z velké části zakládá na inženýrském odhadu hodnotitele, nemůže se v žádném případě srovnávat s přesným laboratorním měřením. Z těchto důvodů je zaveden bezpečnostní součinitel 1,1, kterým se vynásobí minimální hodnota kontrastu </a:t>
            </a:r>
            <a:r>
              <a:rPr lang="cs-CZ" altLang="cs-CZ" sz="900" i="1" dirty="0"/>
              <a:t>K</a:t>
            </a:r>
            <a:r>
              <a:rPr lang="cs-CZ" altLang="cs-CZ" sz="900" dirty="0"/>
              <a:t> = 0,3 požadovaná TSI PRM.</a:t>
            </a:r>
          </a:p>
        </p:txBody>
      </p:sp>
      <p:sp>
        <p:nvSpPr>
          <p:cNvPr id="665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E5C3F423-4E3E-4D8D-8AF9-6C16BFFECD22}" type="slidenum">
              <a:rPr lang="cs-CZ" altLang="cs-CZ" smtClean="0"/>
              <a:pPr eaLnBrk="1" hangingPunct="1"/>
              <a:t>36</a:t>
            </a:fld>
            <a:endParaRPr lang="cs-CZ" altLang="cs-CZ"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900"/>
              <a:t>Pro hodnocení optického kontrastu nejsou definována evropská ani vnitrostátní pravidla. Do doby než se tak stane, vydala skupina pro koordinaci notifikovaných osob NB-RAIL doporučení RFU PRM 053, které popisuje alternativní postupy vedoucí k hodnocení optického kontrastu. Postupy vycházejí ze vztahu K=(L</a:t>
            </a:r>
            <a:r>
              <a:rPr lang="cs-CZ" altLang="cs-CZ" sz="900" baseline="-25000"/>
              <a:t>0</a:t>
            </a:r>
            <a:r>
              <a:rPr lang="cs-CZ" altLang="cs-CZ" sz="900"/>
              <a:t>-L</a:t>
            </a:r>
            <a:r>
              <a:rPr lang="cs-CZ" altLang="cs-CZ" sz="900" baseline="-25000"/>
              <a:t>h</a:t>
            </a:r>
            <a:r>
              <a:rPr lang="cs-CZ" altLang="cs-CZ" sz="900"/>
              <a:t>)/(L</a:t>
            </a:r>
            <a:r>
              <a:rPr lang="cs-CZ" altLang="cs-CZ" sz="900" baseline="-25000"/>
              <a:t>0</a:t>
            </a:r>
            <a:r>
              <a:rPr lang="cs-CZ" altLang="cs-CZ" sz="900"/>
              <a:t>+L</a:t>
            </a:r>
            <a:r>
              <a:rPr lang="cs-CZ" altLang="cs-CZ" sz="900" baseline="-25000"/>
              <a:t>h</a:t>
            </a:r>
            <a:r>
              <a:rPr lang="cs-CZ" altLang="cs-CZ" sz="900"/>
              <a:t>), kdy se místo proměnné L</a:t>
            </a:r>
            <a:r>
              <a:rPr lang="cs-CZ" altLang="cs-CZ" sz="900" baseline="-25000"/>
              <a:t>0</a:t>
            </a:r>
            <a:r>
              <a:rPr lang="cs-CZ" altLang="cs-CZ" sz="900"/>
              <a:t> resp. L</a:t>
            </a:r>
            <a:r>
              <a:rPr lang="cs-CZ" altLang="cs-CZ" sz="900" baseline="-25000"/>
              <a:t>h</a:t>
            </a:r>
            <a:r>
              <a:rPr lang="cs-CZ" altLang="cs-CZ" sz="900"/>
              <a:t> dosazují typické hodnoty světelné odrazivosti Y</a:t>
            </a:r>
            <a:r>
              <a:rPr lang="cs-CZ" altLang="cs-CZ" sz="900" baseline="-25000"/>
              <a:t>I</a:t>
            </a:r>
            <a:r>
              <a:rPr lang="cs-CZ" altLang="cs-CZ" sz="900"/>
              <a:t> získané pro barvy NCS. </a:t>
            </a:r>
          </a:p>
          <a:p>
            <a:r>
              <a:rPr lang="cs-CZ" altLang="cs-CZ" sz="900"/>
              <a:t>NCS Colour System je systém pro definici barevné škály, tedy určitá obdoba u nás známějšího systému RAL. Hodnoty světelné odrazivosti Y</a:t>
            </a:r>
            <a:r>
              <a:rPr lang="cs-CZ" altLang="cs-CZ" sz="900" baseline="-25000"/>
              <a:t>I </a:t>
            </a:r>
            <a:r>
              <a:rPr lang="cs-CZ" altLang="cs-CZ" sz="900"/>
              <a:t>odstínů NCS byly získány přesnými metodami v optimálních laboratorních podmínkách.</a:t>
            </a:r>
          </a:p>
          <a:p>
            <a:endParaRPr lang="cs-CZ" altLang="cs-CZ" sz="900"/>
          </a:p>
          <a:p>
            <a:r>
              <a:rPr lang="cs-CZ" altLang="cs-CZ" sz="900"/>
              <a:t>Ke stanovení kontrastu jednotlivých odstínů škály NCS je zapotřebí následujících dokumentů:</a:t>
            </a:r>
          </a:p>
          <a:p>
            <a:r>
              <a:rPr lang="cs-CZ" altLang="cs-CZ" sz="900"/>
              <a:t>NCS Translation Key NCS – RAL, Scandinavian Colour Institute AB, Edition 7, 2005</a:t>
            </a:r>
          </a:p>
          <a:p>
            <a:r>
              <a:rPr lang="cs-CZ" altLang="cs-CZ" sz="900"/>
              <a:t>NCS Translation Table Lightness, Scandinavian Colour Institute AB, Edition 3, 2007</a:t>
            </a:r>
          </a:p>
          <a:p>
            <a:endParaRPr lang="cs-CZ" altLang="cs-CZ" sz="900"/>
          </a:p>
          <a:p>
            <a:r>
              <a:rPr lang="cs-CZ" altLang="cs-CZ" sz="900"/>
              <a:t>Známe-li označení použitých odstínů barev v systému RAL, můžeme tyto barvy převést pomocí převodních tabulek (NCS Translation Key NCS - RAL) na systém NCS, pro který již známe konkrétní hodnoty odrazivosti světla (viz NCS Translation Table Lightness). Známou hodnotu odrazivosti Y</a:t>
            </a:r>
            <a:r>
              <a:rPr lang="cs-CZ" altLang="cs-CZ" sz="900" baseline="-25000"/>
              <a:t>I</a:t>
            </a:r>
            <a:r>
              <a:rPr lang="cs-CZ" altLang="cs-CZ" sz="900"/>
              <a:t> zkoumaného objektu resp. hodnotu Y</a:t>
            </a:r>
            <a:r>
              <a:rPr lang="cs-CZ" altLang="cs-CZ" sz="900" baseline="-25000"/>
              <a:t>I</a:t>
            </a:r>
            <a:r>
              <a:rPr lang="cs-CZ" altLang="cs-CZ" sz="900"/>
              <a:t> pozadí či sousední plochy dosadíme do vztahu K=(Y</a:t>
            </a:r>
            <a:r>
              <a:rPr lang="cs-CZ" altLang="cs-CZ" sz="900" baseline="-25000"/>
              <a:t>I0</a:t>
            </a:r>
            <a:r>
              <a:rPr lang="cs-CZ" altLang="cs-CZ" sz="900"/>
              <a:t>-Y</a:t>
            </a:r>
            <a:r>
              <a:rPr lang="cs-CZ" altLang="cs-CZ" sz="900" baseline="-25000"/>
              <a:t>Ih</a:t>
            </a:r>
            <a:r>
              <a:rPr lang="cs-CZ" altLang="cs-CZ" sz="900"/>
              <a:t>)/(Y</a:t>
            </a:r>
            <a:r>
              <a:rPr lang="cs-CZ" altLang="cs-CZ" sz="900" baseline="-25000"/>
              <a:t>I0</a:t>
            </a:r>
            <a:r>
              <a:rPr lang="cs-CZ" altLang="cs-CZ" sz="900"/>
              <a:t>+Y</a:t>
            </a:r>
            <a:r>
              <a:rPr lang="cs-CZ" altLang="cs-CZ" sz="900" baseline="-25000"/>
              <a:t>Ih</a:t>
            </a:r>
            <a:r>
              <a:rPr lang="cs-CZ" altLang="cs-CZ" sz="900"/>
              <a:t>) a vypočítáme kontrast. </a:t>
            </a:r>
          </a:p>
          <a:p>
            <a:endParaRPr lang="cs-CZ" altLang="cs-CZ" sz="900"/>
          </a:p>
          <a:p>
            <a:r>
              <a:rPr lang="cs-CZ" altLang="cs-CZ" sz="900"/>
              <a:t>U vícebarevných povrchů je potřeba určit odrazivost pro každou barvu zvlášť a odhadnout její procentuální zastoupení v celkové ploše. Výsledná odrazivost vícebarevného povrchu je potom dána součtem procentuálního podílu odrazivostí jednotlivých barev. V případě povrchů, jejichž odstín nebude v NCS přímo definovaný, je zapotřebí zvolit odstín referenční. To stejné platí rovněž u metalických povrchů (vhodné je volit odstíny šedé až stříbrné). Jelikož se uvedený alternativní postup získání optického kontrastu z velké části zakládá na inženýrském odhadu hodnotitele, nemůže se v žádném případě srovnávat s přesným laboratorním měřením. Z těchto důvodů je zaveden bezpečnostní součinitel 1,1, kterým se vynásobí minimální hodnota kontrastu </a:t>
            </a:r>
            <a:r>
              <a:rPr lang="cs-CZ" altLang="cs-CZ" sz="900" i="1"/>
              <a:t>K</a:t>
            </a:r>
            <a:r>
              <a:rPr lang="cs-CZ" altLang="cs-CZ" sz="900"/>
              <a:t> = 0,3 požadovaná TSI PRM.</a:t>
            </a:r>
          </a:p>
        </p:txBody>
      </p:sp>
      <p:sp>
        <p:nvSpPr>
          <p:cNvPr id="675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373020C8-3F45-4756-A631-5AFC7B7F9935}" type="slidenum">
              <a:rPr lang="cs-CZ" altLang="cs-CZ" smtClean="0"/>
              <a:pPr eaLnBrk="1" hangingPunct="1"/>
              <a:t>37</a:t>
            </a:fld>
            <a:endParaRPr lang="cs-CZ" altLang="cs-CZ"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z="900" dirty="0" smtClean="0"/>
          </a:p>
          <a:p>
            <a:r>
              <a:rPr lang="cs-CZ" altLang="cs-CZ" sz="900" dirty="0" smtClean="0"/>
              <a:t>Pro </a:t>
            </a:r>
            <a:r>
              <a:rPr lang="cs-CZ" altLang="cs-CZ" sz="900" dirty="0"/>
              <a:t>hodnocení optického kontrastu nejsou definována evropská ani vnitrostátní pravidla. Do doby než se tak stane, vydala skupina pro koordinaci notifikovaných osob NB-RAIL doporučení RFU PRM 053, které popisuje alternativní postupy vedoucí k hodnocení optického kontrastu. Postupy vycházejí ze vztahu K=(L</a:t>
            </a:r>
            <a:r>
              <a:rPr lang="cs-CZ" altLang="cs-CZ" sz="900" baseline="-25000" dirty="0"/>
              <a:t>0</a:t>
            </a:r>
            <a:r>
              <a:rPr lang="cs-CZ" altLang="cs-CZ" sz="900" dirty="0"/>
              <a:t>-L</a:t>
            </a:r>
            <a:r>
              <a:rPr lang="cs-CZ" altLang="cs-CZ" sz="900" baseline="-25000" dirty="0"/>
              <a:t>h</a:t>
            </a:r>
            <a:r>
              <a:rPr lang="cs-CZ" altLang="cs-CZ" sz="900" dirty="0"/>
              <a:t>)/(L</a:t>
            </a:r>
            <a:r>
              <a:rPr lang="cs-CZ" altLang="cs-CZ" sz="900" baseline="-25000" dirty="0"/>
              <a:t>0</a:t>
            </a:r>
            <a:r>
              <a:rPr lang="cs-CZ" altLang="cs-CZ" sz="900" dirty="0"/>
              <a:t>+L</a:t>
            </a:r>
            <a:r>
              <a:rPr lang="cs-CZ" altLang="cs-CZ" sz="900" baseline="-25000" dirty="0"/>
              <a:t>h</a:t>
            </a:r>
            <a:r>
              <a:rPr lang="cs-CZ" altLang="cs-CZ" sz="900" dirty="0"/>
              <a:t>), kdy se místo proměnné L</a:t>
            </a:r>
            <a:r>
              <a:rPr lang="cs-CZ" altLang="cs-CZ" sz="900" baseline="-25000" dirty="0"/>
              <a:t>0</a:t>
            </a:r>
            <a:r>
              <a:rPr lang="cs-CZ" altLang="cs-CZ" sz="900" dirty="0"/>
              <a:t> resp. </a:t>
            </a:r>
            <a:r>
              <a:rPr lang="cs-CZ" altLang="cs-CZ" sz="900" dirty="0" err="1"/>
              <a:t>L</a:t>
            </a:r>
            <a:r>
              <a:rPr lang="cs-CZ" altLang="cs-CZ" sz="900" baseline="-25000" dirty="0" err="1"/>
              <a:t>h</a:t>
            </a:r>
            <a:r>
              <a:rPr lang="cs-CZ" altLang="cs-CZ" sz="900" dirty="0"/>
              <a:t> dosazují typické hodnoty světelné odrazivosti Y</a:t>
            </a:r>
            <a:r>
              <a:rPr lang="cs-CZ" altLang="cs-CZ" sz="900" baseline="-25000" dirty="0"/>
              <a:t>I</a:t>
            </a:r>
            <a:r>
              <a:rPr lang="cs-CZ" altLang="cs-CZ" sz="900" dirty="0"/>
              <a:t> získané pro barvy NCS. </a:t>
            </a:r>
          </a:p>
          <a:p>
            <a:r>
              <a:rPr lang="cs-CZ" altLang="cs-CZ" sz="900" dirty="0"/>
              <a:t>NCS </a:t>
            </a:r>
            <a:r>
              <a:rPr lang="cs-CZ" altLang="cs-CZ" sz="900" dirty="0" err="1"/>
              <a:t>Colour</a:t>
            </a:r>
            <a:r>
              <a:rPr lang="cs-CZ" altLang="cs-CZ" sz="900" dirty="0"/>
              <a:t> </a:t>
            </a:r>
            <a:r>
              <a:rPr lang="cs-CZ" altLang="cs-CZ" sz="900" dirty="0" err="1"/>
              <a:t>System</a:t>
            </a:r>
            <a:r>
              <a:rPr lang="cs-CZ" altLang="cs-CZ" sz="900" dirty="0"/>
              <a:t> je systém pro definici barevné škály, tedy určitá obdoba u nás známějšího systému RAL. Hodnoty světelné odrazivosti Y</a:t>
            </a:r>
            <a:r>
              <a:rPr lang="cs-CZ" altLang="cs-CZ" sz="900" baseline="-25000" dirty="0"/>
              <a:t>I </a:t>
            </a:r>
            <a:r>
              <a:rPr lang="cs-CZ" altLang="cs-CZ" sz="900" dirty="0"/>
              <a:t>odstínů NCS byly získány přesnými metodami v optimálních laboratorních podmínkách.</a:t>
            </a:r>
          </a:p>
          <a:p>
            <a:endParaRPr lang="cs-CZ" altLang="cs-CZ" sz="900" dirty="0"/>
          </a:p>
          <a:p>
            <a:r>
              <a:rPr lang="cs-CZ" altLang="cs-CZ" sz="900" dirty="0"/>
              <a:t>Ke stanovení kontrastu jednotlivých odstínů škály NCS je zapotřebí následujících dokumentů:</a:t>
            </a:r>
          </a:p>
          <a:p>
            <a:r>
              <a:rPr lang="cs-CZ" altLang="cs-CZ" sz="900" dirty="0"/>
              <a:t>NCS </a:t>
            </a:r>
            <a:r>
              <a:rPr lang="cs-CZ" altLang="cs-CZ" sz="900" dirty="0" err="1"/>
              <a:t>Translation</a:t>
            </a:r>
            <a:r>
              <a:rPr lang="cs-CZ" altLang="cs-CZ" sz="900" dirty="0"/>
              <a:t> </a:t>
            </a:r>
            <a:r>
              <a:rPr lang="cs-CZ" altLang="cs-CZ" sz="900" dirty="0" err="1"/>
              <a:t>Key</a:t>
            </a:r>
            <a:r>
              <a:rPr lang="cs-CZ" altLang="cs-CZ" sz="900" dirty="0"/>
              <a:t> NCS – RAL,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7, 2005</a:t>
            </a:r>
          </a:p>
          <a:p>
            <a:r>
              <a:rPr lang="cs-CZ" altLang="cs-CZ" sz="900" dirty="0"/>
              <a:t>NCS </a:t>
            </a:r>
            <a:r>
              <a:rPr lang="cs-CZ" altLang="cs-CZ" sz="900" dirty="0" err="1"/>
              <a:t>Translation</a:t>
            </a:r>
            <a:r>
              <a:rPr lang="cs-CZ" altLang="cs-CZ" sz="900" dirty="0"/>
              <a:t> Table </a:t>
            </a:r>
            <a:r>
              <a:rPr lang="cs-CZ" altLang="cs-CZ" sz="900" dirty="0" err="1"/>
              <a:t>Lightness</a:t>
            </a:r>
            <a:r>
              <a:rPr lang="cs-CZ" altLang="cs-CZ" sz="900" dirty="0"/>
              <a:t>, </a:t>
            </a:r>
            <a:r>
              <a:rPr lang="cs-CZ" altLang="cs-CZ" sz="900" dirty="0" err="1"/>
              <a:t>Scandinavian</a:t>
            </a:r>
            <a:r>
              <a:rPr lang="cs-CZ" altLang="cs-CZ" sz="900" dirty="0"/>
              <a:t> </a:t>
            </a:r>
            <a:r>
              <a:rPr lang="cs-CZ" altLang="cs-CZ" sz="900" dirty="0" err="1"/>
              <a:t>Colour</a:t>
            </a:r>
            <a:r>
              <a:rPr lang="cs-CZ" altLang="cs-CZ" sz="900" dirty="0"/>
              <a:t> Institute AB, </a:t>
            </a:r>
            <a:r>
              <a:rPr lang="cs-CZ" altLang="cs-CZ" sz="900" dirty="0" err="1"/>
              <a:t>Edition</a:t>
            </a:r>
            <a:r>
              <a:rPr lang="cs-CZ" altLang="cs-CZ" sz="900" dirty="0"/>
              <a:t> 3, 2007</a:t>
            </a:r>
          </a:p>
          <a:p>
            <a:endParaRPr lang="cs-CZ" altLang="cs-CZ" sz="900" dirty="0"/>
          </a:p>
          <a:p>
            <a:r>
              <a:rPr lang="cs-CZ" altLang="cs-CZ" sz="900" dirty="0"/>
              <a:t>Známe-li označení použitých odstínů barev v systému RAL, můžeme tyto barvy převést pomocí převodních tabulek (NCS </a:t>
            </a:r>
            <a:r>
              <a:rPr lang="cs-CZ" altLang="cs-CZ" sz="900" dirty="0" err="1"/>
              <a:t>Translation</a:t>
            </a:r>
            <a:r>
              <a:rPr lang="cs-CZ" altLang="cs-CZ" sz="900" dirty="0"/>
              <a:t> </a:t>
            </a:r>
            <a:r>
              <a:rPr lang="cs-CZ" altLang="cs-CZ" sz="900" dirty="0" err="1"/>
              <a:t>Key</a:t>
            </a:r>
            <a:r>
              <a:rPr lang="cs-CZ" altLang="cs-CZ" sz="900" dirty="0"/>
              <a:t> NCS - RAL) na systém NCS, pro který již známe konkrétní hodnoty odrazivosti světla (viz NCS </a:t>
            </a:r>
            <a:r>
              <a:rPr lang="cs-CZ" altLang="cs-CZ" sz="900" dirty="0" err="1"/>
              <a:t>Translation</a:t>
            </a:r>
            <a:r>
              <a:rPr lang="cs-CZ" altLang="cs-CZ" sz="900" dirty="0"/>
              <a:t> Table </a:t>
            </a:r>
            <a:r>
              <a:rPr lang="cs-CZ" altLang="cs-CZ" sz="900" dirty="0" err="1"/>
              <a:t>Lightness</a:t>
            </a:r>
            <a:r>
              <a:rPr lang="cs-CZ" altLang="cs-CZ" sz="900" dirty="0"/>
              <a:t>). Známou hodnotu odrazivosti Y</a:t>
            </a:r>
            <a:r>
              <a:rPr lang="cs-CZ" altLang="cs-CZ" sz="900" baseline="-25000" dirty="0"/>
              <a:t>I</a:t>
            </a:r>
            <a:r>
              <a:rPr lang="cs-CZ" altLang="cs-CZ" sz="900" dirty="0"/>
              <a:t> zkoumaného objektu resp. hodnotu Y</a:t>
            </a:r>
            <a:r>
              <a:rPr lang="cs-CZ" altLang="cs-CZ" sz="900" baseline="-25000" dirty="0"/>
              <a:t>I</a:t>
            </a:r>
            <a:r>
              <a:rPr lang="cs-CZ" altLang="cs-CZ" sz="900" dirty="0"/>
              <a:t> pozadí či sousední plochy dosadíme do vztahu K=(Y</a:t>
            </a:r>
            <a:r>
              <a:rPr lang="cs-CZ" altLang="cs-CZ" sz="900" baseline="-25000" dirty="0"/>
              <a:t>I0</a:t>
            </a:r>
            <a:r>
              <a:rPr lang="cs-CZ" altLang="cs-CZ" sz="900" dirty="0"/>
              <a:t>-Y</a:t>
            </a:r>
            <a:r>
              <a:rPr lang="cs-CZ" altLang="cs-CZ" sz="900" baseline="-25000" dirty="0"/>
              <a:t>Ih</a:t>
            </a:r>
            <a:r>
              <a:rPr lang="cs-CZ" altLang="cs-CZ" sz="900" dirty="0"/>
              <a:t>)/(Y</a:t>
            </a:r>
            <a:r>
              <a:rPr lang="cs-CZ" altLang="cs-CZ" sz="900" baseline="-25000" dirty="0"/>
              <a:t>I0</a:t>
            </a:r>
            <a:r>
              <a:rPr lang="cs-CZ" altLang="cs-CZ" sz="900" dirty="0"/>
              <a:t>+Y</a:t>
            </a:r>
            <a:r>
              <a:rPr lang="cs-CZ" altLang="cs-CZ" sz="900" baseline="-25000" dirty="0"/>
              <a:t>Ih</a:t>
            </a:r>
            <a:r>
              <a:rPr lang="cs-CZ" altLang="cs-CZ" sz="900" dirty="0"/>
              <a:t>) a vypočítáme kontrast. </a:t>
            </a:r>
          </a:p>
          <a:p>
            <a:endParaRPr lang="cs-CZ" altLang="cs-CZ" sz="900" dirty="0"/>
          </a:p>
          <a:p>
            <a:r>
              <a:rPr lang="cs-CZ" altLang="cs-CZ" sz="900" dirty="0"/>
              <a:t>U vícebarevných povrchů je potřeba určit odrazivost pro každou barvu zvlášť a odhadnout její procentuální zastoupení v celkové ploše. Výsledná odrazivost vícebarevného povrchu je potom dána součtem procentuálního podílu odrazivostí jednotlivých barev. V případě povrchů, jejichž odstín nebude v NCS přímo definovaný, je zapotřebí zvolit odstín referenční. To stejné platí rovněž u metalických povrchů (vhodné je volit odstíny šedé až stříbrné). Jelikož se uvedený alternativní postup získání optického kontrastu z velké části zakládá na inženýrském odhadu hodnotitele, nemůže se v žádném případě srovnávat s přesným laboratorním měřením. Z těchto důvodů je zaveden bezpečnostní součinitel 1,1, kterým se vynásobí minimální hodnota kontrastu </a:t>
            </a:r>
            <a:r>
              <a:rPr lang="cs-CZ" altLang="cs-CZ" sz="900" i="1" dirty="0"/>
              <a:t>K</a:t>
            </a:r>
            <a:r>
              <a:rPr lang="cs-CZ" altLang="cs-CZ" sz="900" dirty="0"/>
              <a:t> = 0,3 požadovaná TSI PRM.</a:t>
            </a:r>
          </a:p>
        </p:txBody>
      </p:sp>
      <p:sp>
        <p:nvSpPr>
          <p:cNvPr id="686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5B6FA88B-2B2E-4D48-8A8C-65188FD1538D}" type="slidenum">
              <a:rPr lang="cs-CZ" altLang="cs-CZ" smtClean="0"/>
              <a:pPr eaLnBrk="1" hangingPunct="1"/>
              <a:t>38</a:t>
            </a:fld>
            <a:endParaRPr lang="cs-CZ" altLang="cs-CZ"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p:txBody>
          <a:bodyPr wrap="square" numCol="1" anchor="t" anchorCtr="0" compatLnSpc="1">
            <a:prstTxWarp prst="textNoShape">
              <a:avLst/>
            </a:prstTxWarp>
            <a:normAutofit lnSpcReduction="10000"/>
          </a:bodyPr>
          <a:lstStyle/>
          <a:p>
            <a:pPr>
              <a:defRPr/>
            </a:pPr>
            <a:r>
              <a:rPr lang="cs-CZ" dirty="0" smtClean="0"/>
              <a:t>RAL – německý systém </a:t>
            </a:r>
            <a:r>
              <a:rPr lang="de-DE" dirty="0" smtClean="0"/>
              <a:t>German </a:t>
            </a:r>
            <a:r>
              <a:rPr lang="de-DE" dirty="0" err="1" smtClean="0"/>
              <a:t>Reichsausschuß</a:t>
            </a:r>
            <a:r>
              <a:rPr lang="de-DE" dirty="0" smtClean="0"/>
              <a:t> für Lieferbedingungen und Gütesicherung</a:t>
            </a:r>
            <a:endParaRPr lang="cs-CZ" dirty="0" smtClean="0"/>
          </a:p>
          <a:p>
            <a:pPr>
              <a:defRPr/>
            </a:pPr>
            <a:r>
              <a:rPr lang="cs-CZ" dirty="0" smtClean="0"/>
              <a:t>NCS – skandinávský systém </a:t>
            </a:r>
            <a:r>
              <a:rPr lang="cs-CZ" dirty="0" err="1" smtClean="0"/>
              <a:t>Scandinavian</a:t>
            </a:r>
            <a:r>
              <a:rPr lang="cs-CZ" dirty="0" smtClean="0"/>
              <a:t> </a:t>
            </a:r>
            <a:r>
              <a:rPr lang="cs-CZ" dirty="0" err="1" smtClean="0"/>
              <a:t>Colour</a:t>
            </a:r>
            <a:r>
              <a:rPr lang="cs-CZ" dirty="0" smtClean="0"/>
              <a:t> Institute AB</a:t>
            </a:r>
          </a:p>
          <a:p>
            <a:pPr>
              <a:defRPr/>
            </a:pPr>
            <a:r>
              <a:rPr lang="cs-CZ" dirty="0" err="1" smtClean="0"/>
              <a:t>Pantone</a:t>
            </a:r>
            <a:r>
              <a:rPr lang="cs-CZ" dirty="0" smtClean="0"/>
              <a:t> – americká společnost</a:t>
            </a:r>
          </a:p>
          <a:p>
            <a:pPr>
              <a:defRPr/>
            </a:pPr>
            <a:r>
              <a:rPr lang="cs-CZ" dirty="0" smtClean="0"/>
              <a:t>Striktní </a:t>
            </a:r>
            <a:r>
              <a:rPr lang="cs-CZ" dirty="0" smtClean="0"/>
              <a:t>odkaz v příloze N na jeden odstín modré a bílé je svazující pro mnoho společností, jejichž firemní design je totožný  a symboly by tak na skříni vozu apod. splynuly s pozadím.</a:t>
            </a:r>
          </a:p>
          <a:p>
            <a:pPr>
              <a:defRPr/>
            </a:pPr>
            <a:r>
              <a:rPr lang="cs-CZ" dirty="0" smtClean="0"/>
              <a:t>ISO </a:t>
            </a:r>
            <a:r>
              <a:rPr lang="cs-CZ" dirty="0" smtClean="0"/>
              <a:t>norma definuje trichromatické souřadnice krajních bodů plochy, která je v diagramu barevné teploty označována jako plocha bílé barvy. Jakýkoli odstín ležící v této oblasti vyhovuje požadavků ISO normy na bílou barvu, jsou-li zároveň dodrženy požadavky na činitele jasu.</a:t>
            </a:r>
          </a:p>
          <a:p>
            <a:pPr>
              <a:defRPr/>
            </a:pPr>
            <a:r>
              <a:rPr lang="cs-CZ" dirty="0" smtClean="0"/>
              <a:t>Stejné podmínky platí pro zelenou barvu pozadí u symbolu nouzového volání.</a:t>
            </a:r>
          </a:p>
          <a:p>
            <a:pPr>
              <a:defRPr/>
            </a:pPr>
            <a:endParaRPr lang="cs-CZ" dirty="0" smtClean="0"/>
          </a:p>
          <a:p>
            <a:pPr>
              <a:defRPr/>
            </a:pPr>
            <a:r>
              <a:rPr lang="cs-CZ" dirty="0" smtClean="0"/>
              <a:t>Pro tmavě modrou ISO norma využít nelze, protože oblast v diagramu je definovaná jako modrá a má světlejší odstín.</a:t>
            </a:r>
          </a:p>
          <a:p>
            <a:pPr>
              <a:defRPr/>
            </a:pPr>
            <a:endParaRPr lang="cs-CZ" dirty="0" smtClean="0"/>
          </a:p>
          <a:p>
            <a:pPr>
              <a:defRPr/>
            </a:pPr>
            <a:r>
              <a:rPr lang="cs-CZ" dirty="0" smtClean="0"/>
              <a:t>ERA sepsala svůj názor na danou problematiku v dokumentu ERA/OPI/2011-11/INT, jehož závěry lze využívat při posuzování až do následné revize TSI PRM.</a:t>
            </a:r>
          </a:p>
          <a:p>
            <a:pPr>
              <a:defRPr/>
            </a:pPr>
            <a:endParaRPr lang="cs-CZ" dirty="0" smtClean="0"/>
          </a:p>
          <a:p>
            <a:pPr>
              <a:defRPr/>
            </a:pPr>
            <a:r>
              <a:rPr lang="cs-CZ" dirty="0" smtClean="0"/>
              <a:t>V rámci revize bude tato kapitola TSI PRM výrazně benevolentnější.</a:t>
            </a:r>
          </a:p>
        </p:txBody>
      </p:sp>
      <p:sp>
        <p:nvSpPr>
          <p:cNvPr id="6963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3F913363-9164-4DE7-BAED-A5F958BF4330}" type="slidenum">
              <a:rPr lang="cs-CZ" altLang="cs-CZ" smtClean="0"/>
              <a:pPr eaLnBrk="1" hangingPunct="1"/>
              <a:t>39</a:t>
            </a:fld>
            <a:endParaRPr lang="cs-CZ" altLang="cs-CZ"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smtClean="0"/>
              <a:t>Otevřené body: dosud řešeny na základě technických předpisů členského státu, Evropa moc neví, jak na ně</a:t>
            </a:r>
            <a:r>
              <a:rPr lang="cs-CZ" altLang="cs-CZ" dirty="0" smtClean="0"/>
              <a:t>.</a:t>
            </a:r>
          </a:p>
          <a:p>
            <a:pPr eaLnBrk="1" hangingPunct="1">
              <a:spcBef>
                <a:spcPct val="0"/>
              </a:spcBef>
            </a:pPr>
            <a:r>
              <a:rPr lang="cs-CZ" sz="1200" kern="1200" dirty="0" smtClean="0">
                <a:solidFill>
                  <a:schemeClr val="tx1"/>
                </a:solidFill>
                <a:effectLst/>
                <a:latin typeface="+mn-lt"/>
                <a:ea typeface="+mn-ea"/>
                <a:cs typeface="+mn-cs"/>
              </a:rPr>
              <a:t>Revidované TSI PRM nově zavedou povinnost každého členského státu vytvořit tzv. inventář majetku železniční infrastruktury (stanic a zastávek) s ohledem na zeměpisnou oblast působnosti této TSI. Tento inventář, obsahující aktuální stav vybavení jednotlivých stanic/zastávek ve vztahu k bezbariérové přístupnosti včetně jejich správců a vlastníků, bude sloužit k identifikaci existujících překážek a stane se základní pomůckou při sestavování národního implementačního plánu (NIP)</a:t>
            </a:r>
            <a:endParaRPr lang="cs-CZ" altLang="cs-CZ" dirty="0" smtClean="0"/>
          </a:p>
          <a:p>
            <a:pPr eaLnBrk="1" hangingPunct="1">
              <a:spcBef>
                <a:spcPct val="0"/>
              </a:spcBef>
            </a:pPr>
            <a:endParaRPr lang="cs-CZ" altLang="cs-CZ" dirty="0" smtClean="0"/>
          </a:p>
          <a:p>
            <a:pPr eaLnBrk="1" hangingPunct="1">
              <a:spcBef>
                <a:spcPct val="0"/>
              </a:spcBef>
            </a:pPr>
            <a:endParaRPr lang="cs-CZ" altLang="cs-CZ" dirty="0" smtClean="0"/>
          </a:p>
        </p:txBody>
      </p:sp>
      <p:sp>
        <p:nvSpPr>
          <p:cNvPr id="3994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CAF4374E-1D64-4F6F-8CD4-A6EBC66D51D3}" type="slidenum">
              <a:rPr lang="cs-CZ" altLang="cs-CZ" smtClean="0"/>
              <a:pPr eaLnBrk="1" hangingPunct="1"/>
              <a:t>40</a:t>
            </a:fld>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73487-F3B9-4BC5-A26A-793D2E1D2E29}" type="slidenum">
              <a:rPr lang="cs-CZ" smtClean="0">
                <a:latin typeface="Arial" charset="0"/>
                <a:cs typeface="Arial" charset="0"/>
              </a:rPr>
              <a:pPr/>
              <a:t>5</a:t>
            </a:fld>
            <a:endParaRPr lang="cs-CZ"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altLang="cs-CZ" dirty="0" smtClean="0"/>
              <a:t>Funkční a obecné požadavky – všechny aspekty, které nesmí být opominuty při návrhu bezbariérového prostředí. Nejsou uváděny požadavky na konkrétní hodnoty.</a:t>
            </a:r>
          </a:p>
          <a:p>
            <a:pPr eaLnBrk="1" hangingPunct="1">
              <a:spcBef>
                <a:spcPct val="0"/>
              </a:spcBef>
            </a:pPr>
            <a:r>
              <a:rPr lang="cs-CZ" altLang="cs-CZ" dirty="0" smtClean="0"/>
              <a:t>Specifické požadavky pro železnici – požadavky, které nejsou běžně předmětem problematiky bezbariérového užívání staveb. Specifické požadavky jsou rozvedeny podrobně včetně požadovaných hodnot (šířka dveří, požadavky na mobilní zdvihací plošiny apod.)</a:t>
            </a:r>
          </a:p>
          <a:p>
            <a:pPr eaLnBrk="1" hangingPunct="1">
              <a:spcBef>
                <a:spcPct val="0"/>
              </a:spcBef>
            </a:pPr>
            <a:endParaRPr lang="cs-CZ" altLang="cs-CZ" dirty="0" smtClean="0"/>
          </a:p>
          <a:p>
            <a:pPr eaLnBrk="1" hangingPunct="1">
              <a:spcBef>
                <a:spcPct val="0"/>
              </a:spcBef>
            </a:pPr>
            <a:r>
              <a:rPr lang="cs-CZ" altLang="cs-CZ" dirty="0" smtClean="0"/>
              <a:t>Funkční a obecné požadavky mají být řešeny dle vnitrostátních pravidel, pokud existují. Při jejich absenci má být využita norma ISO/FDIS 21542 </a:t>
            </a:r>
            <a:r>
              <a:rPr lang="cs-CZ" altLang="cs-CZ" dirty="0" err="1" smtClean="0"/>
              <a:t>Building</a:t>
            </a:r>
            <a:r>
              <a:rPr lang="cs-CZ" altLang="cs-CZ" dirty="0" smtClean="0"/>
              <a:t> </a:t>
            </a:r>
            <a:r>
              <a:rPr lang="cs-CZ" altLang="cs-CZ" dirty="0" err="1" smtClean="0"/>
              <a:t>construction</a:t>
            </a:r>
            <a:r>
              <a:rPr lang="cs-CZ" altLang="cs-CZ" dirty="0" smtClean="0"/>
              <a:t> – </a:t>
            </a:r>
            <a:r>
              <a:rPr lang="cs-CZ" altLang="cs-CZ" dirty="0" err="1" smtClean="0"/>
              <a:t>Accessibility</a:t>
            </a:r>
            <a:r>
              <a:rPr lang="cs-CZ" altLang="cs-CZ" dirty="0" smtClean="0"/>
              <a:t> and </a:t>
            </a:r>
            <a:r>
              <a:rPr lang="cs-CZ" altLang="cs-CZ" dirty="0" err="1" smtClean="0"/>
              <a:t>usability</a:t>
            </a:r>
            <a:r>
              <a:rPr lang="cs-CZ" altLang="cs-CZ" dirty="0" smtClean="0"/>
              <a:t> </a:t>
            </a:r>
            <a:r>
              <a:rPr lang="cs-CZ" altLang="cs-CZ" dirty="0" err="1" smtClean="0"/>
              <a:t>of</a:t>
            </a:r>
            <a:r>
              <a:rPr lang="cs-CZ" altLang="cs-CZ" dirty="0" smtClean="0"/>
              <a:t> </a:t>
            </a:r>
            <a:r>
              <a:rPr lang="cs-CZ" altLang="cs-CZ" dirty="0" err="1" smtClean="0"/>
              <a:t>the</a:t>
            </a:r>
            <a:r>
              <a:rPr lang="cs-CZ" altLang="cs-CZ" dirty="0" smtClean="0"/>
              <a:t> </a:t>
            </a:r>
            <a:r>
              <a:rPr lang="cs-CZ" altLang="cs-CZ" dirty="0" err="1" smtClean="0"/>
              <a:t>built</a:t>
            </a:r>
            <a:r>
              <a:rPr lang="cs-CZ" altLang="cs-CZ" dirty="0" smtClean="0"/>
              <a:t> </a:t>
            </a:r>
            <a:r>
              <a:rPr lang="cs-CZ" altLang="cs-CZ" dirty="0" err="1" smtClean="0"/>
              <a:t>environment</a:t>
            </a:r>
            <a:r>
              <a:rPr lang="cs-CZ" altLang="cs-CZ" dirty="0" smtClean="0"/>
              <a:t> nebo standardy skupiny WG44 (skupina zabývající se interpretací a kontrolou požadavků současné TSI PRM). Reference na jednotlivé normy budou uvedeny v </a:t>
            </a:r>
            <a:r>
              <a:rPr lang="cs-CZ" altLang="cs-CZ" dirty="0" err="1" smtClean="0"/>
              <a:t>Application</a:t>
            </a:r>
            <a:r>
              <a:rPr lang="cs-CZ" altLang="cs-CZ" dirty="0" smtClean="0"/>
              <a:t> </a:t>
            </a:r>
            <a:r>
              <a:rPr lang="cs-CZ" altLang="cs-CZ" dirty="0" err="1" smtClean="0"/>
              <a:t>Guide</a:t>
            </a:r>
            <a:r>
              <a:rPr lang="cs-CZ" altLang="cs-CZ" dirty="0" smtClean="0"/>
              <a:t>.</a:t>
            </a:r>
          </a:p>
          <a:p>
            <a:pPr eaLnBrk="1" hangingPunct="1">
              <a:spcBef>
                <a:spcPct val="0"/>
              </a:spcBef>
            </a:pPr>
            <a:endParaRPr lang="cs-CZ" altLang="cs-CZ" dirty="0" smtClean="0"/>
          </a:p>
          <a:p>
            <a:r>
              <a:rPr lang="cs-CZ" sz="1200" kern="1200" dirty="0" smtClean="0">
                <a:solidFill>
                  <a:schemeClr val="tx1"/>
                </a:solidFill>
                <a:effectLst/>
                <a:latin typeface="+mn-lt"/>
                <a:ea typeface="+mn-ea"/>
                <a:cs typeface="+mn-cs"/>
              </a:rPr>
              <a:t>Probíhající revize současných TSI CR INS, TSI HS INS, resp. TSI PRM, mají za cíl odstranit neduhy nyní platných dokumentů. Revizemi mají být rovněž upraveny základní parametry tak, aby odpovídaly nejnovějším poznatkům a technickému a sociálnímu pokroku. Prostřednictvím revizí dojde k rozšíření zeměpisné oblasti působnosti v souladu se směrnicí 2008/57/ES, resp. k úpravě implementační strategie.</a:t>
            </a:r>
          </a:p>
          <a:p>
            <a:r>
              <a:rPr lang="cs-CZ" sz="1200" kern="1200" dirty="0" smtClean="0">
                <a:solidFill>
                  <a:schemeClr val="tx1"/>
                </a:solidFill>
                <a:effectLst/>
                <a:latin typeface="+mn-lt"/>
                <a:ea typeface="+mn-ea"/>
                <a:cs typeface="+mn-cs"/>
              </a:rPr>
              <a:t>V současné době je na evropské úrovni prováděna analýza přínosu nově zaváděných opatření ve vztahu ke zvýšeným nákladům z důvodu jejich naplňování. Z důvodu finanční úspory dojde k výraznému omezení počtu parametrů, jež budou kontrolovány ve fázi provedení subsystému. Členské státy tak budou muset prostřednictví stavebních dozorů zajistit, že realizované stavby odpovídají schválené projektové dokumentaci.</a:t>
            </a:r>
          </a:p>
          <a:p>
            <a:pPr eaLnBrk="1" hangingPunct="1">
              <a:spcBef>
                <a:spcPct val="0"/>
              </a:spcBef>
            </a:pPr>
            <a:endParaRPr lang="cs-CZ" alt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41</a:t>
            </a:fld>
            <a:endParaRPr lang="cs-CZ"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dirty="0" smtClean="0"/>
          </a:p>
        </p:txBody>
      </p:sp>
      <p:sp>
        <p:nvSpPr>
          <p:cNvPr id="378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CA941E-5354-47D8-B19D-C9CF1928750B}" type="slidenum">
              <a:rPr lang="cs-CZ" smtClean="0">
                <a:latin typeface="Arial" charset="0"/>
                <a:cs typeface="Arial" charset="0"/>
              </a:rPr>
              <a:pPr/>
              <a:t>42</a:t>
            </a:fld>
            <a:endParaRPr lang="cs-CZ"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Vývoj a harmonizace legislativy v rámci EU.</a:t>
            </a:r>
          </a:p>
          <a:p>
            <a:r>
              <a:rPr lang="cs-CZ" dirty="0" smtClean="0"/>
              <a:t>TSI usnadňují přechod ze starých integrovaných národních železničních systémů, které vycházely z vnitrostátních</a:t>
            </a:r>
            <a:r>
              <a:rPr lang="cs-CZ" baseline="0" dirty="0" smtClean="0"/>
              <a:t> pravidel, ke společné evropské železniční oblasti vycházející ze společných pravidel EU.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Potřeba vnitrostátních předpisů bude klesat tak, jak budou připravovány a doplňovány TSI, uzavírány otevřené body a rozšiřována jejich působnost na celou železniční síť EU.</a:t>
            </a:r>
          </a:p>
          <a:p>
            <a:endParaRPr lang="cs-CZ" dirty="0" smtClean="0"/>
          </a:p>
          <a:p>
            <a:r>
              <a:rPr lang="cs-CZ" dirty="0" smtClean="0"/>
              <a:t>Posuzování</a:t>
            </a:r>
            <a:r>
              <a:rPr lang="cs-CZ" baseline="0" dirty="0" smtClean="0"/>
              <a:t> tratí mimo TEN-T – aplikace TSI na báze dobrovolnosti. Možnost uplatnění kulatého razítka zatím nebyla </a:t>
            </a:r>
            <a:r>
              <a:rPr lang="cs-CZ" baseline="0" dirty="0" err="1" smtClean="0"/>
              <a:t>autorizačným</a:t>
            </a:r>
            <a:r>
              <a:rPr lang="cs-CZ" baseline="0" dirty="0" smtClean="0"/>
              <a:t> </a:t>
            </a:r>
            <a:r>
              <a:rPr lang="cs-CZ" baseline="0" dirty="0" err="1" smtClean="0"/>
              <a:t>úředem</a:t>
            </a:r>
            <a:r>
              <a:rPr lang="cs-CZ" baseline="0" dirty="0" smtClean="0"/>
              <a:t> stanovena – další </a:t>
            </a:r>
            <a:r>
              <a:rPr lang="cs-CZ" baseline="0" dirty="0" err="1" smtClean="0"/>
              <a:t>slide</a:t>
            </a:r>
            <a:endParaRPr lang="cs-CZ" dirty="0"/>
          </a:p>
        </p:txBody>
      </p:sp>
      <p:sp>
        <p:nvSpPr>
          <p:cNvPr id="4" name="Zástupný symbol pro číslo snímku 3"/>
          <p:cNvSpPr>
            <a:spLocks noGrp="1"/>
          </p:cNvSpPr>
          <p:nvPr>
            <p:ph type="sldNum" sz="quarter" idx="10"/>
          </p:nvPr>
        </p:nvSpPr>
        <p:spPr/>
        <p:txBody>
          <a:bodyPr/>
          <a:lstStyle/>
          <a:p>
            <a:fld id="{16338E24-B5EA-4C2A-A1F4-5BE7DCF84503}"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89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smtClean="0"/>
              <a:t>Oblast působnosti</a:t>
            </a:r>
            <a:r>
              <a:rPr lang="cs-CZ" baseline="0" dirty="0" smtClean="0"/>
              <a:t> je definována legislativně na železniční tratě zařazené do transevropské železniční sítě (TEN-T). Všechny koridorové tratě a jejich napojení</a:t>
            </a:r>
          </a:p>
          <a:p>
            <a:pPr eaLnBrk="1" hangingPunct="1">
              <a:spcBef>
                <a:spcPct val="0"/>
              </a:spcBef>
            </a:pPr>
            <a:r>
              <a:rPr lang="cs-CZ" sz="1200" kern="1200" dirty="0" smtClean="0">
                <a:solidFill>
                  <a:schemeClr val="tx1"/>
                </a:solidFill>
                <a:latin typeface="+mn-lt"/>
                <a:ea typeface="+mn-ea"/>
                <a:cs typeface="+mn-cs"/>
              </a:rPr>
              <a:t>Zeměpisná oblast působnosti má zásadní vliv na charakter a rozsah posouzení shody. V tomto ohledu lze konstatovat, že přestože již existují některé návrhy, dle aktuálního platného stavu není žádná trať na našem území zařazena do transevropského železničního systému (TEN-T) jako vysokorychlostní. Rozsah posouzení konvenčních tratí závisí na tom, zda jsou tyto dráhy začleněny do TEN-T (tj. jsou uvedeny v rozhodnutí Evropského parlamentu a Rady č. 1692/96/ES) nebo zda jsou drahami celostátními nacházejícími se mimo TEN‑T</a:t>
            </a:r>
          </a:p>
          <a:p>
            <a:pPr eaLnBrk="1" hangingPunct="1">
              <a:spcBef>
                <a:spcPct val="0"/>
              </a:spcBef>
            </a:pPr>
            <a:endParaRPr lang="cs-CZ" sz="1200" kern="1200" dirty="0" smtClean="0">
              <a:solidFill>
                <a:schemeClr val="tx1"/>
              </a:solidFill>
              <a:latin typeface="+mn-lt"/>
              <a:ea typeface="+mn-ea"/>
              <a:cs typeface="+mn-cs"/>
            </a:endParaRPr>
          </a:p>
          <a:p>
            <a:pPr eaLnBrk="1" hangingPunct="1">
              <a:spcBef>
                <a:spcPct val="0"/>
              </a:spcBef>
            </a:pPr>
            <a:r>
              <a:rPr lang="cs-CZ" sz="1200" kern="1200" dirty="0" smtClean="0">
                <a:solidFill>
                  <a:schemeClr val="tx1"/>
                </a:solidFill>
                <a:latin typeface="+mn-lt"/>
                <a:ea typeface="+mn-ea"/>
                <a:cs typeface="+mn-cs"/>
              </a:rPr>
              <a:t>TEN T –</a:t>
            </a:r>
            <a:r>
              <a:rPr lang="cs-CZ" sz="1200" kern="1200" baseline="0" dirty="0" smtClean="0">
                <a:solidFill>
                  <a:schemeClr val="tx1"/>
                </a:solidFill>
                <a:latin typeface="+mn-lt"/>
                <a:ea typeface="+mn-ea"/>
                <a:cs typeface="+mn-cs"/>
              </a:rPr>
              <a:t> uplatnění TSI, výčet tratí ve sdělení MD ČR č. 111/2004 Sb. (červené tratě)</a:t>
            </a:r>
          </a:p>
          <a:p>
            <a:pPr eaLnBrk="1" hangingPunct="1">
              <a:spcBef>
                <a:spcPct val="0"/>
              </a:spcBef>
            </a:pPr>
            <a:r>
              <a:rPr lang="cs-CZ" sz="1200" kern="1200" baseline="0" dirty="0" smtClean="0">
                <a:solidFill>
                  <a:schemeClr val="tx1"/>
                </a:solidFill>
                <a:latin typeface="+mn-lt"/>
                <a:ea typeface="+mn-ea"/>
                <a:cs typeface="+mn-cs"/>
              </a:rPr>
              <a:t>Mimo TEN T – uplatnění postupů dle vyhlášky č. 352/2004 Sb., ostatní celostátní dráhy, které nejsou uvedeny ve sdělení MD ČR (tlusté šedé tratě)</a:t>
            </a:r>
          </a:p>
          <a:p>
            <a:pPr eaLnBrk="1" hangingPunct="1">
              <a:spcBef>
                <a:spcPct val="0"/>
              </a:spcBef>
            </a:pPr>
            <a:r>
              <a:rPr lang="cs-CZ" sz="1200" kern="1200" baseline="0" dirty="0" smtClean="0">
                <a:solidFill>
                  <a:schemeClr val="tx1"/>
                </a:solidFill>
                <a:latin typeface="+mn-lt"/>
                <a:ea typeface="+mn-ea"/>
                <a:cs typeface="+mn-cs"/>
              </a:rPr>
              <a:t>Regionální (zelené tratě) posouzení prozatím nepodléhají, ale je velká pravděpodobnost, že se v důsledku rozšiřování zeměpisné oblasti působnosti směrnice 2008/57/ES v budoucnu začlení do EŽS.</a:t>
            </a:r>
          </a:p>
          <a:p>
            <a:pPr eaLnBrk="1" hangingPunct="1">
              <a:spcBef>
                <a:spcPct val="0"/>
              </a:spcBef>
            </a:pPr>
            <a:endParaRPr lang="cs-CZ" sz="1200" kern="1200" baseline="0" dirty="0" smtClean="0">
              <a:solidFill>
                <a:schemeClr val="tx1"/>
              </a:solidFill>
              <a:latin typeface="+mn-lt"/>
              <a:ea typeface="+mn-ea"/>
              <a:cs typeface="+mn-cs"/>
            </a:endParaRPr>
          </a:p>
          <a:p>
            <a:pPr eaLnBrk="1" hangingPunct="1">
              <a:spcBef>
                <a:spcPct val="0"/>
              </a:spcBef>
            </a:pPr>
            <a:r>
              <a:rPr lang="cs-CZ" sz="1200" kern="1200" baseline="0" dirty="0" smtClean="0">
                <a:solidFill>
                  <a:schemeClr val="tx1"/>
                </a:solidFill>
                <a:latin typeface="+mn-lt"/>
                <a:ea typeface="+mn-ea"/>
                <a:cs typeface="+mn-cs"/>
              </a:rPr>
              <a:t>Použitelné požadavky</a:t>
            </a:r>
            <a:r>
              <a:rPr lang="cs-CZ" sz="1200" kern="1200" baseline="0" dirty="0" smtClean="0">
                <a:solidFill>
                  <a:schemeClr val="tx1"/>
                </a:solidFill>
                <a:latin typeface="+mn-lt"/>
                <a:ea typeface="+mn-ea"/>
                <a:cs typeface="+mn-cs"/>
              </a:rPr>
              <a:t>??</a:t>
            </a:r>
          </a:p>
          <a:p>
            <a:pPr eaLnBrk="1" hangingPunct="1">
              <a:spcBef>
                <a:spcPct val="0"/>
              </a:spcBef>
            </a:pPr>
            <a:r>
              <a:rPr lang="cs-CZ" sz="1200" kern="1200" baseline="0" dirty="0" smtClean="0">
                <a:solidFill>
                  <a:schemeClr val="tx1"/>
                </a:solidFill>
                <a:latin typeface="+mn-lt"/>
                <a:ea typeface="+mn-ea"/>
                <a:cs typeface="+mn-cs"/>
              </a:rPr>
              <a:t>Posuzovaní rozsahu rychlou formou</a:t>
            </a:r>
            <a:endParaRPr lang="cs-CZ" sz="1200" kern="1200" baseline="0" dirty="0" smtClean="0">
              <a:solidFill>
                <a:schemeClr val="tx1"/>
              </a:solidFill>
              <a:latin typeface="+mn-lt"/>
              <a:ea typeface="+mn-ea"/>
              <a:cs typeface="+mn-cs"/>
            </a:endParaRPr>
          </a:p>
          <a:p>
            <a:pPr eaLnBrk="1" hangingPunct="1">
              <a:spcBef>
                <a:spcPct val="0"/>
              </a:spcBef>
            </a:pPr>
            <a:r>
              <a:rPr lang="cs-CZ" sz="1200" kern="1200" baseline="0" dirty="0" err="1" smtClean="0">
                <a:solidFill>
                  <a:schemeClr val="tx1"/>
                </a:solidFill>
                <a:latin typeface="+mn-lt"/>
                <a:ea typeface="+mn-ea"/>
                <a:cs typeface="+mn-cs"/>
              </a:rPr>
              <a:t>Debo</a:t>
            </a:r>
            <a:endParaRPr lang="cs-CZ" sz="1200" kern="1200" baseline="0" dirty="0" smtClean="0">
              <a:solidFill>
                <a:schemeClr val="tx1"/>
              </a:solidFill>
              <a:latin typeface="+mn-lt"/>
              <a:ea typeface="+mn-ea"/>
              <a:cs typeface="+mn-cs"/>
            </a:endParaRPr>
          </a:p>
        </p:txBody>
      </p:sp>
      <p:sp>
        <p:nvSpPr>
          <p:cNvPr id="389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773487-F3B9-4BC5-A26A-793D2E1D2E29}" type="slidenum">
              <a:rPr lang="cs-CZ" smtClean="0">
                <a:latin typeface="Arial" charset="0"/>
                <a:cs typeface="Arial" charset="0"/>
              </a:rPr>
              <a:pPr/>
              <a:t>7</a:t>
            </a:fld>
            <a:endParaRPr lang="cs-CZ"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b="1" dirty="0" smtClean="0"/>
              <a:t>Věnovat se budu jenom CR  a</a:t>
            </a:r>
            <a:r>
              <a:rPr lang="cs-CZ" b="1" baseline="0" dirty="0" smtClean="0"/>
              <a:t> to INS a PRM</a:t>
            </a:r>
            <a:endParaRPr lang="cs-CZ" altLang="cs-CZ" b="1" dirty="0" smtClean="0">
              <a:latin typeface="Arial" charset="0"/>
              <a:cs typeface="Arial" charset="0"/>
            </a:endParaRPr>
          </a:p>
          <a:p>
            <a:pPr eaLnBrk="1" hangingPunct="1">
              <a:spcBef>
                <a:spcPct val="0"/>
              </a:spcBef>
            </a:pPr>
            <a:r>
              <a:rPr lang="cs-CZ" altLang="cs-CZ" dirty="0" smtClean="0">
                <a:latin typeface="Arial" charset="0"/>
                <a:cs typeface="Arial" charset="0"/>
              </a:rPr>
              <a:t>TSI </a:t>
            </a:r>
            <a:r>
              <a:rPr lang="cs-CZ" altLang="cs-CZ" dirty="0" smtClean="0">
                <a:latin typeface="Arial" charset="0"/>
                <a:cs typeface="Arial" charset="0"/>
              </a:rPr>
              <a:t>kategorie tratí – jedná se článek 4, CR INF TSI</a:t>
            </a:r>
          </a:p>
          <a:p>
            <a:pPr eaLnBrk="1" hangingPunct="1">
              <a:spcBef>
                <a:spcPct val="0"/>
              </a:spcBef>
            </a:pPr>
            <a:r>
              <a:rPr lang="cs-CZ" altLang="cs-CZ" dirty="0" smtClean="0">
                <a:latin typeface="Arial" charset="0"/>
                <a:cs typeface="Arial" charset="0"/>
              </a:rPr>
              <a:t>Členské státy oznámí tuto informaci Komisi ve lhůtě do jednoho roku, od data použitelnosti této TSI – tzn. do 1.6.2012 !! </a:t>
            </a:r>
          </a:p>
          <a:p>
            <a:pPr eaLnBrk="1" hangingPunct="1">
              <a:spcBef>
                <a:spcPct val="0"/>
              </a:spcBef>
            </a:pPr>
            <a:r>
              <a:rPr lang="cs-CZ" altLang="cs-CZ" dirty="0" smtClean="0">
                <a:latin typeface="Arial" charset="0"/>
                <a:cs typeface="Arial" charset="0"/>
              </a:rPr>
              <a:t>Komise ve spolupráci s ERA a členskými státy zkoordinuje tuto klasifikaci (kategorizaci), zejména s ohledem na překračování hranic. </a:t>
            </a:r>
          </a:p>
          <a:p>
            <a:pPr eaLnBrk="1" hangingPunct="1">
              <a:spcBef>
                <a:spcPct val="0"/>
              </a:spcBef>
            </a:pPr>
            <a:r>
              <a:rPr lang="cs-CZ" altLang="cs-CZ" dirty="0" smtClean="0">
                <a:latin typeface="Arial" charset="0"/>
                <a:cs typeface="Arial" charset="0"/>
              </a:rPr>
              <a:t>Konečnou klasifikaci přezkoumá výbor zřízený směrnicí Rady 96/48/ES a poté jí zveřejní ERA.</a:t>
            </a:r>
          </a:p>
          <a:p>
            <a:pPr eaLnBrk="1" hangingPunct="1">
              <a:spcBef>
                <a:spcPct val="0"/>
              </a:spcBef>
            </a:pPr>
            <a:r>
              <a:rPr lang="cs-CZ" altLang="cs-CZ" b="1" dirty="0" smtClean="0">
                <a:solidFill>
                  <a:srgbClr val="FF0000"/>
                </a:solidFill>
                <a:latin typeface="Arial" charset="0"/>
                <a:cs typeface="Arial" charset="0"/>
              </a:rPr>
              <a:t>Z hlediska posuzování je nutné vědět do jaké TSI kategorie trati daná stavba spadá a to ještě před zahájením posuzování.</a:t>
            </a:r>
            <a:r>
              <a:rPr lang="cs-CZ" altLang="cs-CZ" b="1" dirty="0" smtClean="0">
                <a:latin typeface="Arial" charset="0"/>
                <a:cs typeface="Arial" charset="0"/>
              </a:rPr>
              <a:t> </a:t>
            </a:r>
          </a:p>
          <a:p>
            <a:pPr eaLnBrk="1" hangingPunct="1">
              <a:spcBef>
                <a:spcPct val="0"/>
              </a:spcBef>
            </a:pPr>
            <a:endParaRPr lang="cs-CZ" b="1" dirty="0" smtClean="0"/>
          </a:p>
          <a:p>
            <a:pPr eaLnBrk="1" hangingPunct="1">
              <a:spcBef>
                <a:spcPct val="0"/>
              </a:spcBef>
            </a:pPr>
            <a:r>
              <a:rPr lang="cs-CZ" dirty="0" smtClean="0"/>
              <a:t>Možnost zmírnění požadavků sloupců traťová rychlost a délka</a:t>
            </a:r>
            <a:r>
              <a:rPr lang="cs-CZ" baseline="0" dirty="0" smtClean="0"/>
              <a:t> vlaku (tzv. měkké požadavky) – specifická místa trati -  v náležitě odůvodněných případech (geografické omezení, městská zástavba)</a:t>
            </a:r>
          </a:p>
          <a:p>
            <a:pPr marL="0" marR="0" indent="0" algn="l" defTabSz="914400" rtl="0" eaLnBrk="1" fontAlgn="auto" latinLnBrk="0" hangingPunct="1">
              <a:lnSpc>
                <a:spcPct val="100000"/>
              </a:lnSpc>
              <a:spcBef>
                <a:spcPct val="0"/>
              </a:spcBef>
              <a:spcAft>
                <a:spcPts val="0"/>
              </a:spcAft>
              <a:buClrTx/>
              <a:buSzTx/>
              <a:buFontTx/>
              <a:buNone/>
              <a:tabLst/>
              <a:defRPr/>
            </a:pPr>
            <a:r>
              <a:rPr lang="cs-CZ" altLang="cs-CZ" dirty="0" smtClean="0">
                <a:latin typeface="Arial" charset="0"/>
                <a:cs typeface="Times New Roman" charset="0"/>
              </a:rPr>
              <a:t>Dále také nemusí být dosaženo kombinace maximální rychlost a zatížení na nápravu (při maximální rychlosti může být povoleno nižší zatížení na nápravu / při maximálním zatížení na nápravu může být povolena nižší rychlost)</a:t>
            </a:r>
          </a:p>
          <a:p>
            <a:pPr marL="0" marR="0" lvl="0" indent="0" algn="l" defTabSz="914400" rtl="0" eaLnBrk="1" fontAlgn="auto" latinLnBrk="0" hangingPunct="1">
              <a:lnSpc>
                <a:spcPct val="100000"/>
              </a:lnSpc>
              <a:spcBef>
                <a:spcPct val="0"/>
              </a:spcBef>
              <a:spcAft>
                <a:spcPts val="0"/>
              </a:spcAft>
              <a:buClrTx/>
              <a:buSzTx/>
              <a:buFontTx/>
              <a:buNone/>
              <a:tabLst/>
              <a:defRPr/>
            </a:pPr>
            <a:r>
              <a:rPr lang="cs-CZ" sz="1200" b="1" kern="1200" dirty="0" smtClean="0">
                <a:solidFill>
                  <a:schemeClr val="tx1"/>
                </a:solidFill>
                <a:latin typeface="+mn-lt"/>
                <a:ea typeface="+mn-ea"/>
                <a:cs typeface="+mn-cs"/>
              </a:rPr>
              <a:t>Mezní hodnoty stanovené v TSI nemají být považovány za obvyklé projektované hodnoty</a:t>
            </a:r>
            <a:r>
              <a:rPr lang="cs-CZ" sz="1200" kern="1200" dirty="0" smtClean="0">
                <a:solidFill>
                  <a:schemeClr val="tx1"/>
                </a:solidFill>
                <a:latin typeface="+mn-lt"/>
                <a:ea typeface="+mn-ea"/>
                <a:cs typeface="+mn-cs"/>
              </a:rPr>
              <a:t>. Kromě mezí daných TSI, by měly vycházet z hodnot osvědčených v praxi. Na TSI nelze pohlížet jako na směrnice pro projektování jako takové</a:t>
            </a:r>
          </a:p>
          <a:p>
            <a:pPr marL="0" marR="0" lvl="0" indent="0" algn="l" defTabSz="914400" rtl="0" eaLnBrk="1" fontAlgn="auto" latinLnBrk="0" hangingPunct="1">
              <a:lnSpc>
                <a:spcPct val="100000"/>
              </a:lnSpc>
              <a:spcBef>
                <a:spcPct val="0"/>
              </a:spcBef>
              <a:spcAft>
                <a:spcPts val="0"/>
              </a:spcAft>
              <a:buClrTx/>
              <a:buSzTx/>
              <a:buFontTx/>
              <a:buNone/>
              <a:tabLst/>
              <a:defRPr/>
            </a:pPr>
            <a:r>
              <a:rPr lang="cs-CZ" sz="1200" kern="1200" dirty="0" smtClean="0">
                <a:solidFill>
                  <a:schemeClr val="tx1"/>
                </a:solidFill>
                <a:latin typeface="+mn-lt"/>
                <a:ea typeface="+mn-ea"/>
                <a:cs typeface="+mn-cs"/>
              </a:rPr>
              <a:t>Z</a:t>
            </a:r>
            <a:r>
              <a:rPr lang="cs-CZ" sz="1200" kern="1200" baseline="0" dirty="0" smtClean="0">
                <a:solidFill>
                  <a:schemeClr val="tx1"/>
                </a:solidFill>
                <a:latin typeface="+mn-lt"/>
                <a:ea typeface="+mn-ea"/>
                <a:cs typeface="+mn-cs"/>
              </a:rPr>
              <a:t> rozdělení trati se odvíjí požadované hodnoty základních </a:t>
            </a:r>
            <a:r>
              <a:rPr lang="cs-CZ" sz="1200" kern="1200" baseline="0" dirty="0" smtClean="0">
                <a:solidFill>
                  <a:schemeClr val="tx1"/>
                </a:solidFill>
                <a:latin typeface="+mn-lt"/>
                <a:ea typeface="+mn-ea"/>
                <a:cs typeface="+mn-cs"/>
              </a:rPr>
              <a:t>parametrů</a:t>
            </a:r>
          </a:p>
          <a:p>
            <a:pPr marL="0" marR="0" lvl="0" indent="0" algn="l" defTabSz="914400" rtl="0" eaLnBrk="1" fontAlgn="auto" latinLnBrk="0" hangingPunct="1">
              <a:lnSpc>
                <a:spcPct val="100000"/>
              </a:lnSpc>
              <a:spcBef>
                <a:spcPct val="0"/>
              </a:spcBef>
              <a:spcAft>
                <a:spcPts val="0"/>
              </a:spcAft>
              <a:buClrTx/>
              <a:buSzTx/>
              <a:buFontTx/>
              <a:buNone/>
              <a:tabLst/>
              <a:defRPr/>
            </a:pPr>
            <a:r>
              <a:rPr lang="cs-CZ" sz="1200" kern="1200" baseline="0" dirty="0" smtClean="0">
                <a:solidFill>
                  <a:schemeClr val="tx1"/>
                </a:solidFill>
                <a:latin typeface="+mn-lt"/>
                <a:ea typeface="+mn-ea"/>
                <a:cs typeface="+mn-cs"/>
              </a:rPr>
              <a:t>Řešení nedostatečně parametricky vybavených míst na trati se bude zaobírat i studie: Stanovení priorit implementace interoperability na české železniční síti ve vazbě na podporu z fondů EU v období 2O14 až 2020.</a:t>
            </a:r>
            <a:endParaRPr lang="cs-CZ"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8</a:t>
            </a:fld>
            <a:endParaRPr lang="cs-CZ"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sz="1200" kern="1200" dirty="0" smtClean="0">
                <a:solidFill>
                  <a:schemeClr val="tx1"/>
                </a:solidFill>
                <a:latin typeface="+mn-lt"/>
                <a:ea typeface="+mn-ea"/>
                <a:cs typeface="+mn-cs"/>
              </a:rPr>
              <a:t>V budoucnu se předpokládá vytvoření virtuálního evropského registru infrastruktury, který budou spravovat a aktualizovat členské státy za dohledu Evropské agentury pro železnici (ERA). Tento registr infrastruktury nebude veřejný, bude sloužit výhradně potřebám železničních dopravců a správců infrastruktury. </a:t>
            </a:r>
          </a:p>
          <a:p>
            <a:pPr eaLnBrk="1" hangingPunct="1">
              <a:spcBef>
                <a:spcPct val="0"/>
              </a:spcBef>
            </a:pPr>
            <a:r>
              <a:rPr lang="cs-CZ" sz="1200" b="1" kern="1200" dirty="0" smtClean="0">
                <a:solidFill>
                  <a:schemeClr val="tx1"/>
                </a:solidFill>
                <a:latin typeface="+mn-lt"/>
                <a:ea typeface="+mn-ea"/>
                <a:cs typeface="+mn-cs"/>
              </a:rPr>
              <a:t>Co dělá NOBO</a:t>
            </a:r>
            <a:r>
              <a:rPr lang="cs-CZ" sz="1200" b="1" kern="1200" dirty="0" smtClean="0">
                <a:solidFill>
                  <a:schemeClr val="tx1"/>
                </a:solidFill>
                <a:latin typeface="+mn-lt"/>
                <a:ea typeface="+mn-ea"/>
                <a:cs typeface="+mn-cs"/>
              </a:rPr>
              <a:t>?</a:t>
            </a:r>
          </a:p>
          <a:p>
            <a:pPr eaLnBrk="1" hangingPunct="1">
              <a:spcBef>
                <a:spcPct val="0"/>
              </a:spcBef>
            </a:pPr>
            <a:endParaRPr lang="cs-CZ" b="1" dirty="0" smtClean="0"/>
          </a:p>
        </p:txBody>
      </p:sp>
      <p:sp>
        <p:nvSpPr>
          <p:cNvPr id="3174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3F44E-98D1-4139-ABAA-252F6E4379EF}" type="slidenum">
              <a:rPr lang="cs-CZ" smtClean="0">
                <a:latin typeface="Arial" charset="0"/>
                <a:cs typeface="Arial" charset="0"/>
              </a:rPr>
              <a:pPr/>
              <a:t>9</a:t>
            </a:fld>
            <a:endParaRPr lang="cs-CZ"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cs-CZ" altLang="cs-CZ" sz="2000" dirty="0" smtClean="0">
                <a:solidFill>
                  <a:srgbClr val="2A0858"/>
                </a:solidFill>
                <a:latin typeface="Arial" charset="0"/>
              </a:rPr>
              <a:t>(tramvaje, metro, tratě funkčně oddělené od ostatní , soukromé tratě, historické a turistické tratě)</a:t>
            </a:r>
            <a:endParaRPr lang="cs-CZ" altLang="cs-CZ" sz="2200" dirty="0" smtClean="0">
              <a:solidFill>
                <a:srgbClr val="2A0858"/>
              </a:solidFill>
              <a:latin typeface="Arial" charset="0"/>
              <a:cs typeface="Times New Roman" charset="0"/>
            </a:endParaRPr>
          </a:p>
          <a:p>
            <a:pPr eaLnBrk="1" hangingPunct="1">
              <a:spcBef>
                <a:spcPct val="0"/>
              </a:spcBef>
            </a:pPr>
            <a:endParaRPr lang="cs-CZ" altLang="cs-CZ" dirty="0" smtClean="0"/>
          </a:p>
        </p:txBody>
      </p:sp>
      <p:sp>
        <p:nvSpPr>
          <p:cNvPr id="4096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686B4ED-3F52-4054-AC35-33C948607340}" type="slidenum">
              <a:rPr lang="cs-CZ" altLang="cs-CZ" smtClean="0">
                <a:latin typeface="Arial" charset="0"/>
                <a:cs typeface="Arial" charset="0"/>
              </a:rPr>
              <a:pPr eaLnBrk="1" hangingPunct="1">
                <a:spcBef>
                  <a:spcPct val="0"/>
                </a:spcBef>
              </a:pPr>
              <a:t>10</a:t>
            </a:fld>
            <a:endParaRPr lang="cs-CZ" altLang="cs-CZ"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6ADB61E-869E-421E-896E-C7B3DFA359A7}" type="datetimeFigureOut">
              <a:rPr lang="cs-CZ" smtClean="0"/>
              <a:pPr/>
              <a:t>15. 10. 2013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A792BD6-F477-48CC-9AE6-A8D1C65C951A}"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DB61E-869E-421E-896E-C7B3DFA359A7}" type="datetimeFigureOut">
              <a:rPr lang="cs-CZ" smtClean="0"/>
              <a:pPr/>
              <a:t>15. 10. 2013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92BD6-F477-48CC-9AE6-A8D1C65C951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9.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0.w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7.xml"/><Relationship Id="rId7"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54.wm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1"/>
          </p:nvPr>
        </p:nvSpPr>
        <p:spPr>
          <a:xfrm>
            <a:off x="323850" y="587152"/>
            <a:ext cx="8640763" cy="753616"/>
          </a:xfrm>
        </p:spPr>
        <p:txBody>
          <a:bodyPr>
            <a:normAutofit fontScale="70000" lnSpcReduction="20000"/>
          </a:bodyPr>
          <a:lstStyle/>
          <a:p>
            <a:pPr eaLnBrk="1" hangingPunct="1">
              <a:defRPr/>
            </a:pPr>
            <a:r>
              <a:rPr lang="cs-C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VÝZKUMNÝ ÚSTAV ŽELEZNIČNÍ, a.s. </a:t>
            </a:r>
          </a:p>
          <a:p>
            <a:pPr eaLnBrk="1" hangingPunct="1">
              <a:defRPr/>
            </a:pPr>
            <a:r>
              <a:rPr lang="en-US" sz="2800" b="1" dirty="0" smtClean="0">
                <a:solidFill>
                  <a:srgbClr val="002060"/>
                </a:solidFill>
                <a:effectLst>
                  <a:outerShdw blurRad="38100" dist="38100" dir="2700000" algn="tl">
                    <a:srgbClr val="000000">
                      <a:alpha val="43137"/>
                    </a:srgbClr>
                  </a:outerShdw>
                </a:effectLst>
                <a:latin typeface="Arial" charset="0"/>
              </a:rPr>
              <a:t>Railway Research Institute, </a:t>
            </a:r>
            <a:r>
              <a:rPr lang="en-US" sz="2800" b="1" dirty="0" err="1" smtClean="0">
                <a:solidFill>
                  <a:srgbClr val="002060"/>
                </a:solidFill>
                <a:effectLst>
                  <a:outerShdw blurRad="38100" dist="38100" dir="2700000" algn="tl">
                    <a:srgbClr val="000000">
                      <a:alpha val="43137"/>
                    </a:srgbClr>
                  </a:outerShdw>
                </a:effectLst>
                <a:latin typeface="Arial" charset="0"/>
              </a:rPr>
              <a:t>j.s.c</a:t>
            </a:r>
            <a:r>
              <a:rPr lang="en-US" sz="2800" b="1" dirty="0" smtClean="0">
                <a:solidFill>
                  <a:srgbClr val="002060"/>
                </a:solidFill>
                <a:effectLst>
                  <a:outerShdw blurRad="38100" dist="38100" dir="2700000" algn="tl">
                    <a:srgbClr val="000000">
                      <a:alpha val="43137"/>
                    </a:srgbClr>
                  </a:outerShdw>
                </a:effectLst>
                <a:latin typeface="Arial" charset="0"/>
              </a:rPr>
              <a:t>.</a:t>
            </a:r>
          </a:p>
        </p:txBody>
      </p:sp>
      <p:pic>
        <p:nvPicPr>
          <p:cNvPr id="5123" name="Picture 6" descr="VUZ_logo"/>
          <p:cNvPicPr>
            <a:picLocks noChangeAspect="1" noChangeArrowheads="1"/>
          </p:cNvPicPr>
          <p:nvPr/>
        </p:nvPicPr>
        <p:blipFill>
          <a:blip r:embed="rId3" cstate="print"/>
          <a:srcRect/>
          <a:stretch>
            <a:fillRect/>
          </a:stretch>
        </p:blipFill>
        <p:spPr bwMode="auto">
          <a:xfrm>
            <a:off x="2895600" y="1628800"/>
            <a:ext cx="3505200" cy="2081213"/>
          </a:xfrm>
          <a:prstGeom prst="rect">
            <a:avLst/>
          </a:prstGeom>
          <a:noFill/>
          <a:ln w="9525">
            <a:noFill/>
            <a:miter lim="800000"/>
            <a:headEnd/>
            <a:tailEnd/>
          </a:ln>
        </p:spPr>
      </p:pic>
      <p:sp>
        <p:nvSpPr>
          <p:cNvPr id="4" name="Text Box 5"/>
          <p:cNvSpPr txBox="1">
            <a:spLocks noChangeArrowheads="1"/>
          </p:cNvSpPr>
          <p:nvPr/>
        </p:nvSpPr>
        <p:spPr bwMode="auto">
          <a:xfrm>
            <a:off x="755576" y="4293096"/>
            <a:ext cx="7704856" cy="1938992"/>
          </a:xfrm>
          <a:prstGeom prst="rect">
            <a:avLst/>
          </a:prstGeom>
          <a:noFill/>
          <a:ln w="9525">
            <a:noFill/>
            <a:miter lim="800000"/>
            <a:headEnd/>
            <a:tailEnd/>
          </a:ln>
          <a:effectLst/>
        </p:spPr>
        <p:txBody>
          <a:bodyPr>
            <a:spAutoFit/>
          </a:bodyPr>
          <a:lstStyle/>
          <a:p>
            <a:pPr algn="ctr">
              <a:spcBef>
                <a:spcPct val="50000"/>
              </a:spcBef>
              <a:defRPr/>
            </a:pPr>
            <a:r>
              <a:rPr lang="cs-CZ" sz="4000" b="1" dirty="0" smtClean="0">
                <a:ln w="12700">
                  <a:solidFill>
                    <a:schemeClr val="bg2"/>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Zkušenosti a posuzovaní aplikace TSI v podsystému Infrastruktura</a:t>
            </a:r>
            <a:endParaRPr lang="cs-CZ" sz="4000" b="1" dirty="0">
              <a:ln w="12700">
                <a:solidFill>
                  <a:schemeClr val="bg2"/>
                </a:soli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r>
              <a:rPr lang="cs-CZ" altLang="cs-CZ" sz="1800"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sz="1800"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sz="1800"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a:latin typeface="Times New Roman" charset="0"/>
                <a:cs typeface="Times New Roman" charset="0"/>
              </a:rPr>
              <a:t> </a:t>
            </a:r>
          </a:p>
        </p:txBody>
      </p:sp>
      <p:sp>
        <p:nvSpPr>
          <p:cNvPr id="13316"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s-CZ" altLang="cs-CZ" b="1" u="sng" dirty="0">
                <a:solidFill>
                  <a:srgbClr val="002060"/>
                </a:solidFill>
                <a:latin typeface="Arial" charset="0"/>
              </a:rPr>
              <a:t>CR INF TSI 2011/275/EU</a:t>
            </a:r>
          </a:p>
        </p:txBody>
      </p:sp>
      <p:sp>
        <p:nvSpPr>
          <p:cNvPr id="13317" name="Obdélník 1"/>
          <p:cNvSpPr>
            <a:spLocks noChangeArrowheads="1"/>
          </p:cNvSpPr>
          <p:nvPr/>
        </p:nvSpPr>
        <p:spPr bwMode="auto">
          <a:xfrm>
            <a:off x="250825" y="728663"/>
            <a:ext cx="864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s-CZ" altLang="cs-CZ" sz="2400" b="1" u="sng" dirty="0">
                <a:solidFill>
                  <a:srgbClr val="2A0858"/>
                </a:solidFill>
                <a:latin typeface="Arial" charset="0"/>
              </a:rPr>
              <a:t>Návrh </a:t>
            </a:r>
            <a:r>
              <a:rPr lang="cs-CZ" altLang="cs-CZ" sz="2400" b="1" u="sng" dirty="0" smtClean="0">
                <a:solidFill>
                  <a:srgbClr val="2A0858"/>
                </a:solidFill>
                <a:latin typeface="Arial" charset="0"/>
              </a:rPr>
              <a:t>nových TSI </a:t>
            </a:r>
            <a:r>
              <a:rPr lang="cs-CZ" altLang="cs-CZ" sz="2400" b="1" u="sng" dirty="0">
                <a:solidFill>
                  <a:srgbClr val="2A0858"/>
                </a:solidFill>
                <a:latin typeface="Arial" charset="0"/>
              </a:rPr>
              <a:t>Infrastruktura (INF TSI</a:t>
            </a:r>
            <a:r>
              <a:rPr lang="cs-CZ" altLang="cs-CZ" sz="2400" b="1" u="sng" dirty="0" smtClean="0">
                <a:solidFill>
                  <a:srgbClr val="2A0858"/>
                </a:solidFill>
                <a:latin typeface="Arial" charset="0"/>
              </a:rPr>
              <a:t>)</a:t>
            </a:r>
            <a:endParaRPr lang="cs-CZ" altLang="cs-CZ" sz="2400" u="sng" dirty="0">
              <a:latin typeface="Arial" charset="0"/>
            </a:endParaRPr>
          </a:p>
        </p:txBody>
      </p:sp>
      <p:sp>
        <p:nvSpPr>
          <p:cNvPr id="13318" name="TextovéPole 5"/>
          <p:cNvSpPr txBox="1">
            <a:spLocks noChangeArrowheads="1"/>
          </p:cNvSpPr>
          <p:nvPr/>
        </p:nvSpPr>
        <p:spPr bwMode="auto">
          <a:xfrm>
            <a:off x="231775" y="1189038"/>
            <a:ext cx="8661400" cy="4862870"/>
          </a:xfrm>
          <a:prstGeom prst="rect">
            <a:avLst/>
          </a:prstGeom>
          <a:solidFill>
            <a:srgbClr val="FFFFFF">
              <a:alpha val="50196"/>
            </a:srgbClr>
          </a:solid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108585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spcBef>
                <a:spcPct val="0"/>
              </a:spcBef>
              <a:buFontTx/>
              <a:buNone/>
            </a:pPr>
            <a:r>
              <a:rPr lang="cs-CZ" altLang="cs-CZ" sz="2000" dirty="0">
                <a:solidFill>
                  <a:srgbClr val="2A0858"/>
                </a:solidFill>
                <a:latin typeface="Arial" charset="0"/>
              </a:rPr>
              <a:t>- Spojení dvou současných infrastrukturních TSI</a:t>
            </a:r>
          </a:p>
          <a:p>
            <a:pPr lvl="1" eaLnBrk="1" hangingPunct="1">
              <a:lnSpc>
                <a:spcPct val="110000"/>
              </a:lnSpc>
              <a:spcBef>
                <a:spcPct val="0"/>
              </a:spcBef>
              <a:buFontTx/>
              <a:buChar char="-"/>
            </a:pPr>
            <a:r>
              <a:rPr lang="cs-CZ" altLang="cs-CZ" sz="2000" dirty="0" smtClean="0">
                <a:solidFill>
                  <a:srgbClr val="2A0858"/>
                </a:solidFill>
                <a:latin typeface="Arial" charset="0"/>
              </a:rPr>
              <a:t>konvenčního </a:t>
            </a:r>
            <a:r>
              <a:rPr lang="cs-CZ" altLang="cs-CZ" sz="2000" dirty="0">
                <a:solidFill>
                  <a:srgbClr val="2A0858"/>
                </a:solidFill>
                <a:latin typeface="Arial" charset="0"/>
              </a:rPr>
              <a:t>2011/275/EU</a:t>
            </a:r>
          </a:p>
          <a:p>
            <a:pPr lvl="1" eaLnBrk="1" hangingPunct="1">
              <a:lnSpc>
                <a:spcPct val="110000"/>
              </a:lnSpc>
              <a:spcBef>
                <a:spcPct val="0"/>
              </a:spcBef>
              <a:buFontTx/>
              <a:buChar char="-"/>
            </a:pPr>
            <a:r>
              <a:rPr lang="cs-CZ" altLang="cs-CZ" sz="2000" dirty="0" smtClean="0">
                <a:solidFill>
                  <a:srgbClr val="2A0858"/>
                </a:solidFill>
                <a:latin typeface="Arial" charset="0"/>
              </a:rPr>
              <a:t>vysokorychlostního </a:t>
            </a:r>
            <a:r>
              <a:rPr lang="cs-CZ" altLang="cs-CZ" sz="2000" dirty="0">
                <a:solidFill>
                  <a:srgbClr val="2A0858"/>
                </a:solidFill>
                <a:latin typeface="Arial" charset="0"/>
              </a:rPr>
              <a:t>2008/217/ES</a:t>
            </a:r>
          </a:p>
          <a:p>
            <a:pPr algn="just" eaLnBrk="1" hangingPunct="1">
              <a:lnSpc>
                <a:spcPct val="90000"/>
              </a:lnSpc>
              <a:spcBef>
                <a:spcPts val="600"/>
              </a:spcBef>
              <a:buClr>
                <a:srgbClr val="33CCFF"/>
              </a:buClr>
              <a:buSzPct val="80000"/>
              <a:buFontTx/>
              <a:buNone/>
            </a:pPr>
            <a:r>
              <a:rPr lang="cs-CZ" altLang="cs-CZ" sz="2000" dirty="0">
                <a:solidFill>
                  <a:srgbClr val="2A0858"/>
                </a:solidFill>
                <a:latin typeface="Arial" charset="0"/>
                <a:cs typeface="Times New Roman" charset="0"/>
              </a:rPr>
              <a:t>- Technická oblast působnosti </a:t>
            </a:r>
          </a:p>
          <a:p>
            <a:pPr lvl="1" eaLnBrk="1" hangingPunct="1">
              <a:lnSpc>
                <a:spcPct val="110000"/>
              </a:lnSpc>
              <a:spcBef>
                <a:spcPct val="0"/>
              </a:spcBef>
              <a:buFontTx/>
              <a:buChar char="-"/>
            </a:pPr>
            <a:r>
              <a:rPr lang="cs-CZ" altLang="cs-CZ" sz="2000" dirty="0" smtClean="0">
                <a:solidFill>
                  <a:srgbClr val="2A0858"/>
                </a:solidFill>
                <a:latin typeface="Arial" charset="0"/>
              </a:rPr>
              <a:t>subsystém </a:t>
            </a:r>
            <a:r>
              <a:rPr lang="cs-CZ" altLang="cs-CZ" sz="2000" dirty="0">
                <a:solidFill>
                  <a:srgbClr val="2A0858"/>
                </a:solidFill>
                <a:latin typeface="Arial" charset="0"/>
              </a:rPr>
              <a:t>infrastruktura </a:t>
            </a:r>
          </a:p>
          <a:p>
            <a:pPr lvl="1" eaLnBrk="1" hangingPunct="1">
              <a:lnSpc>
                <a:spcPct val="110000"/>
              </a:lnSpc>
              <a:spcBef>
                <a:spcPct val="0"/>
              </a:spcBef>
              <a:buFontTx/>
              <a:buChar char="-"/>
            </a:pPr>
            <a:r>
              <a:rPr lang="cs-CZ" altLang="cs-CZ" sz="2000" dirty="0" smtClean="0">
                <a:solidFill>
                  <a:srgbClr val="2A0858"/>
                </a:solidFill>
                <a:latin typeface="Arial" charset="0"/>
              </a:rPr>
              <a:t>část </a:t>
            </a:r>
            <a:r>
              <a:rPr lang="cs-CZ" altLang="cs-CZ" sz="2000" dirty="0">
                <a:solidFill>
                  <a:srgbClr val="2A0858"/>
                </a:solidFill>
                <a:latin typeface="Arial" charset="0"/>
              </a:rPr>
              <a:t>subsystému údržba</a:t>
            </a:r>
          </a:p>
          <a:p>
            <a:pPr lvl="1" eaLnBrk="1" hangingPunct="1">
              <a:lnSpc>
                <a:spcPct val="110000"/>
              </a:lnSpc>
              <a:spcBef>
                <a:spcPct val="0"/>
              </a:spcBef>
              <a:buFontTx/>
              <a:buChar char="-"/>
            </a:pPr>
            <a:r>
              <a:rPr lang="cs-CZ" altLang="cs-CZ" sz="2000" dirty="0" smtClean="0">
                <a:solidFill>
                  <a:srgbClr val="2A0858"/>
                </a:solidFill>
                <a:latin typeface="Arial" charset="0"/>
              </a:rPr>
              <a:t>bude </a:t>
            </a:r>
            <a:r>
              <a:rPr lang="cs-CZ" altLang="cs-CZ" sz="2000" dirty="0">
                <a:solidFill>
                  <a:srgbClr val="2A0858"/>
                </a:solidFill>
                <a:latin typeface="Arial" charset="0"/>
              </a:rPr>
              <a:t>pokrývat </a:t>
            </a:r>
            <a:r>
              <a:rPr lang="cs-CZ" altLang="cs-CZ" sz="2000" dirty="0" smtClean="0">
                <a:solidFill>
                  <a:srgbClr val="2A0858"/>
                </a:solidFill>
                <a:latin typeface="Arial" charset="0"/>
              </a:rPr>
              <a:t>rozchody koleje 1435 mm, 1520 mm, 1600 mm a1668 mm</a:t>
            </a:r>
            <a:endParaRPr lang="cs-CZ" altLang="cs-CZ" sz="2000" dirty="0">
              <a:solidFill>
                <a:srgbClr val="2A0858"/>
              </a:solidFill>
              <a:latin typeface="Arial" charset="0"/>
            </a:endParaRPr>
          </a:p>
          <a:p>
            <a:pPr lvl="1" eaLnBrk="1" hangingPunct="1">
              <a:lnSpc>
                <a:spcPct val="110000"/>
              </a:lnSpc>
              <a:spcBef>
                <a:spcPct val="0"/>
              </a:spcBef>
              <a:buFontTx/>
              <a:buChar char="-"/>
            </a:pPr>
            <a:r>
              <a:rPr lang="cs-CZ" altLang="cs-CZ" sz="2000" dirty="0" smtClean="0">
                <a:solidFill>
                  <a:srgbClr val="2A0858"/>
                </a:solidFill>
                <a:latin typeface="Arial" charset="0"/>
              </a:rPr>
              <a:t>hluk </a:t>
            </a:r>
            <a:r>
              <a:rPr lang="cs-CZ" altLang="cs-CZ" sz="2000" dirty="0">
                <a:solidFill>
                  <a:srgbClr val="2A0858"/>
                </a:solidFill>
                <a:latin typeface="Arial" charset="0"/>
              </a:rPr>
              <a:t>a vibrace – nebudou součástí INF TSI</a:t>
            </a:r>
          </a:p>
          <a:p>
            <a:pPr algn="just" eaLnBrk="1" hangingPunct="1">
              <a:lnSpc>
                <a:spcPct val="90000"/>
              </a:lnSpc>
              <a:spcBef>
                <a:spcPts val="600"/>
              </a:spcBef>
              <a:buClr>
                <a:srgbClr val="33CCFF"/>
              </a:buClr>
              <a:buSzPct val="80000"/>
              <a:buFontTx/>
              <a:buNone/>
            </a:pPr>
            <a:r>
              <a:rPr lang="cs-CZ" altLang="cs-CZ" sz="2000" dirty="0">
                <a:solidFill>
                  <a:srgbClr val="2A0858"/>
                </a:solidFill>
                <a:latin typeface="Arial" charset="0"/>
                <a:cs typeface="Times New Roman" charset="0"/>
              </a:rPr>
              <a:t>- Geografická oblast působnosti</a:t>
            </a:r>
          </a:p>
          <a:p>
            <a:pPr lvl="1" eaLnBrk="1" hangingPunct="1">
              <a:lnSpc>
                <a:spcPct val="110000"/>
              </a:lnSpc>
              <a:spcBef>
                <a:spcPct val="0"/>
              </a:spcBef>
              <a:buFontTx/>
              <a:buChar char="-"/>
            </a:pPr>
            <a:r>
              <a:rPr lang="cs-CZ" altLang="cs-CZ" sz="2000" dirty="0" smtClean="0">
                <a:solidFill>
                  <a:srgbClr val="2A0858"/>
                </a:solidFill>
                <a:latin typeface="Arial" charset="0"/>
              </a:rPr>
              <a:t>vysokorychlostní </a:t>
            </a:r>
            <a:r>
              <a:rPr lang="cs-CZ" altLang="cs-CZ" sz="2000" dirty="0">
                <a:solidFill>
                  <a:srgbClr val="2A0858"/>
                </a:solidFill>
                <a:latin typeface="Arial" charset="0"/>
              </a:rPr>
              <a:t>síť</a:t>
            </a:r>
          </a:p>
          <a:p>
            <a:pPr lvl="1" eaLnBrk="1" hangingPunct="1">
              <a:lnSpc>
                <a:spcPct val="110000"/>
              </a:lnSpc>
              <a:spcBef>
                <a:spcPct val="0"/>
              </a:spcBef>
              <a:buFontTx/>
              <a:buChar char="-"/>
            </a:pPr>
            <a:r>
              <a:rPr lang="cs-CZ" altLang="cs-CZ" sz="2000" dirty="0" smtClean="0">
                <a:solidFill>
                  <a:srgbClr val="2A0858"/>
                </a:solidFill>
                <a:latin typeface="Arial" charset="0"/>
              </a:rPr>
              <a:t>konvenční </a:t>
            </a:r>
            <a:r>
              <a:rPr lang="cs-CZ" altLang="cs-CZ" sz="2000" dirty="0">
                <a:solidFill>
                  <a:srgbClr val="2A0858"/>
                </a:solidFill>
                <a:latin typeface="Arial" charset="0"/>
              </a:rPr>
              <a:t>síť </a:t>
            </a:r>
          </a:p>
          <a:p>
            <a:pPr lvl="1" eaLnBrk="1" hangingPunct="1">
              <a:lnSpc>
                <a:spcPct val="110000"/>
              </a:lnSpc>
              <a:spcBef>
                <a:spcPct val="0"/>
              </a:spcBef>
              <a:buFontTx/>
              <a:buChar char="-"/>
            </a:pPr>
            <a:r>
              <a:rPr lang="cs-CZ" altLang="cs-CZ" sz="2000" dirty="0" smtClean="0">
                <a:solidFill>
                  <a:srgbClr val="2A0858"/>
                </a:solidFill>
                <a:latin typeface="Arial" charset="0"/>
              </a:rPr>
              <a:t>ostatní </a:t>
            </a:r>
            <a:r>
              <a:rPr lang="cs-CZ" altLang="cs-CZ" sz="2000" dirty="0">
                <a:solidFill>
                  <a:srgbClr val="2A0858"/>
                </a:solidFill>
                <a:latin typeface="Arial" charset="0"/>
              </a:rPr>
              <a:t>části </a:t>
            </a:r>
            <a:r>
              <a:rPr lang="cs-CZ" altLang="cs-CZ" sz="2000" dirty="0" smtClean="0">
                <a:solidFill>
                  <a:srgbClr val="2A0858"/>
                </a:solidFill>
                <a:latin typeface="Arial" charset="0"/>
              </a:rPr>
              <a:t>unijní </a:t>
            </a:r>
            <a:r>
              <a:rPr lang="cs-CZ" altLang="cs-CZ" sz="2000" dirty="0">
                <a:solidFill>
                  <a:srgbClr val="2A0858"/>
                </a:solidFill>
                <a:latin typeface="Arial" charset="0"/>
              </a:rPr>
              <a:t>sítě</a:t>
            </a:r>
          </a:p>
          <a:p>
            <a:pPr lvl="1" algn="just" eaLnBrk="1" hangingPunct="1">
              <a:lnSpc>
                <a:spcPct val="110000"/>
              </a:lnSpc>
              <a:spcBef>
                <a:spcPct val="0"/>
              </a:spcBef>
              <a:buFontTx/>
              <a:buChar char="-"/>
            </a:pPr>
            <a:r>
              <a:rPr lang="cs-CZ" altLang="cs-CZ" sz="2000" dirty="0" smtClean="0">
                <a:solidFill>
                  <a:srgbClr val="2A0858"/>
                </a:solidFill>
                <a:latin typeface="Arial" charset="0"/>
              </a:rPr>
              <a:t>nepokrývají </a:t>
            </a:r>
            <a:r>
              <a:rPr lang="cs-CZ" altLang="cs-CZ" sz="2000" dirty="0">
                <a:solidFill>
                  <a:srgbClr val="2A0858"/>
                </a:solidFill>
                <a:latin typeface="Arial" charset="0"/>
              </a:rPr>
              <a:t>tratě dle článku 1, odstavec 3, směrnice </a:t>
            </a:r>
            <a:r>
              <a:rPr lang="cs-CZ" altLang="cs-CZ" sz="2000" dirty="0" smtClean="0">
                <a:solidFill>
                  <a:srgbClr val="2A0858"/>
                </a:solidFill>
                <a:latin typeface="Arial" charset="0"/>
              </a:rPr>
              <a:t>2008/57/ES</a:t>
            </a:r>
            <a:endParaRPr lang="cs-CZ" altLang="cs-CZ" sz="2200" dirty="0">
              <a:solidFill>
                <a:srgbClr val="2A0858"/>
              </a:solidFill>
              <a:latin typeface="Arial" charset="0"/>
              <a:cs typeface="Times New Roman" charset="0"/>
            </a:endParaRPr>
          </a:p>
        </p:txBody>
      </p:sp>
    </p:spTree>
    <p:extLst>
      <p:ext uri="{BB962C8B-B14F-4D97-AF65-F5344CB8AC3E}">
        <p14:creationId xmlns:p14="http://schemas.microsoft.com/office/powerpoint/2010/main" val="4064190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908253490"/>
              </p:ext>
            </p:extLst>
          </p:nvPr>
        </p:nvGraphicFramePr>
        <p:xfrm>
          <a:off x="539552" y="476672"/>
          <a:ext cx="2066925" cy="457200"/>
        </p:xfrm>
        <a:graphic>
          <a:graphicData uri="http://schemas.openxmlformats.org/drawingml/2006/table">
            <a:tbl>
              <a:tblPr>
                <a:tableStyleId>{5C22544A-7EE6-4342-B048-85BDC9FD1C3A}</a:tableStyleId>
              </a:tblPr>
              <a:tblGrid>
                <a:gridCol w="1076325"/>
                <a:gridCol w="990600"/>
              </a:tblGrid>
              <a:tr h="0">
                <a:tc>
                  <a:txBody>
                    <a:bodyPr/>
                    <a:lstStyle/>
                    <a:p>
                      <a:pPr algn="just">
                        <a:spcBef>
                          <a:spcPts val="600"/>
                        </a:spcBef>
                        <a:spcAft>
                          <a:spcPts val="600"/>
                        </a:spcAft>
                      </a:pPr>
                      <a:r>
                        <a:rPr lang="en-GB" sz="1000" dirty="0">
                          <a:effectLst/>
                        </a:rPr>
                        <a:t>08/57-ST26</a:t>
                      </a:r>
                      <a:endParaRPr lang="cs-CZ" sz="1200" dirty="0">
                        <a:effectLst/>
                        <a:latin typeface="Times New Roman"/>
                        <a:ea typeface="Times New Roman"/>
                      </a:endParaRPr>
                    </a:p>
                  </a:txBody>
                  <a:tcPr marL="68580" marR="68580" marT="0" marB="0"/>
                </a:tc>
                <a:tc>
                  <a:txBody>
                    <a:bodyPr/>
                    <a:lstStyle/>
                    <a:p>
                      <a:pPr algn="just">
                        <a:spcBef>
                          <a:spcPts val="600"/>
                        </a:spcBef>
                        <a:spcAft>
                          <a:spcPts val="600"/>
                        </a:spcAft>
                      </a:pPr>
                      <a:r>
                        <a:rPr lang="en-GB" sz="1000" dirty="0">
                          <a:effectLst/>
                        </a:rPr>
                        <a:t>Version EN01</a:t>
                      </a:r>
                      <a:endParaRPr lang="cs-CZ" sz="1200" dirty="0">
                        <a:effectLst/>
                        <a:latin typeface="Times New Roman"/>
                        <a:ea typeface="Times New Roman"/>
                      </a:endParaRPr>
                    </a:p>
                  </a:txBody>
                  <a:tcPr marL="68580" marR="68580" marT="0" marB="0"/>
                </a:tc>
              </a:tr>
              <a:tr h="0">
                <a:tc>
                  <a:txBody>
                    <a:bodyPr/>
                    <a:lstStyle/>
                    <a:p>
                      <a:pPr algn="just">
                        <a:spcBef>
                          <a:spcPts val="600"/>
                        </a:spcBef>
                        <a:spcAft>
                          <a:spcPts val="600"/>
                        </a:spcAft>
                      </a:pPr>
                      <a:r>
                        <a:rPr lang="en-GB" sz="1000">
                          <a:effectLst/>
                        </a:rPr>
                        <a:t>RISC 68</a:t>
                      </a:r>
                      <a:endParaRPr lang="cs-CZ" sz="1200">
                        <a:effectLst/>
                        <a:latin typeface="Times New Roman"/>
                        <a:ea typeface="Times New Roman"/>
                      </a:endParaRPr>
                    </a:p>
                  </a:txBody>
                  <a:tcPr marL="68580" marR="68580" marT="0" marB="0"/>
                </a:tc>
                <a:tc>
                  <a:txBody>
                    <a:bodyPr/>
                    <a:lstStyle/>
                    <a:p>
                      <a:pPr algn="just">
                        <a:spcBef>
                          <a:spcPts val="600"/>
                        </a:spcBef>
                        <a:spcAft>
                          <a:spcPts val="600"/>
                        </a:spcAft>
                      </a:pPr>
                      <a:r>
                        <a:rPr lang="en-GB" sz="1000">
                          <a:effectLst/>
                        </a:rPr>
                        <a:t>Origin EN</a:t>
                      </a:r>
                      <a:endParaRPr lang="cs-CZ" sz="1200">
                        <a:effectLst/>
                        <a:latin typeface="Times New Roman"/>
                        <a:ea typeface="Times New Roman"/>
                      </a:endParaRPr>
                    </a:p>
                  </a:txBody>
                  <a:tcPr marL="68580" marR="68580" marT="0" marB="0"/>
                </a:tc>
              </a:tr>
              <a:tr h="41275">
                <a:tc>
                  <a:txBody>
                    <a:bodyPr/>
                    <a:lstStyle/>
                    <a:p>
                      <a:pPr algn="just">
                        <a:spcBef>
                          <a:spcPts val="600"/>
                        </a:spcBef>
                        <a:spcAft>
                          <a:spcPts val="600"/>
                        </a:spcAft>
                      </a:pPr>
                      <a:r>
                        <a:rPr lang="en-GB" sz="1000">
                          <a:effectLst/>
                        </a:rPr>
                        <a:t>01.10.2013</a:t>
                      </a:r>
                      <a:endParaRPr lang="cs-CZ" sz="1200">
                        <a:effectLst/>
                        <a:latin typeface="Times New Roman"/>
                        <a:ea typeface="Times New Roman"/>
                      </a:endParaRPr>
                    </a:p>
                  </a:txBody>
                  <a:tcPr marL="68580" marR="68580" marT="0" marB="0"/>
                </a:tc>
                <a:tc>
                  <a:txBody>
                    <a:bodyPr/>
                    <a:lstStyle/>
                    <a:p>
                      <a:pPr algn="just">
                        <a:spcBef>
                          <a:spcPts val="600"/>
                        </a:spcBef>
                        <a:spcAft>
                          <a:spcPts val="600"/>
                        </a:spcAft>
                      </a:pPr>
                      <a:r>
                        <a:rPr lang="en-GB" sz="1000" dirty="0">
                          <a:effectLst/>
                        </a:rPr>
                        <a:t>Status: NA</a:t>
                      </a:r>
                      <a:endParaRPr lang="cs-CZ" sz="12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79512" y="1700808"/>
            <a:ext cx="7942302"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Railway Interoperability and Safety Committee</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Working document</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Draft Commission Regulation</a:t>
            </a:r>
            <a:b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technical specifications for interoperability relating to the</a:t>
            </a:r>
            <a:endParaRPr kumimoji="0" lang="cs-CZ"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‘infrastructure’ subsystem of the rail system in the European Union</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document is submitted for exchange of views to the Committee established in accordance </a:t>
            </a:r>
            <a:endParaRPr kumimoji="0" lang="cs-CZ"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with Article 29(1) of Directive 2008/57/EC. </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based on the recommendation of the European Railway Agency ERA/REC/10-2012/INT of 21 December 2012</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Tree>
    <p:extLst>
      <p:ext uri="{BB962C8B-B14F-4D97-AF65-F5344CB8AC3E}">
        <p14:creationId xmlns:p14="http://schemas.microsoft.com/office/powerpoint/2010/main" val="298780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u="sng" dirty="0">
                <a:solidFill>
                  <a:srgbClr val="2A0858"/>
                </a:solidFill>
                <a:latin typeface="Arial" charset="0"/>
                <a:ea typeface="+mn-ea"/>
                <a:cs typeface="+mn-cs"/>
              </a:rPr>
              <a:t>Nové požadavky na výkonnostní parametry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07081854"/>
              </p:ext>
            </p:extLst>
          </p:nvPr>
        </p:nvGraphicFramePr>
        <p:xfrm>
          <a:off x="539550" y="1484783"/>
          <a:ext cx="7776865" cy="4968552"/>
        </p:xfrm>
        <a:graphic>
          <a:graphicData uri="http://schemas.openxmlformats.org/drawingml/2006/table">
            <a:tbl>
              <a:tblPr firstRow="1" firstCol="1" bandRow="1">
                <a:tableStyleId>{5C22544A-7EE6-4342-B048-85BDC9FD1C3A}</a:tableStyleId>
              </a:tblPr>
              <a:tblGrid>
                <a:gridCol w="1555373"/>
                <a:gridCol w="1555373"/>
                <a:gridCol w="1555373"/>
                <a:gridCol w="1555373"/>
                <a:gridCol w="1555373"/>
              </a:tblGrid>
              <a:tr h="655194">
                <a:tc>
                  <a:txBody>
                    <a:bodyPr/>
                    <a:lstStyle/>
                    <a:p>
                      <a:pPr marL="107950" indent="-107950" algn="ctr">
                        <a:spcBef>
                          <a:spcPts val="1500"/>
                        </a:spcBef>
                        <a:spcAft>
                          <a:spcPts val="0"/>
                        </a:spcAft>
                      </a:pPr>
                      <a:r>
                        <a:rPr lang="cs-CZ" sz="1200" dirty="0">
                          <a:effectLst/>
                        </a:rPr>
                        <a:t>Kód trati – osobní doprava</a:t>
                      </a:r>
                      <a:endParaRPr lang="cs-CZ" sz="1100" dirty="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Obrys vozidla</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Zatížení na nápravu [t]</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Traťová rychlost [km/h]</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Užitná délka nástupiště [m]</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P1</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GC</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17,0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250-350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400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P2</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GB</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200-250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200-400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P3</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DE3</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22,5</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120-200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200-400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P4</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GB</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22,5</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120-200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200-400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P5</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GA</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80-120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50-200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P6</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G1</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není požadavek</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není požadavek</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P1520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S</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dirty="0">
                          <a:effectLst/>
                        </a:rPr>
                        <a:t>22,5</a:t>
                      </a:r>
                      <a:endParaRPr lang="cs-CZ" sz="1100" dirty="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80-160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35-400</a:t>
                      </a:r>
                      <a:endParaRPr lang="cs-CZ" sz="1100">
                        <a:effectLst/>
                        <a:latin typeface="Calibri"/>
                        <a:ea typeface="Calibri"/>
                        <a:cs typeface="Times New Roman"/>
                      </a:endParaRPr>
                    </a:p>
                  </a:txBody>
                  <a:tcPr marL="44450" marR="44450" marT="0" marB="0" anchor="ctr"/>
                </a:tc>
              </a:tr>
              <a:tr h="655194">
                <a:tc>
                  <a:txBody>
                    <a:bodyPr/>
                    <a:lstStyle/>
                    <a:p>
                      <a:pPr marL="107950" indent="-107950" algn="ctr">
                        <a:spcBef>
                          <a:spcPts val="1500"/>
                        </a:spcBef>
                        <a:spcAft>
                          <a:spcPts val="0"/>
                        </a:spcAft>
                      </a:pPr>
                      <a:r>
                        <a:rPr lang="cs-CZ" sz="1200">
                          <a:effectLst/>
                        </a:rPr>
                        <a:t>Kód trati – nákladní doprava</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Obrys vozidla</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Zatížení na nápravu [t]</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Traťová rychlost [km/h]</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Délka vlaku [m]</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F1</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GC</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22,5</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100-120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740-1050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F2</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GB</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22,5</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100-120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600-1050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F3</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GA</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60-100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500-1050</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F4</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G1</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18,0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není požadavek</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není požadavek</a:t>
                      </a:r>
                      <a:endParaRPr lang="cs-CZ" sz="1100">
                        <a:effectLst/>
                        <a:latin typeface="Calibri"/>
                        <a:ea typeface="Calibri"/>
                        <a:cs typeface="Times New Roman"/>
                      </a:endParaRPr>
                    </a:p>
                  </a:txBody>
                  <a:tcPr marL="44450" marR="44450" marT="0" marB="0" anchor="ctr"/>
                </a:tc>
              </a:tr>
              <a:tr h="304847">
                <a:tc>
                  <a:txBody>
                    <a:bodyPr/>
                    <a:lstStyle/>
                    <a:p>
                      <a:pPr marL="107950" indent="-107950" algn="ctr">
                        <a:spcBef>
                          <a:spcPts val="1500"/>
                        </a:spcBef>
                        <a:spcAft>
                          <a:spcPts val="0"/>
                        </a:spcAft>
                      </a:pPr>
                      <a:r>
                        <a:rPr lang="cs-CZ" sz="1200">
                          <a:effectLst/>
                        </a:rPr>
                        <a:t>F1520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S</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50-120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dirty="0">
                          <a:effectLst/>
                        </a:rPr>
                        <a:t>1050</a:t>
                      </a:r>
                      <a:endParaRPr lang="cs-CZ"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48690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u="sng" dirty="0">
                <a:solidFill>
                  <a:srgbClr val="2A0858"/>
                </a:solidFill>
                <a:latin typeface="Arial" charset="0"/>
                <a:ea typeface="+mn-ea"/>
                <a:cs typeface="+mn-cs"/>
              </a:rPr>
              <a:t>Nové požadavky na osovou vzdálenost kolejí</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732304817"/>
              </p:ext>
            </p:extLst>
          </p:nvPr>
        </p:nvGraphicFramePr>
        <p:xfrm>
          <a:off x="971600" y="2276872"/>
          <a:ext cx="7200800" cy="3672409"/>
        </p:xfrm>
        <a:graphic>
          <a:graphicData uri="http://schemas.openxmlformats.org/drawingml/2006/table">
            <a:tbl>
              <a:tblPr firstRow="1" firstCol="1" bandRow="1">
                <a:tableStyleId>{5C22544A-7EE6-4342-B048-85BDC9FD1C3A}</a:tableStyleId>
              </a:tblPr>
              <a:tblGrid>
                <a:gridCol w="1800200"/>
                <a:gridCol w="1800200"/>
                <a:gridCol w="1800200"/>
                <a:gridCol w="1800200"/>
              </a:tblGrid>
              <a:tr h="1569405">
                <a:tc>
                  <a:txBody>
                    <a:bodyPr/>
                    <a:lstStyle/>
                    <a:p>
                      <a:pPr marL="107950" indent="-107950" algn="ctr">
                        <a:spcBef>
                          <a:spcPts val="1500"/>
                        </a:spcBef>
                        <a:spcAft>
                          <a:spcPts val="0"/>
                        </a:spcAft>
                      </a:pPr>
                      <a:r>
                        <a:rPr lang="cs-CZ" sz="1200">
                          <a:effectLst/>
                        </a:rPr>
                        <a:t>Max. povolená rychlost [km/h]</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Min. osová vzdálenost pro rozchod 1435 mm [m] </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Max. povolená rychlost [km/h]</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Min. osová vzdálenost pro rozchod 1520 mm [m] </a:t>
                      </a:r>
                      <a:endParaRPr lang="cs-CZ" sz="1100">
                        <a:effectLst/>
                        <a:latin typeface="Calibri"/>
                        <a:ea typeface="Calibri"/>
                        <a:cs typeface="Times New Roman"/>
                      </a:endParaRPr>
                    </a:p>
                  </a:txBody>
                  <a:tcPr marL="44450" marR="44450" marT="0" marB="0" anchor="ctr"/>
                </a:tc>
              </a:tr>
              <a:tr h="525751">
                <a:tc>
                  <a:txBody>
                    <a:bodyPr/>
                    <a:lstStyle/>
                    <a:p>
                      <a:pPr marL="107950" indent="-107950" algn="ctr">
                        <a:spcBef>
                          <a:spcPts val="1500"/>
                        </a:spcBef>
                        <a:spcAft>
                          <a:spcPts val="0"/>
                        </a:spcAft>
                      </a:pPr>
                      <a:r>
                        <a:rPr lang="cs-CZ" sz="1200">
                          <a:effectLst/>
                        </a:rPr>
                        <a:t>160 &lt; v ≤ 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3,80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v ≤ 160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4,10</a:t>
                      </a:r>
                      <a:endParaRPr lang="cs-CZ" sz="1100">
                        <a:effectLst/>
                        <a:latin typeface="Calibri"/>
                        <a:ea typeface="Calibri"/>
                        <a:cs typeface="Times New Roman"/>
                      </a:endParaRPr>
                    </a:p>
                  </a:txBody>
                  <a:tcPr marL="44450" marR="44450" marT="0" marB="0" anchor="ctr"/>
                </a:tc>
              </a:tr>
              <a:tr h="525751">
                <a:tc>
                  <a:txBody>
                    <a:bodyPr/>
                    <a:lstStyle/>
                    <a:p>
                      <a:pPr marL="107950" indent="-107950" algn="ctr">
                        <a:spcBef>
                          <a:spcPts val="1500"/>
                        </a:spcBef>
                        <a:spcAft>
                          <a:spcPts val="0"/>
                        </a:spcAft>
                      </a:pPr>
                      <a:r>
                        <a:rPr lang="cs-CZ" sz="1200">
                          <a:effectLst/>
                        </a:rPr>
                        <a:t>200 &lt; v ≤ 250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160 &lt; v ≤ 200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4,30</a:t>
                      </a:r>
                      <a:endParaRPr lang="cs-CZ" sz="1100">
                        <a:effectLst/>
                        <a:latin typeface="Calibri"/>
                        <a:ea typeface="Calibri"/>
                        <a:cs typeface="Times New Roman"/>
                      </a:endParaRPr>
                    </a:p>
                  </a:txBody>
                  <a:tcPr marL="44450" marR="44450" marT="0" marB="0" anchor="ctr"/>
                </a:tc>
              </a:tr>
              <a:tr h="525751">
                <a:tc>
                  <a:txBody>
                    <a:bodyPr/>
                    <a:lstStyle/>
                    <a:p>
                      <a:pPr marL="107950" indent="-107950" algn="ctr">
                        <a:spcBef>
                          <a:spcPts val="1500"/>
                        </a:spcBef>
                        <a:spcAft>
                          <a:spcPts val="0"/>
                        </a:spcAft>
                      </a:pPr>
                      <a:r>
                        <a:rPr lang="cs-CZ" sz="1200">
                          <a:effectLst/>
                        </a:rPr>
                        <a:t>250 &lt; v ≤ 300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4,20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200 &lt; v ≤ 250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4,50</a:t>
                      </a:r>
                      <a:endParaRPr lang="cs-CZ" sz="1100">
                        <a:effectLst/>
                        <a:latin typeface="Calibri"/>
                        <a:ea typeface="Calibri"/>
                        <a:cs typeface="Times New Roman"/>
                      </a:endParaRPr>
                    </a:p>
                  </a:txBody>
                  <a:tcPr marL="44450" marR="44450" marT="0" marB="0" anchor="ctr"/>
                </a:tc>
              </a:tr>
              <a:tr h="525751">
                <a:tc>
                  <a:txBody>
                    <a:bodyPr/>
                    <a:lstStyle/>
                    <a:p>
                      <a:pPr marL="107950" indent="-107950" algn="ctr">
                        <a:spcBef>
                          <a:spcPts val="1500"/>
                        </a:spcBef>
                        <a:spcAft>
                          <a:spcPts val="0"/>
                        </a:spcAft>
                      </a:pPr>
                      <a:r>
                        <a:rPr lang="cs-CZ" sz="1200">
                          <a:effectLst/>
                        </a:rPr>
                        <a:t>v &gt; 300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4,50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v &gt; 250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dirty="0">
                          <a:effectLst/>
                        </a:rPr>
                        <a:t>4,70</a:t>
                      </a:r>
                      <a:endParaRPr lang="cs-CZ"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17229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u="sng" dirty="0">
                <a:solidFill>
                  <a:srgbClr val="2A0858"/>
                </a:solidFill>
                <a:latin typeface="Arial" charset="0"/>
                <a:ea typeface="+mn-ea"/>
                <a:cs typeface="+mn-cs"/>
              </a:rPr>
              <a:t>Nové požadavky na maximální převýšení koleje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722944130"/>
              </p:ext>
            </p:extLst>
          </p:nvPr>
        </p:nvGraphicFramePr>
        <p:xfrm>
          <a:off x="1475656" y="2060848"/>
          <a:ext cx="6192688" cy="3240360"/>
        </p:xfrm>
        <a:graphic>
          <a:graphicData uri="http://schemas.openxmlformats.org/drawingml/2006/table">
            <a:tbl>
              <a:tblPr firstRow="1" firstCol="1" bandRow="1">
                <a:tableStyleId>{5C22544A-7EE6-4342-B048-85BDC9FD1C3A}</a:tableStyleId>
              </a:tblPr>
              <a:tblGrid>
                <a:gridCol w="2078755"/>
                <a:gridCol w="2057349"/>
                <a:gridCol w="2056584"/>
              </a:tblGrid>
              <a:tr h="1188182">
                <a:tc>
                  <a:txBody>
                    <a:bodyPr/>
                    <a:lstStyle/>
                    <a:p>
                      <a:pPr marL="107950" indent="-107950" algn="ctr">
                        <a:spcBef>
                          <a:spcPts val="1500"/>
                        </a:spcBef>
                        <a:spcAft>
                          <a:spcPts val="0"/>
                        </a:spcAft>
                      </a:pPr>
                      <a:r>
                        <a:rPr lang="cs-CZ" sz="1200">
                          <a:effectLst/>
                        </a:rPr>
                        <a:t>Konstrukce železničního svršku</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Nákladní a smíšená doprava [mm]</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Osobní doprava [mm]</a:t>
                      </a:r>
                      <a:endParaRPr lang="cs-CZ" sz="1100">
                        <a:effectLst/>
                        <a:latin typeface="Calibri"/>
                        <a:ea typeface="Calibri"/>
                        <a:cs typeface="Times New Roman"/>
                      </a:endParaRPr>
                    </a:p>
                  </a:txBody>
                  <a:tcPr marL="44450" marR="44450" marT="0" marB="0" anchor="ctr"/>
                </a:tc>
              </a:tr>
              <a:tr h="597808">
                <a:tc>
                  <a:txBody>
                    <a:bodyPr/>
                    <a:lstStyle/>
                    <a:p>
                      <a:pPr marL="107950" indent="-107950" algn="ctr">
                        <a:spcBef>
                          <a:spcPts val="1500"/>
                        </a:spcBef>
                        <a:spcAft>
                          <a:spcPts val="0"/>
                        </a:spcAft>
                      </a:pPr>
                      <a:r>
                        <a:rPr lang="cs-CZ" sz="1200">
                          <a:effectLst/>
                        </a:rPr>
                        <a:t>Trať se štěrkovým ložem</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160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180</a:t>
                      </a:r>
                      <a:endParaRPr lang="cs-CZ" sz="1100">
                        <a:effectLst/>
                        <a:latin typeface="Calibri"/>
                        <a:ea typeface="Calibri"/>
                        <a:cs typeface="Times New Roman"/>
                      </a:endParaRPr>
                    </a:p>
                  </a:txBody>
                  <a:tcPr marL="44450" marR="44450" marT="0" marB="0" anchor="ctr"/>
                </a:tc>
              </a:tr>
              <a:tr h="597808">
                <a:tc>
                  <a:txBody>
                    <a:bodyPr/>
                    <a:lstStyle/>
                    <a:p>
                      <a:pPr marL="107950" indent="-107950" algn="ctr">
                        <a:spcBef>
                          <a:spcPts val="1500"/>
                        </a:spcBef>
                        <a:spcAft>
                          <a:spcPts val="0"/>
                        </a:spcAft>
                      </a:pPr>
                      <a:r>
                        <a:rPr lang="cs-CZ" sz="1200">
                          <a:effectLst/>
                        </a:rPr>
                        <a:t>Trať bez štěrkového lože</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170</a:t>
                      </a:r>
                      <a:endParaRPr lang="cs-CZ" sz="1100">
                        <a:effectLst/>
                        <a:latin typeface="Calibri"/>
                        <a:ea typeface="Calibri"/>
                        <a:cs typeface="Times New Roman"/>
                      </a:endParaRPr>
                    </a:p>
                  </a:txBody>
                  <a:tcPr marL="44450" marR="44450" marT="0" marB="0" anchor="ctr"/>
                </a:tc>
                <a:tc>
                  <a:txBody>
                    <a:bodyPr/>
                    <a:lstStyle/>
                    <a:p>
                      <a:pPr marL="107950" indent="-107950" algn="ctr">
                        <a:spcBef>
                          <a:spcPts val="1500"/>
                        </a:spcBef>
                        <a:spcAft>
                          <a:spcPts val="0"/>
                        </a:spcAft>
                      </a:pPr>
                      <a:r>
                        <a:rPr lang="cs-CZ" sz="1200">
                          <a:effectLst/>
                        </a:rPr>
                        <a:t>180</a:t>
                      </a:r>
                      <a:endParaRPr lang="cs-CZ" sz="1100">
                        <a:effectLst/>
                        <a:latin typeface="Calibri"/>
                        <a:ea typeface="Calibri"/>
                        <a:cs typeface="Times New Roman"/>
                      </a:endParaRPr>
                    </a:p>
                  </a:txBody>
                  <a:tcPr marL="44450" marR="44450" marT="0" marB="0" anchor="ctr"/>
                </a:tc>
              </a:tr>
              <a:tr h="856562">
                <a:tc>
                  <a:txBody>
                    <a:bodyPr/>
                    <a:lstStyle/>
                    <a:p>
                      <a:pPr marL="107950" indent="-107950" algn="ctr">
                        <a:spcBef>
                          <a:spcPts val="1500"/>
                        </a:spcBef>
                        <a:spcAft>
                          <a:spcPts val="0"/>
                        </a:spcAft>
                      </a:pPr>
                      <a:r>
                        <a:rPr lang="cs-CZ" sz="1200">
                          <a:effectLst/>
                        </a:rPr>
                        <a:t>Trať s rozchodem 1520 mm</a:t>
                      </a:r>
                      <a:endParaRPr lang="cs-CZ" sz="1100">
                        <a:effectLst/>
                        <a:latin typeface="Calibri"/>
                        <a:ea typeface="Calibri"/>
                        <a:cs typeface="Times New Roman"/>
                      </a:endParaRPr>
                    </a:p>
                  </a:txBody>
                  <a:tcPr marL="44450" marR="44450" marT="0" marB="0" anchor="ctr"/>
                </a:tc>
                <a:tc gridSpan="2">
                  <a:txBody>
                    <a:bodyPr/>
                    <a:lstStyle/>
                    <a:p>
                      <a:pPr marL="107950" indent="-107950" algn="ctr">
                        <a:spcBef>
                          <a:spcPts val="1500"/>
                        </a:spcBef>
                        <a:spcAft>
                          <a:spcPts val="0"/>
                        </a:spcAft>
                      </a:pPr>
                      <a:r>
                        <a:rPr lang="cs-CZ" sz="1200" dirty="0">
                          <a:effectLst/>
                        </a:rPr>
                        <a:t>150</a:t>
                      </a:r>
                      <a:endParaRPr lang="cs-CZ" sz="1100" dirty="0">
                        <a:effectLst/>
                        <a:latin typeface="Calibri"/>
                        <a:ea typeface="Calibri"/>
                        <a:cs typeface="Times New Roman"/>
                      </a:endParaRPr>
                    </a:p>
                  </a:txBody>
                  <a:tcPr marL="44450" marR="44450" marT="0" marB="0" anchor="ctr"/>
                </a:tc>
                <a:tc hMerge="1">
                  <a:txBody>
                    <a:bodyPr/>
                    <a:lstStyle/>
                    <a:p>
                      <a:endParaRPr lang="cs-CZ"/>
                    </a:p>
                  </a:txBody>
                  <a:tcPr/>
                </a:tc>
              </a:tr>
            </a:tbl>
          </a:graphicData>
        </a:graphic>
      </p:graphicFrame>
    </p:spTree>
    <p:extLst>
      <p:ext uri="{BB962C8B-B14F-4D97-AF65-F5344CB8AC3E}">
        <p14:creationId xmlns:p14="http://schemas.microsoft.com/office/powerpoint/2010/main" val="179321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u="sng" dirty="0">
                <a:solidFill>
                  <a:srgbClr val="2A0858"/>
                </a:solidFill>
                <a:latin typeface="Arial" charset="0"/>
                <a:ea typeface="+mn-ea"/>
                <a:cs typeface="+mn-cs"/>
              </a:rPr>
              <a:t>Nové požadavky na maximální nedostatek převýšení koleje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852254769"/>
              </p:ext>
            </p:extLst>
          </p:nvPr>
        </p:nvGraphicFramePr>
        <p:xfrm>
          <a:off x="1259632" y="1844824"/>
          <a:ext cx="6654998" cy="4190428"/>
        </p:xfrm>
        <a:graphic>
          <a:graphicData uri="http://schemas.openxmlformats.org/drawingml/2006/table">
            <a:tbl>
              <a:tblPr firstRow="1" firstCol="1" bandRow="1">
                <a:tableStyleId>{5C22544A-7EE6-4342-B048-85BDC9FD1C3A}</a:tableStyleId>
              </a:tblPr>
              <a:tblGrid>
                <a:gridCol w="1917542"/>
                <a:gridCol w="1579152"/>
                <a:gridCol w="1579152"/>
                <a:gridCol w="1579152"/>
              </a:tblGrid>
              <a:tr h="1047607">
                <a:tc>
                  <a:txBody>
                    <a:bodyPr/>
                    <a:lstStyle/>
                    <a:p>
                      <a:pPr marL="107950" indent="-107950" algn="ctr">
                        <a:spcBef>
                          <a:spcPts val="1500"/>
                        </a:spcBef>
                        <a:spcAft>
                          <a:spcPts val="0"/>
                        </a:spcAft>
                      </a:pPr>
                      <a:r>
                        <a:rPr lang="cs-CZ" sz="1200">
                          <a:effectLst/>
                        </a:rPr>
                        <a:t>Max. povolená rychlost [km/h]</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v ≤ 160</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160 &lt; v ≤ 300</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v &gt; 300</a:t>
                      </a:r>
                      <a:endParaRPr lang="cs-CZ" sz="1100">
                        <a:effectLst/>
                        <a:latin typeface="Calibri"/>
                        <a:ea typeface="Calibri"/>
                        <a:cs typeface="Times New Roman"/>
                      </a:endParaRPr>
                    </a:p>
                  </a:txBody>
                  <a:tcPr marL="9525" marR="9525" marT="9525" marB="0" anchor="ctr"/>
                </a:tc>
              </a:tr>
              <a:tr h="1047607">
                <a:tc>
                  <a:txBody>
                    <a:bodyPr/>
                    <a:lstStyle/>
                    <a:p>
                      <a:pPr marL="107950" indent="-107950" algn="ctr">
                        <a:spcBef>
                          <a:spcPts val="1500"/>
                        </a:spcBef>
                        <a:spcAft>
                          <a:spcPts val="0"/>
                        </a:spcAft>
                      </a:pPr>
                      <a:r>
                        <a:rPr lang="cs-CZ" sz="1200">
                          <a:effectLst/>
                        </a:rPr>
                        <a:t>Kolejová vozidla vyhovující TSI LOC&amp;PAS</a:t>
                      </a:r>
                      <a:endParaRPr lang="cs-CZ" sz="1100">
                        <a:effectLst/>
                        <a:latin typeface="Calibri"/>
                        <a:ea typeface="Calibri"/>
                        <a:cs typeface="Times New Roman"/>
                      </a:endParaRPr>
                    </a:p>
                  </a:txBody>
                  <a:tcPr marL="9525" marR="9525" marT="9525" marB="0" anchor="ctr"/>
                </a:tc>
                <a:tc gridSpan="2">
                  <a:txBody>
                    <a:bodyPr/>
                    <a:lstStyle/>
                    <a:p>
                      <a:pPr marL="107950" indent="-107950" algn="ctr">
                        <a:spcBef>
                          <a:spcPts val="1500"/>
                        </a:spcBef>
                        <a:spcAft>
                          <a:spcPts val="0"/>
                        </a:spcAft>
                      </a:pPr>
                      <a:r>
                        <a:rPr lang="cs-CZ" sz="1200">
                          <a:effectLst/>
                        </a:rPr>
                        <a:t>153 mm</a:t>
                      </a:r>
                      <a:endParaRPr lang="cs-CZ" sz="1100">
                        <a:effectLst/>
                        <a:latin typeface="Calibri"/>
                        <a:ea typeface="Calibri"/>
                        <a:cs typeface="Times New Roman"/>
                      </a:endParaRPr>
                    </a:p>
                  </a:txBody>
                  <a:tcPr marL="9525" marR="9525" marT="9525" marB="0" anchor="ctr"/>
                </a:tc>
                <a:tc hMerge="1">
                  <a:txBody>
                    <a:bodyPr/>
                    <a:lstStyle/>
                    <a:p>
                      <a:endParaRPr lang="cs-CZ"/>
                    </a:p>
                  </a:txBody>
                  <a:tcPr/>
                </a:tc>
                <a:tc>
                  <a:txBody>
                    <a:bodyPr/>
                    <a:lstStyle/>
                    <a:p>
                      <a:pPr marL="107950" indent="-107950" algn="ctr">
                        <a:spcBef>
                          <a:spcPts val="1500"/>
                        </a:spcBef>
                        <a:spcAft>
                          <a:spcPts val="0"/>
                        </a:spcAft>
                      </a:pPr>
                      <a:r>
                        <a:rPr lang="cs-CZ" sz="1200">
                          <a:effectLst/>
                        </a:rPr>
                        <a:t>100 mm</a:t>
                      </a:r>
                      <a:endParaRPr lang="cs-CZ" sz="1100">
                        <a:effectLst/>
                        <a:latin typeface="Calibri"/>
                        <a:ea typeface="Calibri"/>
                        <a:cs typeface="Times New Roman"/>
                      </a:endParaRPr>
                    </a:p>
                  </a:txBody>
                  <a:tcPr marL="9525" marR="9525" marT="9525" marB="0" anchor="ctr"/>
                </a:tc>
              </a:tr>
              <a:tr h="1047607">
                <a:tc>
                  <a:txBody>
                    <a:bodyPr/>
                    <a:lstStyle/>
                    <a:p>
                      <a:pPr marL="107950" indent="-107950" algn="ctr">
                        <a:spcBef>
                          <a:spcPts val="1500"/>
                        </a:spcBef>
                        <a:spcAft>
                          <a:spcPts val="0"/>
                        </a:spcAft>
                      </a:pPr>
                      <a:r>
                        <a:rPr lang="cs-CZ" sz="1200">
                          <a:effectLst/>
                        </a:rPr>
                        <a:t>Kolejová vozidla vyhovující TSI WAG</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130 mm</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a:t>
                      </a:r>
                      <a:endParaRPr lang="cs-CZ" sz="1100">
                        <a:effectLst/>
                        <a:latin typeface="Calibri"/>
                        <a:ea typeface="Calibri"/>
                        <a:cs typeface="Times New Roman"/>
                      </a:endParaRPr>
                    </a:p>
                  </a:txBody>
                  <a:tcPr marL="9525" marR="9525" marT="9525" marB="0" anchor="ctr"/>
                </a:tc>
              </a:tr>
              <a:tr h="1047607">
                <a:tc>
                  <a:txBody>
                    <a:bodyPr/>
                    <a:lstStyle/>
                    <a:p>
                      <a:pPr marL="107950" indent="-107950" algn="ctr">
                        <a:spcBef>
                          <a:spcPts val="1500"/>
                        </a:spcBef>
                        <a:spcAft>
                          <a:spcPts val="0"/>
                        </a:spcAft>
                      </a:pPr>
                      <a:r>
                        <a:rPr lang="cs-CZ" sz="1200">
                          <a:effectLst/>
                        </a:rPr>
                        <a:t>Kolejová vozidla pro rozchod 1520 mm</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115 mm </a:t>
                      </a:r>
                      <a:endParaRPr lang="cs-CZ" sz="1100">
                        <a:effectLst/>
                      </a:endParaRPr>
                    </a:p>
                    <a:p>
                      <a:pPr marL="107950" indent="-107950" algn="ctr">
                        <a:spcBef>
                          <a:spcPts val="1500"/>
                        </a:spcBef>
                        <a:spcAft>
                          <a:spcPts val="0"/>
                        </a:spcAft>
                      </a:pPr>
                      <a:r>
                        <a:rPr lang="cs-CZ" sz="1200">
                          <a:effectLst/>
                        </a:rPr>
                        <a:t>(platí pro rychlosti až 200 km/h)</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a:effectLst/>
                        </a:rPr>
                        <a:t>-</a:t>
                      </a:r>
                      <a:endParaRPr lang="cs-CZ" sz="1100">
                        <a:effectLst/>
                        <a:latin typeface="Calibri"/>
                        <a:ea typeface="Calibri"/>
                        <a:cs typeface="Times New Roman"/>
                      </a:endParaRPr>
                    </a:p>
                  </a:txBody>
                  <a:tcPr marL="9525" marR="9525" marT="9525" marB="0" anchor="ctr"/>
                </a:tc>
                <a:tc>
                  <a:txBody>
                    <a:bodyPr/>
                    <a:lstStyle/>
                    <a:p>
                      <a:pPr marL="107950" indent="-107950" algn="ctr">
                        <a:spcBef>
                          <a:spcPts val="1500"/>
                        </a:spcBef>
                        <a:spcAft>
                          <a:spcPts val="0"/>
                        </a:spcAft>
                      </a:pPr>
                      <a:r>
                        <a:rPr lang="cs-CZ" sz="1200" dirty="0">
                          <a:effectLst/>
                        </a:rPr>
                        <a:t>-</a:t>
                      </a:r>
                      <a:endParaRPr lang="cs-CZ" sz="1100" dirty="0">
                        <a:effectLst/>
                        <a:latin typeface="Calibri"/>
                        <a:ea typeface="Calibri"/>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8151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700" b="1" u="sng" dirty="0">
                <a:solidFill>
                  <a:srgbClr val="2A0858"/>
                </a:solidFill>
                <a:latin typeface="Arial" charset="0"/>
                <a:ea typeface="+mn-ea"/>
                <a:cs typeface="+mn-cs"/>
              </a:rPr>
              <a:t>Nové požadavky na profil hlavy kolejnice</a:t>
            </a:r>
          </a:p>
        </p:txBody>
      </p:sp>
      <p:pic>
        <p:nvPicPr>
          <p:cNvPr id="6" name="Picture 3482"/>
          <p:cNvPicPr>
            <a:picLocks noChangeAspect="1" noChangeArrowheads="1"/>
          </p:cNvPicPr>
          <p:nvPr/>
        </p:nvPicPr>
        <p:blipFill>
          <a:blip r:embed="rId3" cstate="print">
            <a:extLst>
              <a:ext uri="{28A0092B-C50C-407E-A947-70E740481C1C}">
                <a14:useLocalDpi xmlns:a14="http://schemas.microsoft.com/office/drawing/2010/main" val="0"/>
              </a:ext>
            </a:extLst>
          </a:blip>
          <a:srcRect b="25275"/>
          <a:stretch>
            <a:fillRect/>
          </a:stretch>
        </p:blipFill>
        <p:spPr bwMode="auto">
          <a:xfrm>
            <a:off x="899592" y="1772816"/>
            <a:ext cx="3352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ulka 7"/>
          <p:cNvGraphicFramePr>
            <a:graphicFrameLocks noGrp="1"/>
          </p:cNvGraphicFramePr>
          <p:nvPr>
            <p:extLst>
              <p:ext uri="{D42A27DB-BD31-4B8C-83A1-F6EECF244321}">
                <p14:modId xmlns:p14="http://schemas.microsoft.com/office/powerpoint/2010/main" val="4112106705"/>
              </p:ext>
            </p:extLst>
          </p:nvPr>
        </p:nvGraphicFramePr>
        <p:xfrm>
          <a:off x="4572000" y="2134464"/>
          <a:ext cx="2592288" cy="1867504"/>
        </p:xfrm>
        <a:graphic>
          <a:graphicData uri="http://schemas.openxmlformats.org/drawingml/2006/table">
            <a:tbl>
              <a:tblPr firstRow="1" firstCol="1" bandRow="1">
                <a:tableStyleId>{5C22544A-7EE6-4342-B048-85BDC9FD1C3A}</a:tableStyleId>
              </a:tblPr>
              <a:tblGrid>
                <a:gridCol w="2592288"/>
              </a:tblGrid>
              <a:tr h="232139">
                <a:tc>
                  <a:txBody>
                    <a:bodyPr/>
                    <a:lstStyle/>
                    <a:p>
                      <a:pPr marL="107950" indent="-107950">
                        <a:spcBef>
                          <a:spcPts val="1500"/>
                        </a:spcBef>
                        <a:spcAft>
                          <a:spcPts val="0"/>
                        </a:spcAft>
                      </a:pPr>
                      <a:r>
                        <a:rPr lang="cs-CZ" sz="1200">
                          <a:effectLst/>
                        </a:rPr>
                        <a:t>1 temeno kolejnice</a:t>
                      </a:r>
                      <a:endParaRPr lang="cs-CZ" sz="1100">
                        <a:effectLst/>
                        <a:latin typeface="Calibri"/>
                        <a:ea typeface="Calibri"/>
                        <a:cs typeface="Times New Roman"/>
                      </a:endParaRPr>
                    </a:p>
                  </a:txBody>
                  <a:tcPr marL="44450" marR="44450" marT="0" marB="0" anchor="ctr"/>
                </a:tc>
              </a:tr>
              <a:tr h="232139">
                <a:tc>
                  <a:txBody>
                    <a:bodyPr/>
                    <a:lstStyle/>
                    <a:p>
                      <a:pPr marL="107950" indent="-107950">
                        <a:spcBef>
                          <a:spcPts val="1500"/>
                        </a:spcBef>
                        <a:spcAft>
                          <a:spcPts val="0"/>
                        </a:spcAft>
                      </a:pPr>
                      <a:r>
                        <a:rPr lang="cs-CZ" sz="1200">
                          <a:effectLst/>
                        </a:rPr>
                        <a:t>2 tečný bod</a:t>
                      </a:r>
                      <a:endParaRPr lang="cs-CZ" sz="1100">
                        <a:effectLst/>
                        <a:latin typeface="Calibri"/>
                        <a:ea typeface="Calibri"/>
                        <a:cs typeface="Times New Roman"/>
                      </a:endParaRPr>
                    </a:p>
                  </a:txBody>
                  <a:tcPr marL="44450" marR="44450" marT="0" marB="0" anchor="ctr"/>
                </a:tc>
              </a:tr>
              <a:tr h="467742">
                <a:tc>
                  <a:txBody>
                    <a:bodyPr/>
                    <a:lstStyle/>
                    <a:p>
                      <a:pPr marL="107950" indent="-107950">
                        <a:spcBef>
                          <a:spcPts val="1500"/>
                        </a:spcBef>
                        <a:spcAft>
                          <a:spcPts val="0"/>
                        </a:spcAft>
                      </a:pPr>
                      <a:r>
                        <a:rPr lang="cs-CZ" sz="1200">
                          <a:effectLst/>
                        </a:rPr>
                        <a:t>3 příčný úklon hlavy kolejnice</a:t>
                      </a:r>
                      <a:endParaRPr lang="cs-CZ" sz="1100">
                        <a:effectLst/>
                        <a:latin typeface="Calibri"/>
                        <a:ea typeface="Calibri"/>
                        <a:cs typeface="Times New Roman"/>
                      </a:endParaRPr>
                    </a:p>
                  </a:txBody>
                  <a:tcPr marL="44450" marR="44450" marT="0" marB="0" anchor="ctr"/>
                </a:tc>
              </a:tr>
              <a:tr h="467742">
                <a:tc>
                  <a:txBody>
                    <a:bodyPr/>
                    <a:lstStyle/>
                    <a:p>
                      <a:pPr marL="107950" indent="-107950">
                        <a:spcBef>
                          <a:spcPts val="1500"/>
                        </a:spcBef>
                        <a:spcAft>
                          <a:spcPts val="0"/>
                        </a:spcAft>
                      </a:pPr>
                      <a:r>
                        <a:rPr lang="cs-CZ" sz="1200">
                          <a:effectLst/>
                        </a:rPr>
                        <a:t>4 svislá osa hlavy kolejnice</a:t>
                      </a:r>
                      <a:endParaRPr lang="cs-CZ" sz="1100">
                        <a:effectLst/>
                        <a:latin typeface="Calibri"/>
                        <a:ea typeface="Calibri"/>
                        <a:cs typeface="Times New Roman"/>
                      </a:endParaRPr>
                    </a:p>
                  </a:txBody>
                  <a:tcPr marL="44450" marR="44450" marT="0" marB="0" anchor="ctr"/>
                </a:tc>
              </a:tr>
              <a:tr h="467742">
                <a:tc>
                  <a:txBody>
                    <a:bodyPr/>
                    <a:lstStyle/>
                    <a:p>
                      <a:pPr marL="107950" indent="-107950">
                        <a:spcBef>
                          <a:spcPts val="1500"/>
                        </a:spcBef>
                        <a:spcAft>
                          <a:spcPts val="0"/>
                        </a:spcAft>
                      </a:pPr>
                      <a:r>
                        <a:rPr lang="cs-CZ" sz="1200" dirty="0">
                          <a:effectLst/>
                        </a:rPr>
                        <a:t>5 pojížděná hrana kolejnice</a:t>
                      </a:r>
                      <a:endParaRPr lang="cs-CZ"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02864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614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
        <p:nvSpPr>
          <p:cNvPr id="6148"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a:solidFill>
                  <a:srgbClr val="002060"/>
                </a:solidFill>
                <a:latin typeface="Arial" panose="020B0604020202020204" pitchFamily="34" charset="0"/>
                <a:cs typeface="Arial" panose="020B0604020202020204" pitchFamily="34" charset="0"/>
              </a:rPr>
              <a:t>CR/HS PRM TSI </a:t>
            </a:r>
            <a:r>
              <a:rPr lang="cs-CZ" sz="3200" b="1" u="sng" dirty="0" smtClean="0">
                <a:solidFill>
                  <a:srgbClr val="002060"/>
                </a:solidFill>
                <a:latin typeface="Arial" panose="020B0604020202020204" pitchFamily="34" charset="0"/>
                <a:cs typeface="Arial" panose="020B0604020202020204" pitchFamily="34" charset="0"/>
              </a:rPr>
              <a:t>2008/164/ES</a:t>
            </a:r>
            <a:endParaRPr lang="cs-CZ" sz="3200" b="1" u="sng" dirty="0">
              <a:solidFill>
                <a:srgbClr val="002060"/>
              </a:solidFill>
              <a:latin typeface="Arial" panose="020B0604020202020204" pitchFamily="34" charset="0"/>
              <a:cs typeface="Arial" panose="020B0604020202020204" pitchFamily="34" charset="0"/>
            </a:endParaRPr>
          </a:p>
        </p:txBody>
      </p:sp>
      <p:sp>
        <p:nvSpPr>
          <p:cNvPr id="5" name="TextovéPole 5"/>
          <p:cNvSpPr txBox="1">
            <a:spLocks noChangeArrowheads="1"/>
          </p:cNvSpPr>
          <p:nvPr/>
        </p:nvSpPr>
        <p:spPr bwMode="auto">
          <a:xfrm>
            <a:off x="250825" y="765175"/>
            <a:ext cx="8642350" cy="1006429"/>
          </a:xfrm>
          <a:prstGeom prst="rect">
            <a:avLst/>
          </a:prstGeom>
          <a:solidFill>
            <a:schemeClr val="bg1">
              <a:alpha val="50000"/>
            </a:schemeClr>
          </a:solidFill>
          <a:ln w="9525">
            <a:noFill/>
            <a:miter lim="800000"/>
            <a:headEnd/>
            <a:tailEnd/>
          </a:ln>
        </p:spPr>
        <p:txBody>
          <a:bodyPr>
            <a:spAutoFit/>
          </a:bodyPr>
          <a:lstStyle/>
          <a:p>
            <a:pPr>
              <a:lnSpc>
                <a:spcPct val="110000"/>
              </a:lnSpc>
              <a:defRPr/>
            </a:pPr>
            <a:r>
              <a:rPr lang="cs-CZ" sz="2200" dirty="0" smtClean="0">
                <a:solidFill>
                  <a:srgbClr val="002060"/>
                </a:solidFill>
                <a:latin typeface="Arial" pitchFamily="34" charset="0"/>
                <a:cs typeface="Arial" pitchFamily="34" charset="0"/>
              </a:rPr>
              <a:t>PRM – „</a:t>
            </a:r>
            <a:r>
              <a:rPr lang="cs-CZ" sz="2200" dirty="0" err="1" smtClean="0">
                <a:solidFill>
                  <a:srgbClr val="002060"/>
                </a:solidFill>
                <a:latin typeface="Arial" pitchFamily="34" charset="0"/>
                <a:cs typeface="Arial" pitchFamily="34" charset="0"/>
              </a:rPr>
              <a:t>Persons</a:t>
            </a:r>
            <a:r>
              <a:rPr lang="cs-CZ" sz="2200" dirty="0" smtClean="0">
                <a:solidFill>
                  <a:srgbClr val="002060"/>
                </a:solidFill>
                <a:latin typeface="Arial" pitchFamily="34" charset="0"/>
                <a:cs typeface="Arial" pitchFamily="34" charset="0"/>
              </a:rPr>
              <a:t> </a:t>
            </a:r>
            <a:r>
              <a:rPr lang="cs-CZ" sz="2200" dirty="0" err="1" smtClean="0">
                <a:solidFill>
                  <a:srgbClr val="002060"/>
                </a:solidFill>
                <a:latin typeface="Arial" pitchFamily="34" charset="0"/>
                <a:cs typeface="Arial" pitchFamily="34" charset="0"/>
              </a:rPr>
              <a:t>with</a:t>
            </a:r>
            <a:r>
              <a:rPr lang="cs-CZ" sz="2200" dirty="0" smtClean="0">
                <a:solidFill>
                  <a:srgbClr val="002060"/>
                </a:solidFill>
                <a:latin typeface="Arial" pitchFamily="34" charset="0"/>
                <a:cs typeface="Arial" pitchFamily="34" charset="0"/>
              </a:rPr>
              <a:t> </a:t>
            </a:r>
            <a:r>
              <a:rPr lang="cs-CZ" sz="2200" dirty="0" err="1" smtClean="0">
                <a:solidFill>
                  <a:srgbClr val="002060"/>
                </a:solidFill>
                <a:latin typeface="Arial" pitchFamily="34" charset="0"/>
                <a:cs typeface="Arial" pitchFamily="34" charset="0"/>
              </a:rPr>
              <a:t>reduced</a:t>
            </a:r>
            <a:r>
              <a:rPr lang="cs-CZ" sz="2200" dirty="0" smtClean="0">
                <a:solidFill>
                  <a:srgbClr val="002060"/>
                </a:solidFill>
                <a:latin typeface="Arial" pitchFamily="34" charset="0"/>
                <a:cs typeface="Arial" pitchFamily="34" charset="0"/>
              </a:rPr>
              <a:t> mobility“</a:t>
            </a:r>
          </a:p>
          <a:p>
            <a:pPr>
              <a:lnSpc>
                <a:spcPct val="110000"/>
              </a:lnSpc>
              <a:defRPr/>
            </a:pPr>
            <a:endParaRPr lang="cs-CZ" sz="1000" dirty="0" smtClean="0">
              <a:solidFill>
                <a:srgbClr val="002060"/>
              </a:solidFill>
              <a:latin typeface="Arial" pitchFamily="34" charset="0"/>
              <a:cs typeface="Arial" pitchFamily="34" charset="0"/>
            </a:endParaRPr>
          </a:p>
          <a:p>
            <a:pPr>
              <a:lnSpc>
                <a:spcPct val="110000"/>
              </a:lnSpc>
              <a:defRPr/>
            </a:pPr>
            <a:r>
              <a:rPr lang="cs-CZ" sz="2200" dirty="0" smtClean="0">
                <a:solidFill>
                  <a:srgbClr val="002060"/>
                </a:solidFill>
                <a:latin typeface="Arial" pitchFamily="34" charset="0"/>
                <a:cs typeface="Arial" pitchFamily="34" charset="0"/>
              </a:rPr>
              <a:t>OOSPO – „Osoby s omezenou schopností pohybu a orientace“</a:t>
            </a:r>
          </a:p>
        </p:txBody>
      </p:sp>
      <p:pic>
        <p:nvPicPr>
          <p:cNvPr id="6" name="Obrázek 5" descr="OOSPO.jpg"/>
          <p:cNvPicPr>
            <a:picLocks noChangeAspect="1"/>
          </p:cNvPicPr>
          <p:nvPr/>
        </p:nvPicPr>
        <p:blipFill>
          <a:blip r:embed="rId4" cstate="print">
            <a:duotone>
              <a:schemeClr val="accent2">
                <a:shade val="45000"/>
                <a:satMod val="135000"/>
              </a:schemeClr>
              <a:prstClr val="white"/>
            </a:duotone>
            <a:lum contrast="20000"/>
          </a:blip>
          <a:stretch>
            <a:fillRect/>
          </a:stretch>
        </p:blipFill>
        <p:spPr>
          <a:xfrm>
            <a:off x="899592" y="1034220"/>
            <a:ext cx="6336704" cy="54733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0" h="0"/>
            <a:contourClr>
              <a:srgbClr val="FFFFFF"/>
            </a:contourClr>
          </a:sp3d>
        </p:spPr>
      </p:pic>
      <p:pic>
        <p:nvPicPr>
          <p:cNvPr id="7" name="Obrázek 6" descr="alkohol.png"/>
          <p:cNvPicPr>
            <a:picLocks noChangeAspect="1"/>
          </p:cNvPicPr>
          <p:nvPr/>
        </p:nvPicPr>
        <p:blipFill>
          <a:blip r:embed="rId5" cstate="print"/>
          <a:srcRect/>
          <a:stretch>
            <a:fillRect/>
          </a:stretch>
        </p:blipFill>
        <p:spPr bwMode="auto">
          <a:xfrm>
            <a:off x="6975295" y="3744063"/>
            <a:ext cx="1773169" cy="1773169"/>
          </a:xfrm>
          <a:prstGeom prst="rect">
            <a:avLst/>
          </a:prstGeom>
          <a:noFill/>
          <a:ln w="9525">
            <a:noFill/>
            <a:miter lim="800000"/>
            <a:headEnd/>
            <a:tailEnd/>
          </a:ln>
        </p:spPr>
      </p:pic>
      <p:pic>
        <p:nvPicPr>
          <p:cNvPr id="8" name="Obrázek 7" descr="drogy.png"/>
          <p:cNvPicPr>
            <a:picLocks noChangeAspect="1"/>
          </p:cNvPicPr>
          <p:nvPr/>
        </p:nvPicPr>
        <p:blipFill>
          <a:blip r:embed="rId6" cstate="print"/>
          <a:srcRect/>
          <a:stretch>
            <a:fillRect/>
          </a:stretch>
        </p:blipFill>
        <p:spPr bwMode="auto">
          <a:xfrm>
            <a:off x="6896981" y="1936961"/>
            <a:ext cx="1851483" cy="18514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13315"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
        <p:nvSpPr>
          <p:cNvPr id="13316"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a:solidFill>
                  <a:srgbClr val="002060"/>
                </a:solidFill>
                <a:latin typeface="Arial" panose="020B0604020202020204" pitchFamily="34" charset="0"/>
                <a:cs typeface="Arial" panose="020B0604020202020204" pitchFamily="34" charset="0"/>
              </a:rPr>
              <a:t>CR/HS PRM TSI </a:t>
            </a:r>
            <a:r>
              <a:rPr lang="cs-CZ" sz="3200" b="1" u="sng" dirty="0" smtClean="0">
                <a:solidFill>
                  <a:srgbClr val="002060"/>
                </a:solidFill>
                <a:latin typeface="Arial" panose="020B0604020202020204" pitchFamily="34" charset="0"/>
                <a:cs typeface="Arial" panose="020B0604020202020204" pitchFamily="34" charset="0"/>
              </a:rPr>
              <a:t>2008/164/ES</a:t>
            </a:r>
            <a:endParaRPr lang="cs-CZ" sz="3200" b="1" u="sng" dirty="0">
              <a:solidFill>
                <a:srgbClr val="002060"/>
              </a:solidFill>
              <a:latin typeface="Arial" panose="020B0604020202020204" pitchFamily="34" charset="0"/>
              <a:cs typeface="Arial" panose="020B0604020202020204" pitchFamily="34" charset="0"/>
            </a:endParaRPr>
          </a:p>
        </p:txBody>
      </p:sp>
      <p:pic>
        <p:nvPicPr>
          <p:cNvPr id="13317" name="Obrázek 5" descr="PRM_kategorie.jpg"/>
          <p:cNvPicPr>
            <a:picLocks noChangeAspect="1"/>
          </p:cNvPicPr>
          <p:nvPr/>
        </p:nvPicPr>
        <p:blipFill>
          <a:blip r:embed="rId4" cstate="print"/>
          <a:srcRect/>
          <a:stretch>
            <a:fillRect/>
          </a:stretch>
        </p:blipFill>
        <p:spPr bwMode="auto">
          <a:xfrm>
            <a:off x="647700" y="692150"/>
            <a:ext cx="7812088" cy="538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1638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16389" name="Obrázek 5" descr="IMG_0104.JPG"/>
          <p:cNvPicPr>
            <a:picLocks noChangeAspect="1"/>
          </p:cNvPicPr>
          <p:nvPr/>
        </p:nvPicPr>
        <p:blipFill>
          <a:blip r:embed="rId4">
            <a:extLst>
              <a:ext uri="{28A0092B-C50C-407E-A947-70E740481C1C}">
                <a14:useLocalDpi xmlns:a14="http://schemas.microsoft.com/office/drawing/2010/main" val="0"/>
              </a:ext>
            </a:extLst>
          </a:blip>
          <a:srcRect l="5901" r="43700"/>
          <a:stretch>
            <a:fillRect/>
          </a:stretch>
        </p:blipFill>
        <p:spPr bwMode="auto">
          <a:xfrm>
            <a:off x="34925" y="1123950"/>
            <a:ext cx="298291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Obrázek 6" descr="IMG_0106.JPG"/>
          <p:cNvPicPr>
            <a:picLocks noChangeAspect="1"/>
          </p:cNvPicPr>
          <p:nvPr/>
        </p:nvPicPr>
        <p:blipFill>
          <a:blip r:embed="rId5">
            <a:extLst>
              <a:ext uri="{28A0092B-C50C-407E-A947-70E740481C1C}">
                <a14:useLocalDpi xmlns:a14="http://schemas.microsoft.com/office/drawing/2010/main" val="0"/>
              </a:ext>
            </a:extLst>
          </a:blip>
          <a:srcRect l="10626" r="37399"/>
          <a:stretch>
            <a:fillRect/>
          </a:stretch>
        </p:blipFill>
        <p:spPr bwMode="auto">
          <a:xfrm>
            <a:off x="3059113" y="1123950"/>
            <a:ext cx="3074987"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brázek 7" descr="IMG_0107.JPG"/>
          <p:cNvPicPr>
            <a:picLocks noChangeAspect="1"/>
          </p:cNvPicPr>
          <p:nvPr/>
        </p:nvPicPr>
        <p:blipFill>
          <a:blip r:embed="rId6">
            <a:extLst>
              <a:ext uri="{28A0092B-C50C-407E-A947-70E740481C1C}">
                <a14:useLocalDpi xmlns:a14="http://schemas.microsoft.com/office/drawing/2010/main" val="0"/>
              </a:ext>
            </a:extLst>
          </a:blip>
          <a:srcRect l="9837" r="39763"/>
          <a:stretch>
            <a:fillRect/>
          </a:stretch>
        </p:blipFill>
        <p:spPr bwMode="auto">
          <a:xfrm>
            <a:off x="6156325" y="1123950"/>
            <a:ext cx="295275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20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79512" y="2708920"/>
            <a:ext cx="7704856" cy="954107"/>
          </a:xfrm>
          <a:prstGeom prst="rect">
            <a:avLst/>
          </a:prstGeom>
          <a:noFill/>
          <a:ln w="9525">
            <a:noFill/>
            <a:miter lim="800000"/>
            <a:headEnd/>
            <a:tailEnd/>
          </a:ln>
          <a:effectLst/>
        </p:spPr>
        <p:txBody>
          <a:bodyPr>
            <a:spAutoFit/>
          </a:bodyPr>
          <a:lstStyle/>
          <a:p>
            <a:pPr algn="ctr">
              <a:spcBef>
                <a:spcPct val="50000"/>
              </a:spcBef>
              <a:defRPr/>
            </a:pPr>
            <a:r>
              <a:rPr lang="cs-CZ" sz="2800" b="1" dirty="0" smtClean="0">
                <a:ln w="12700">
                  <a:solidFill>
                    <a:schemeClr val="bg2"/>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Prezentace: Zkušenosti a posuzovaní aplikace TSI v podsystému Infrastruktura</a:t>
            </a:r>
            <a:endParaRPr lang="cs-CZ" sz="2800" b="1" dirty="0">
              <a:ln w="12700">
                <a:solidFill>
                  <a:schemeClr val="bg2"/>
                </a:soli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179512" y="332656"/>
            <a:ext cx="7704856" cy="2062103"/>
          </a:xfrm>
          <a:prstGeom prst="rect">
            <a:avLst/>
          </a:prstGeom>
          <a:noFill/>
          <a:ln w="9525">
            <a:noFill/>
            <a:miter lim="800000"/>
            <a:headEnd/>
            <a:tailEnd/>
          </a:ln>
          <a:effectLst/>
        </p:spPr>
        <p:txBody>
          <a:bodyPr>
            <a:spAutoFit/>
          </a:bodyPr>
          <a:lstStyle/>
          <a:p>
            <a:pPr algn="ctr">
              <a:spcBef>
                <a:spcPct val="50000"/>
              </a:spcBef>
              <a:defRPr/>
            </a:pPr>
            <a:r>
              <a:rPr lang="cs-CZ" sz="3200" b="1" dirty="0">
                <a:ln w="12700">
                  <a:solidFill>
                    <a:schemeClr val="bg2"/>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Seminář Technické specifikace interoperability železniční infrastruktury a navazující tvorba evropských norem</a:t>
            </a:r>
          </a:p>
        </p:txBody>
      </p:sp>
      <p:sp>
        <p:nvSpPr>
          <p:cNvPr id="6" name="Text Box 5"/>
          <p:cNvSpPr txBox="1">
            <a:spLocks noChangeArrowheads="1"/>
          </p:cNvSpPr>
          <p:nvPr/>
        </p:nvSpPr>
        <p:spPr bwMode="auto">
          <a:xfrm>
            <a:off x="0" y="4465997"/>
            <a:ext cx="5040560" cy="523220"/>
          </a:xfrm>
          <a:prstGeom prst="rect">
            <a:avLst/>
          </a:prstGeom>
          <a:noFill/>
          <a:ln w="9525">
            <a:noFill/>
            <a:miter lim="800000"/>
            <a:headEnd/>
            <a:tailEnd/>
          </a:ln>
          <a:effectLst/>
        </p:spPr>
        <p:txBody>
          <a:bodyPr wrap="square">
            <a:spAutoFit/>
          </a:bodyPr>
          <a:lstStyle/>
          <a:p>
            <a:pPr algn="ctr">
              <a:spcBef>
                <a:spcPct val="50000"/>
              </a:spcBef>
              <a:defRPr/>
            </a:pPr>
            <a:r>
              <a:rPr lang="cs-CZ" sz="2800" b="1" dirty="0" smtClean="0">
                <a:ln w="12700">
                  <a:solidFill>
                    <a:schemeClr val="bg2"/>
                  </a:solidFill>
                  <a:prstDash val="solid"/>
                </a:ln>
                <a:solidFill>
                  <a:srgbClr val="002060"/>
                </a:solidFill>
                <a:effectLst>
                  <a:outerShdw blurRad="41275" dist="20320" dir="1800000" algn="tl" rotWithShape="0">
                    <a:srgbClr val="000000">
                      <a:alpha val="40000"/>
                    </a:srgbClr>
                  </a:outerShdw>
                </a:effectLst>
                <a:latin typeface="Arial" panose="020B0604020202020204" pitchFamily="34" charset="0"/>
                <a:cs typeface="Arial" panose="020B0604020202020204" pitchFamily="34" charset="0"/>
              </a:rPr>
              <a:t>Ing. Roman Adamek</a:t>
            </a:r>
            <a:endParaRPr lang="cs-CZ" sz="2800" b="1" dirty="0">
              <a:ln w="12700">
                <a:solidFill>
                  <a:schemeClr val="bg2"/>
                </a:soli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683568" y="5164387"/>
            <a:ext cx="2483768" cy="400110"/>
          </a:xfrm>
          <a:prstGeom prst="rect">
            <a:avLst/>
          </a:prstGeom>
          <a:noFill/>
          <a:ln w="9525">
            <a:noFill/>
            <a:miter lim="800000"/>
            <a:headEnd/>
            <a:tailEnd/>
          </a:ln>
          <a:effectLst/>
        </p:spPr>
        <p:txBody>
          <a:bodyPr wrap="square">
            <a:spAutoFit/>
          </a:bodyPr>
          <a:lstStyle/>
          <a:p>
            <a:pPr algn="ctr">
              <a:spcBef>
                <a:spcPct val="50000"/>
              </a:spcBef>
              <a:defRPr/>
            </a:pPr>
            <a:r>
              <a:rPr lang="cs-CZ" sz="2000" b="1" dirty="0" smtClean="0">
                <a:ln w="12700">
                  <a:solidFill>
                    <a:schemeClr val="bg2"/>
                  </a:soli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Praha, 16.10.2013</a:t>
            </a:r>
            <a:endParaRPr lang="cs-CZ" sz="2000" b="1" dirty="0">
              <a:ln w="12700">
                <a:solidFill>
                  <a:schemeClr val="bg2"/>
                </a:soli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18" descr="VUZ_logo"/>
          <p:cNvPicPr>
            <a:picLocks noChangeAspect="1" noChangeArrowheads="1"/>
          </p:cNvPicPr>
          <p:nvPr/>
        </p:nvPicPr>
        <p:blipFill>
          <a:blip r:embed="rId2" cstate="print"/>
          <a:srcRect/>
          <a:stretch>
            <a:fillRect/>
          </a:stretch>
        </p:blipFill>
        <p:spPr bwMode="auto">
          <a:xfrm>
            <a:off x="107950" y="6153150"/>
            <a:ext cx="990600" cy="588963"/>
          </a:xfrm>
          <a:prstGeom prst="rect">
            <a:avLst/>
          </a:prstGeom>
          <a:noFill/>
          <a:ln w="9525">
            <a:noFill/>
            <a:miter lim="800000"/>
            <a:headEnd/>
            <a:tailEnd/>
          </a:ln>
        </p:spPr>
      </p:pic>
      <p:sp>
        <p:nvSpPr>
          <p:cNvPr id="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charset="0"/>
                <a:cs typeface="Times New Roman" charset="0"/>
              </a:rPr>
              <a:t>V</a:t>
            </a:r>
            <a:r>
              <a:rPr lang="cs-CZ" sz="1600">
                <a:solidFill>
                  <a:srgbClr val="0972B3"/>
                </a:solidFill>
                <a:latin typeface="Times New Roman" charset="0"/>
                <a:cs typeface="Times New Roman" charset="0"/>
              </a:rPr>
              <a:t>ÝZKUMNÝ </a:t>
            </a:r>
            <a:r>
              <a:rPr lang="cs-CZ" b="1">
                <a:solidFill>
                  <a:srgbClr val="0972B3"/>
                </a:solidFill>
                <a:latin typeface="Times New Roman" charset="0"/>
                <a:cs typeface="Times New Roman" charset="0"/>
              </a:rPr>
              <a:t>Ú</a:t>
            </a:r>
            <a:r>
              <a:rPr lang="cs-CZ" sz="1600">
                <a:solidFill>
                  <a:srgbClr val="0972B3"/>
                </a:solidFill>
                <a:latin typeface="Times New Roman" charset="0"/>
                <a:cs typeface="Times New Roman" charset="0"/>
              </a:rPr>
              <a:t>STAV </a:t>
            </a:r>
            <a:r>
              <a:rPr lang="cs-CZ" b="1">
                <a:solidFill>
                  <a:srgbClr val="0972B3"/>
                </a:solidFill>
                <a:latin typeface="Times New Roman" charset="0"/>
                <a:cs typeface="Times New Roman" charset="0"/>
              </a:rPr>
              <a:t>Ž</a:t>
            </a:r>
            <a:r>
              <a:rPr lang="cs-CZ" sz="1600">
                <a:solidFill>
                  <a:srgbClr val="0972B3"/>
                </a:solidFill>
                <a:latin typeface="Times New Roman" charset="0"/>
                <a:cs typeface="Times New Roman" charset="0"/>
              </a:rPr>
              <a:t>ELEZNIČNÍ, a.s.</a:t>
            </a:r>
            <a:r>
              <a:rPr lang="cs-CZ" sz="3200">
                <a:latin typeface="Times New Roman" charset="0"/>
                <a:cs typeface="Times New Roman" charset="0"/>
              </a:rPr>
              <a:t> </a:t>
            </a:r>
          </a:p>
        </p:txBody>
      </p:sp>
    </p:spTree>
    <p:extLst>
      <p:ext uri="{BB962C8B-B14F-4D97-AF65-F5344CB8AC3E}">
        <p14:creationId xmlns:p14="http://schemas.microsoft.com/office/powerpoint/2010/main" val="137027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564207" y="728663"/>
            <a:ext cx="4650632"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Bezbariérová přístupová cesta</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251520" y="1196752"/>
            <a:ext cx="8642350" cy="400110"/>
          </a:xfrm>
          <a:prstGeom prst="rect">
            <a:avLst/>
          </a:prstGeom>
          <a:solidFill>
            <a:schemeClr val="bg1">
              <a:alpha val="50000"/>
            </a:schemeClr>
          </a:solidFill>
          <a:ln w="9525">
            <a:noFill/>
            <a:miter lim="800000"/>
            <a:headEnd/>
            <a:tailEnd/>
          </a:ln>
        </p:spPr>
        <p:txBody>
          <a:bodyPr wrap="square">
            <a:spAutoFit/>
          </a:bodyPr>
          <a:lstStyle/>
          <a:p>
            <a:r>
              <a:rPr lang="cs-CZ" sz="2000" i="1" u="sng" dirty="0" smtClean="0">
                <a:solidFill>
                  <a:srgbClr val="002060"/>
                </a:solidFill>
                <a:latin typeface="Arial" pitchFamily="34" charset="0"/>
                <a:cs typeface="Arial" pitchFamily="34" charset="0"/>
              </a:rPr>
              <a:t>Osoby s omezenou schopností pohybu</a:t>
            </a: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grpSp>
        <p:nvGrpSpPr>
          <p:cNvPr id="9" name="Group 3"/>
          <p:cNvGrpSpPr>
            <a:grpSpLocks/>
          </p:cNvGrpSpPr>
          <p:nvPr/>
        </p:nvGrpSpPr>
        <p:grpSpPr bwMode="auto">
          <a:xfrm>
            <a:off x="323850" y="1700808"/>
            <a:ext cx="3960813" cy="4392612"/>
            <a:chOff x="1557" y="5737"/>
            <a:chExt cx="8500" cy="9365"/>
          </a:xfrm>
        </p:grpSpPr>
        <p:pic>
          <p:nvPicPr>
            <p:cNvPr id="10" name="Picture 4" descr="13aa"/>
            <p:cNvPicPr>
              <a:picLocks noChangeAspect="1" noChangeArrowheads="1"/>
            </p:cNvPicPr>
            <p:nvPr/>
          </p:nvPicPr>
          <p:blipFill>
            <a:blip r:embed="rId4" cstate="print"/>
            <a:srcRect/>
            <a:stretch>
              <a:fillRect/>
            </a:stretch>
          </p:blipFill>
          <p:spPr bwMode="auto">
            <a:xfrm>
              <a:off x="1557" y="5737"/>
              <a:ext cx="8500" cy="3160"/>
            </a:xfrm>
            <a:prstGeom prst="rect">
              <a:avLst/>
            </a:prstGeom>
            <a:noFill/>
            <a:ln w="9525">
              <a:noFill/>
              <a:miter lim="800000"/>
              <a:headEnd/>
              <a:tailEnd/>
            </a:ln>
          </p:spPr>
        </p:pic>
        <p:pic>
          <p:nvPicPr>
            <p:cNvPr id="11" name="Picture 5" descr="13ba"/>
            <p:cNvPicPr>
              <a:picLocks noChangeAspect="1" noChangeArrowheads="1"/>
            </p:cNvPicPr>
            <p:nvPr/>
          </p:nvPicPr>
          <p:blipFill>
            <a:blip r:embed="rId5" cstate="print"/>
            <a:srcRect/>
            <a:stretch>
              <a:fillRect/>
            </a:stretch>
          </p:blipFill>
          <p:spPr bwMode="auto">
            <a:xfrm>
              <a:off x="1597" y="8977"/>
              <a:ext cx="5580" cy="2961"/>
            </a:xfrm>
            <a:prstGeom prst="rect">
              <a:avLst/>
            </a:prstGeom>
            <a:noFill/>
            <a:ln w="9525">
              <a:noFill/>
              <a:miter lim="800000"/>
              <a:headEnd/>
              <a:tailEnd/>
            </a:ln>
          </p:spPr>
        </p:pic>
        <p:pic>
          <p:nvPicPr>
            <p:cNvPr id="12" name="Picture 6" descr="13bb"/>
            <p:cNvPicPr>
              <a:picLocks noChangeAspect="1" noChangeArrowheads="1"/>
            </p:cNvPicPr>
            <p:nvPr/>
          </p:nvPicPr>
          <p:blipFill>
            <a:blip r:embed="rId6" cstate="print"/>
            <a:srcRect/>
            <a:stretch>
              <a:fillRect/>
            </a:stretch>
          </p:blipFill>
          <p:spPr bwMode="auto">
            <a:xfrm>
              <a:off x="4233" y="12037"/>
              <a:ext cx="2937" cy="3060"/>
            </a:xfrm>
            <a:prstGeom prst="rect">
              <a:avLst/>
            </a:prstGeom>
            <a:noFill/>
            <a:ln w="9525">
              <a:noFill/>
              <a:miter lim="800000"/>
              <a:headEnd/>
              <a:tailEnd/>
            </a:ln>
          </p:spPr>
        </p:pic>
        <p:pic>
          <p:nvPicPr>
            <p:cNvPr id="13" name="Picture 7" descr="13ab"/>
            <p:cNvPicPr>
              <a:picLocks noChangeAspect="1" noChangeArrowheads="1"/>
            </p:cNvPicPr>
            <p:nvPr/>
          </p:nvPicPr>
          <p:blipFill>
            <a:blip r:embed="rId7" cstate="print"/>
            <a:srcRect/>
            <a:stretch>
              <a:fillRect/>
            </a:stretch>
          </p:blipFill>
          <p:spPr bwMode="auto">
            <a:xfrm>
              <a:off x="1597" y="12037"/>
              <a:ext cx="2910" cy="3065"/>
            </a:xfrm>
            <a:prstGeom prst="rect">
              <a:avLst/>
            </a:prstGeom>
            <a:noFill/>
            <a:ln w="9525">
              <a:noFill/>
              <a:miter lim="800000"/>
              <a:headEnd/>
              <a:tailEnd/>
            </a:ln>
          </p:spPr>
        </p:pic>
        <p:pic>
          <p:nvPicPr>
            <p:cNvPr id="14" name="Picture 8" descr="13bc"/>
            <p:cNvPicPr>
              <a:picLocks noChangeAspect="1" noChangeArrowheads="1"/>
            </p:cNvPicPr>
            <p:nvPr/>
          </p:nvPicPr>
          <p:blipFill>
            <a:blip r:embed="rId8" cstate="print"/>
            <a:srcRect/>
            <a:stretch>
              <a:fillRect/>
            </a:stretch>
          </p:blipFill>
          <p:spPr bwMode="auto">
            <a:xfrm>
              <a:off x="6971" y="12037"/>
              <a:ext cx="2906" cy="3060"/>
            </a:xfrm>
            <a:prstGeom prst="rect">
              <a:avLst/>
            </a:prstGeom>
            <a:noFill/>
            <a:ln w="9525">
              <a:noFill/>
              <a:miter lim="800000"/>
              <a:headEnd/>
              <a:tailEnd/>
            </a:ln>
          </p:spPr>
        </p:pic>
      </p:grpSp>
      <p:pic>
        <p:nvPicPr>
          <p:cNvPr id="15" name="Picture 25" descr="26a"/>
          <p:cNvPicPr>
            <a:picLocks noChangeAspect="1" noChangeArrowheads="1"/>
          </p:cNvPicPr>
          <p:nvPr/>
        </p:nvPicPr>
        <p:blipFill>
          <a:blip r:embed="rId9" cstate="print"/>
          <a:srcRect/>
          <a:stretch>
            <a:fillRect/>
          </a:stretch>
        </p:blipFill>
        <p:spPr bwMode="auto">
          <a:xfrm>
            <a:off x="4355976" y="1700808"/>
            <a:ext cx="1615843" cy="3024336"/>
          </a:xfrm>
          <a:prstGeom prst="rect">
            <a:avLst/>
          </a:prstGeom>
          <a:noFill/>
          <a:ln w="9525">
            <a:noFill/>
            <a:miter lim="800000"/>
            <a:headEnd/>
            <a:tailEnd/>
          </a:ln>
        </p:spPr>
      </p:pic>
      <p:pic>
        <p:nvPicPr>
          <p:cNvPr id="16" name="Picture 16" descr="10"/>
          <p:cNvPicPr>
            <a:picLocks noChangeAspect="1" noChangeArrowheads="1"/>
          </p:cNvPicPr>
          <p:nvPr/>
        </p:nvPicPr>
        <p:blipFill>
          <a:blip r:embed="rId10" cstate="print"/>
          <a:srcRect/>
          <a:stretch>
            <a:fillRect/>
          </a:stretch>
        </p:blipFill>
        <p:spPr bwMode="auto">
          <a:xfrm>
            <a:off x="6156176" y="1756975"/>
            <a:ext cx="2520280" cy="2176081"/>
          </a:xfrm>
          <a:prstGeom prst="rect">
            <a:avLst/>
          </a:prstGeom>
          <a:noFill/>
          <a:ln w="9525">
            <a:noFill/>
            <a:miter lim="800000"/>
            <a:headEnd/>
            <a:tailEnd/>
          </a:ln>
        </p:spPr>
      </p:pic>
      <p:pic>
        <p:nvPicPr>
          <p:cNvPr id="17" name="Picture 15" descr="ADA1b"/>
          <p:cNvPicPr>
            <a:picLocks noChangeAspect="1" noChangeArrowheads="1"/>
          </p:cNvPicPr>
          <p:nvPr/>
        </p:nvPicPr>
        <p:blipFill>
          <a:blip r:embed="rId11" cstate="print"/>
          <a:srcRect/>
          <a:stretch>
            <a:fillRect/>
          </a:stretch>
        </p:blipFill>
        <p:spPr bwMode="auto">
          <a:xfrm>
            <a:off x="4242348" y="4797152"/>
            <a:ext cx="2129852" cy="1680563"/>
          </a:xfrm>
          <a:prstGeom prst="rect">
            <a:avLst/>
          </a:prstGeom>
          <a:noFill/>
          <a:ln w="9525">
            <a:noFill/>
            <a:miter lim="800000"/>
            <a:headEnd/>
            <a:tailEnd/>
          </a:ln>
        </p:spPr>
      </p:pic>
      <p:pic>
        <p:nvPicPr>
          <p:cNvPr id="19" name="Picture 19" descr="pg26_figbb"/>
          <p:cNvPicPr>
            <a:picLocks noChangeAspect="1" noChangeArrowheads="1"/>
          </p:cNvPicPr>
          <p:nvPr/>
        </p:nvPicPr>
        <p:blipFill>
          <a:blip r:embed="rId12" cstate="print"/>
          <a:srcRect/>
          <a:stretch>
            <a:fillRect/>
          </a:stretch>
        </p:blipFill>
        <p:spPr bwMode="auto">
          <a:xfrm>
            <a:off x="6463269" y="4221088"/>
            <a:ext cx="2141179" cy="1976722"/>
          </a:xfrm>
          <a:prstGeom prst="rect">
            <a:avLst/>
          </a:prstGeom>
          <a:noFill/>
          <a:ln w="9525">
            <a:noFill/>
            <a:miter lim="800000"/>
            <a:headEnd/>
            <a:tailEnd/>
          </a:ln>
        </p:spPr>
      </p:pic>
    </p:spTree>
    <p:extLst>
      <p:ext uri="{BB962C8B-B14F-4D97-AF65-F5344CB8AC3E}">
        <p14:creationId xmlns:p14="http://schemas.microsoft.com/office/powerpoint/2010/main" val="1849877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564207" y="728663"/>
            <a:ext cx="4650632"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Bezbariérová přístupová cesta</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251520" y="1196752"/>
            <a:ext cx="8642350" cy="4585871"/>
          </a:xfrm>
          <a:prstGeom prst="rect">
            <a:avLst/>
          </a:prstGeom>
          <a:solidFill>
            <a:schemeClr val="bg1">
              <a:alpha val="50000"/>
            </a:schemeClr>
          </a:solidFill>
          <a:ln w="9525">
            <a:noFill/>
            <a:miter lim="800000"/>
            <a:headEnd/>
            <a:tailEnd/>
          </a:ln>
        </p:spPr>
        <p:txBody>
          <a:bodyPr wrap="square">
            <a:spAutoFit/>
          </a:bodyPr>
          <a:lstStyle/>
          <a:p>
            <a:r>
              <a:rPr lang="cs-CZ" sz="2000" i="1" u="sng" dirty="0" smtClean="0">
                <a:solidFill>
                  <a:srgbClr val="002060"/>
                </a:solidFill>
                <a:latin typeface="Arial" pitchFamily="34" charset="0"/>
                <a:cs typeface="Arial" pitchFamily="34" charset="0"/>
              </a:rPr>
              <a:t>Osoby s omezenou schopností orientace - osoby se zrakovým postižením</a:t>
            </a:r>
          </a:p>
          <a:p>
            <a:endParaRPr lang="cs-CZ" sz="1000" dirty="0" smtClean="0">
              <a:solidFill>
                <a:srgbClr val="000066"/>
              </a:solidFill>
              <a:latin typeface="Tahoma" pitchFamily="34" charset="0"/>
              <a:cs typeface="Tahoma" pitchFamily="34" charset="0"/>
            </a:endParaRPr>
          </a:p>
          <a:p>
            <a:r>
              <a:rPr lang="cs-CZ" sz="2400" dirty="0" smtClean="0">
                <a:solidFill>
                  <a:srgbClr val="000066"/>
                </a:solidFill>
                <a:latin typeface="Tahoma" pitchFamily="34" charset="0"/>
                <a:cs typeface="Tahoma" pitchFamily="34" charset="0"/>
              </a:rPr>
              <a:t>- </a:t>
            </a:r>
            <a:r>
              <a:rPr lang="cs-CZ" sz="2000" dirty="0" smtClean="0">
                <a:solidFill>
                  <a:srgbClr val="002060"/>
                </a:solidFill>
                <a:latin typeface="Arial" pitchFamily="34" charset="0"/>
                <a:cs typeface="Arial" pitchFamily="34" charset="0"/>
              </a:rPr>
              <a:t>opticky neodrazivý povrch cesty</a:t>
            </a:r>
            <a:endParaRPr lang="cs-CZ" sz="1000" dirty="0" smtClean="0">
              <a:solidFill>
                <a:srgbClr val="000066"/>
              </a:solidFill>
              <a:latin typeface="Tahoma" pitchFamily="34" charset="0"/>
              <a:cs typeface="Tahoma" pitchFamily="34" charset="0"/>
            </a:endParaRPr>
          </a:p>
          <a:p>
            <a:r>
              <a:rPr lang="cs-CZ" sz="2400" dirty="0" smtClean="0">
                <a:solidFill>
                  <a:srgbClr val="000066"/>
                </a:solidFill>
                <a:latin typeface="Tahoma" pitchFamily="34" charset="0"/>
                <a:cs typeface="Tahoma" pitchFamily="34" charset="0"/>
              </a:rPr>
              <a:t>- </a:t>
            </a:r>
            <a:r>
              <a:rPr lang="cs-CZ" sz="2000" dirty="0" smtClean="0">
                <a:solidFill>
                  <a:srgbClr val="002060"/>
                </a:solidFill>
                <a:latin typeface="Arial" pitchFamily="34" charset="0"/>
                <a:cs typeface="Arial" pitchFamily="34" charset="0"/>
              </a:rPr>
              <a:t>hmatová cesta</a:t>
            </a:r>
          </a:p>
          <a:p>
            <a:r>
              <a:rPr lang="cs-CZ" sz="2800" dirty="0" smtClean="0">
                <a:solidFill>
                  <a:srgbClr val="000066"/>
                </a:solidFill>
                <a:latin typeface="Tahoma" pitchFamily="34" charset="0"/>
                <a:cs typeface="Tahoma" pitchFamily="34" charset="0"/>
              </a:rPr>
              <a:t>	</a:t>
            </a:r>
            <a:r>
              <a:rPr lang="cs-CZ" sz="2400" dirty="0">
                <a:solidFill>
                  <a:srgbClr val="000066"/>
                </a:solidFill>
                <a:latin typeface="Tahoma" pitchFamily="34" charset="0"/>
                <a:cs typeface="Tahoma" pitchFamily="34" charset="0"/>
              </a:rPr>
              <a:t>-</a:t>
            </a:r>
            <a:r>
              <a:rPr lang="cs-CZ" sz="2400" dirty="0" smtClean="0">
                <a:solidFill>
                  <a:srgbClr val="000066"/>
                </a:solidFill>
                <a:latin typeface="Tahoma" pitchFamily="34" charset="0"/>
                <a:cs typeface="Tahoma" pitchFamily="34" charset="0"/>
              </a:rPr>
              <a:t> </a:t>
            </a:r>
            <a:r>
              <a:rPr lang="cs-CZ" sz="2000" dirty="0" smtClean="0">
                <a:solidFill>
                  <a:srgbClr val="FF0000"/>
                </a:solidFill>
                <a:latin typeface="Arial" pitchFamily="34" charset="0"/>
                <a:cs typeface="Arial" pitchFamily="34" charset="0"/>
              </a:rPr>
              <a:t>přirozená vodicí linie</a:t>
            </a:r>
            <a:r>
              <a:rPr lang="cs-CZ" sz="2000" dirty="0" smtClean="0">
                <a:solidFill>
                  <a:srgbClr val="002060"/>
                </a:solidFill>
                <a:latin typeface="Arial" pitchFamily="34" charset="0"/>
                <a:cs typeface="Arial" pitchFamily="34" charset="0"/>
              </a:rPr>
              <a:t> (stěna, podezdívka plotu, vyvýšený 	obrubník, zábradlí se zarážkou)</a:t>
            </a:r>
          </a:p>
          <a:p>
            <a:r>
              <a:rPr lang="cs-CZ" sz="2000" dirty="0" smtClean="0">
                <a:solidFill>
                  <a:srgbClr val="002060"/>
                </a:solidFill>
                <a:latin typeface="Arial" pitchFamily="34" charset="0"/>
                <a:cs typeface="Arial" pitchFamily="34" charset="0"/>
              </a:rPr>
              <a:t>	</a:t>
            </a:r>
            <a:r>
              <a:rPr lang="cs-CZ" sz="2400" dirty="0" smtClean="0">
                <a:solidFill>
                  <a:srgbClr val="002060"/>
                </a:solidFill>
                <a:latin typeface="Arial" pitchFamily="34" charset="0"/>
                <a:cs typeface="Arial" pitchFamily="34" charset="0"/>
              </a:rPr>
              <a:t>-</a:t>
            </a:r>
            <a:r>
              <a:rPr lang="cs-CZ" sz="2000" dirty="0" smtClean="0">
                <a:solidFill>
                  <a:srgbClr val="002060"/>
                </a:solidFill>
                <a:latin typeface="Arial" pitchFamily="34" charset="0"/>
                <a:cs typeface="Arial" pitchFamily="34" charset="0"/>
              </a:rPr>
              <a:t> </a:t>
            </a:r>
            <a:r>
              <a:rPr lang="cs-CZ" sz="2000" dirty="0" smtClean="0">
                <a:solidFill>
                  <a:srgbClr val="FF0000"/>
                </a:solidFill>
                <a:latin typeface="Arial" pitchFamily="34" charset="0"/>
                <a:cs typeface="Arial" pitchFamily="34" charset="0"/>
              </a:rPr>
              <a:t>umělá vodicí linie</a:t>
            </a:r>
            <a:r>
              <a:rPr lang="cs-CZ" sz="2000" dirty="0" smtClean="0">
                <a:solidFill>
                  <a:srgbClr val="002060"/>
                </a:solidFill>
                <a:latin typeface="Arial" pitchFamily="34" charset="0"/>
                <a:cs typeface="Arial" pitchFamily="34" charset="0"/>
              </a:rPr>
              <a:t> (vodicí linie, signální pás, varovný pás, 	vodicí linie s funkcí varovného pásu)</a:t>
            </a:r>
          </a:p>
          <a:p>
            <a:endParaRPr lang="cs-CZ" sz="1000" dirty="0" smtClean="0">
              <a:solidFill>
                <a:srgbClr val="000066"/>
              </a:solidFill>
              <a:latin typeface="Tahoma" pitchFamily="34" charset="0"/>
              <a:cs typeface="Tahoma" pitchFamily="34" charset="0"/>
            </a:endParaRPr>
          </a:p>
          <a:p>
            <a:r>
              <a:rPr lang="cs-CZ" sz="2400" dirty="0" smtClean="0">
                <a:solidFill>
                  <a:srgbClr val="000066"/>
                </a:solidFill>
                <a:latin typeface="Tahoma" pitchFamily="34" charset="0"/>
                <a:cs typeface="Tahoma" pitchFamily="34" charset="0"/>
              </a:rPr>
              <a:t>- </a:t>
            </a:r>
            <a:r>
              <a:rPr lang="cs-CZ" sz="2000" dirty="0" smtClean="0">
                <a:solidFill>
                  <a:srgbClr val="FF0000"/>
                </a:solidFill>
                <a:latin typeface="Arial" pitchFamily="34" charset="0"/>
                <a:cs typeface="Arial" pitchFamily="34" charset="0"/>
              </a:rPr>
              <a:t>akustické prvky </a:t>
            </a:r>
          </a:p>
          <a:p>
            <a:r>
              <a:rPr lang="cs-CZ" sz="2000" dirty="0" smtClean="0">
                <a:solidFill>
                  <a:srgbClr val="002060"/>
                </a:solidFill>
                <a:latin typeface="Arial" pitchFamily="34" charset="0"/>
                <a:cs typeface="Arial" pitchFamily="34" charset="0"/>
              </a:rPr>
              <a:t>	</a:t>
            </a:r>
            <a:r>
              <a:rPr lang="cs-CZ" sz="2400" dirty="0" smtClean="0">
                <a:solidFill>
                  <a:srgbClr val="002060"/>
                </a:solidFill>
                <a:latin typeface="Arial" pitchFamily="34" charset="0"/>
                <a:cs typeface="Arial" pitchFamily="34" charset="0"/>
              </a:rPr>
              <a:t>-</a:t>
            </a:r>
            <a:r>
              <a:rPr lang="cs-CZ" sz="2000" dirty="0" smtClean="0">
                <a:solidFill>
                  <a:srgbClr val="002060"/>
                </a:solidFill>
                <a:latin typeface="Arial" pitchFamily="34" charset="0"/>
                <a:cs typeface="Arial" pitchFamily="34" charset="0"/>
              </a:rPr>
              <a:t> orientační modul s trylkem příp. majáček s hlasovou frází</a:t>
            </a:r>
          </a:p>
          <a:p>
            <a:endParaRPr lang="cs-CZ" sz="2000" dirty="0" smtClean="0">
              <a:solidFill>
                <a:srgbClr val="002060"/>
              </a:solidFill>
              <a:latin typeface="Arial" pitchFamily="34" charset="0"/>
              <a:cs typeface="Arial" pitchFamily="34" charset="0"/>
            </a:endParaRPr>
          </a:p>
          <a:p>
            <a:r>
              <a:rPr lang="cs-CZ" sz="2400" dirty="0" smtClean="0">
                <a:solidFill>
                  <a:srgbClr val="002060"/>
                </a:solidFill>
                <a:latin typeface="Arial" pitchFamily="34" charset="0"/>
                <a:cs typeface="Arial" pitchFamily="34" charset="0"/>
              </a:rPr>
              <a:t>-</a:t>
            </a:r>
            <a:r>
              <a:rPr lang="cs-CZ" sz="2000" dirty="0" smtClean="0">
                <a:solidFill>
                  <a:srgbClr val="002060"/>
                </a:solidFill>
                <a:latin typeface="Arial" pitchFamily="34" charset="0"/>
                <a:cs typeface="Arial" pitchFamily="34" charset="0"/>
              </a:rPr>
              <a:t> </a:t>
            </a:r>
            <a:r>
              <a:rPr lang="cs-CZ" sz="2000" dirty="0" smtClean="0">
                <a:solidFill>
                  <a:srgbClr val="FF0000"/>
                </a:solidFill>
                <a:latin typeface="Arial" pitchFamily="34" charset="0"/>
                <a:cs typeface="Arial" pitchFamily="34" charset="0"/>
              </a:rPr>
              <a:t>hmatné štítky </a:t>
            </a:r>
          </a:p>
          <a:p>
            <a:r>
              <a:rPr lang="cs-CZ" sz="2000" dirty="0" smtClean="0">
                <a:solidFill>
                  <a:srgbClr val="002060"/>
                </a:solidFill>
                <a:latin typeface="Arial" pitchFamily="34" charset="0"/>
                <a:cs typeface="Arial" pitchFamily="34" charset="0"/>
              </a:rPr>
              <a:t>na konci madel</a:t>
            </a: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9" name="Picture 5" descr="oz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832176"/>
            <a:ext cx="1890712" cy="1981200"/>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oh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260" y="4830588"/>
            <a:ext cx="2008188" cy="19827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4830589"/>
            <a:ext cx="1396384" cy="1982788"/>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564207" y="728663"/>
            <a:ext cx="4650632"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Bezbariérová přístupová cesta</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326776" y="1556792"/>
            <a:ext cx="8642350" cy="1092607"/>
          </a:xfrm>
          <a:prstGeom prst="rect">
            <a:avLst/>
          </a:prstGeom>
          <a:solidFill>
            <a:schemeClr val="bg1">
              <a:alpha val="50000"/>
            </a:schemeClr>
          </a:solidFill>
          <a:ln w="9525">
            <a:noFill/>
            <a:miter lim="800000"/>
            <a:headEnd/>
            <a:tailEnd/>
          </a:ln>
        </p:spPr>
        <p:txBody>
          <a:bodyPr wrap="square">
            <a:spAutoFit/>
          </a:bodyPr>
          <a:lstStyle/>
          <a:p>
            <a:r>
              <a:rPr lang="cs-CZ" sz="2100" i="1" u="sng" dirty="0" smtClean="0">
                <a:solidFill>
                  <a:srgbClr val="002060"/>
                </a:solidFill>
                <a:latin typeface="Arial" pitchFamily="34" charset="0"/>
                <a:cs typeface="Arial" pitchFamily="34" charset="0"/>
              </a:rPr>
              <a:t>Vodicí linie s funkcí varovného pásu:</a:t>
            </a:r>
            <a:endParaRPr lang="cs-CZ" sz="1000" i="1" u="sng" dirty="0" smtClean="0">
              <a:solidFill>
                <a:srgbClr val="002060"/>
              </a:solidFill>
              <a:latin typeface="Arial" pitchFamily="34" charset="0"/>
              <a:cs typeface="Arial" pitchFamily="34" charset="0"/>
            </a:endParaRPr>
          </a:p>
          <a:p>
            <a:pPr algn="just"/>
            <a:r>
              <a:rPr lang="cs-CZ" sz="2200" dirty="0" smtClean="0">
                <a:solidFill>
                  <a:srgbClr val="002060"/>
                </a:solidFill>
                <a:latin typeface="Arial" pitchFamily="34" charset="0"/>
                <a:cs typeface="Arial" pitchFamily="34" charset="0"/>
              </a:rPr>
              <a:t>- šířka 0,4 m, povrch drážky (</a:t>
            </a:r>
            <a:r>
              <a:rPr lang="cs-CZ" sz="2200" dirty="0" err="1" smtClean="0">
                <a:solidFill>
                  <a:srgbClr val="002060"/>
                </a:solidFill>
                <a:latin typeface="Arial" pitchFamily="34" charset="0"/>
                <a:cs typeface="Arial" pitchFamily="34" charset="0"/>
              </a:rPr>
              <a:t>trapéza</a:t>
            </a:r>
            <a:r>
              <a:rPr lang="cs-CZ" sz="2200" dirty="0" smtClean="0">
                <a:solidFill>
                  <a:srgbClr val="002060"/>
                </a:solidFill>
                <a:latin typeface="Arial" pitchFamily="34" charset="0"/>
                <a:cs typeface="Arial" pitchFamily="34" charset="0"/>
              </a:rPr>
              <a:t> nebo sinusovka), na železničním nástupišti odděluje bezpečnostní pás od ostatní </a:t>
            </a:r>
            <a:r>
              <a:rPr lang="cs-CZ" sz="2200" dirty="0" smtClean="0">
                <a:solidFill>
                  <a:srgbClr val="002060"/>
                </a:solidFill>
                <a:latin typeface="Arial" pitchFamily="34" charset="0"/>
                <a:cs typeface="Arial" pitchFamily="34" charset="0"/>
              </a:rPr>
              <a:t>plochy</a:t>
            </a:r>
            <a:endParaRPr lang="cs-CZ" sz="2200" dirty="0" smtClean="0">
              <a:solidFill>
                <a:srgbClr val="002060"/>
              </a:solidFill>
              <a:latin typeface="Arial" pitchFamily="34" charset="0"/>
              <a:cs typeface="Arial"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pic>
        <p:nvPicPr>
          <p:cNvPr id="8" name="Picture 2" descr="ZF_12"/>
          <p:cNvPicPr>
            <a:picLocks noChangeAspect="1" noChangeArrowheads="1"/>
          </p:cNvPicPr>
          <p:nvPr/>
        </p:nvPicPr>
        <p:blipFill>
          <a:blip r:embed="rId4" cstate="print"/>
          <a:srcRect t="7378"/>
          <a:stretch>
            <a:fillRect/>
          </a:stretch>
        </p:blipFill>
        <p:spPr bwMode="auto">
          <a:xfrm>
            <a:off x="326776" y="3356992"/>
            <a:ext cx="5068888" cy="2636838"/>
          </a:xfrm>
          <a:prstGeom prst="rect">
            <a:avLst/>
          </a:prstGeom>
          <a:noFill/>
          <a:ln w="9525">
            <a:solidFill>
              <a:srgbClr val="000066"/>
            </a:solidFill>
            <a:miter lim="800000"/>
            <a:headEnd/>
            <a:tailEnd/>
          </a:ln>
        </p:spPr>
      </p:pic>
      <p:pic>
        <p:nvPicPr>
          <p:cNvPr id="9" name="Picture 8" descr="R_BET_D_17"/>
          <p:cNvPicPr>
            <a:picLocks noChangeAspect="1" noChangeArrowheads="1"/>
          </p:cNvPicPr>
          <p:nvPr/>
        </p:nvPicPr>
        <p:blipFill>
          <a:blip r:embed="rId5" cstate="print"/>
          <a:srcRect/>
          <a:stretch>
            <a:fillRect/>
          </a:stretch>
        </p:blipFill>
        <p:spPr bwMode="auto">
          <a:xfrm>
            <a:off x="5579814" y="3377630"/>
            <a:ext cx="2016125" cy="1560512"/>
          </a:xfrm>
          <a:prstGeom prst="rect">
            <a:avLst/>
          </a:prstGeom>
          <a:noFill/>
          <a:ln w="9525">
            <a:solidFill>
              <a:srgbClr val="000066"/>
            </a:solidFill>
            <a:miter lim="800000"/>
            <a:headEnd/>
            <a:tailEnd/>
          </a:ln>
        </p:spPr>
      </p:pic>
      <p:pic>
        <p:nvPicPr>
          <p:cNvPr id="10" name="Picture 3" descr="R_BET_D_15"/>
          <p:cNvPicPr>
            <a:picLocks noChangeAspect="1" noChangeArrowheads="1"/>
          </p:cNvPicPr>
          <p:nvPr/>
        </p:nvPicPr>
        <p:blipFill>
          <a:blip r:embed="rId6" cstate="print"/>
          <a:srcRect/>
          <a:stretch>
            <a:fillRect/>
          </a:stretch>
        </p:blipFill>
        <p:spPr bwMode="auto">
          <a:xfrm>
            <a:off x="7164709" y="4365104"/>
            <a:ext cx="1655763" cy="1612900"/>
          </a:xfrm>
          <a:prstGeom prst="rect">
            <a:avLst/>
          </a:prstGeom>
          <a:noFill/>
          <a:ln w="9525">
            <a:solidFill>
              <a:srgbClr val="000066"/>
            </a:solidFill>
            <a:miter lim="800000"/>
            <a:headEnd/>
            <a:tailEnd/>
          </a:ln>
        </p:spPr>
      </p:pic>
      <p:sp>
        <p:nvSpPr>
          <p:cNvPr id="11"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2" name="Obdélník 1"/>
          <p:cNvSpPr/>
          <p:nvPr/>
        </p:nvSpPr>
        <p:spPr>
          <a:xfrm>
            <a:off x="6858000" y="6221181"/>
            <a:ext cx="2111126" cy="369332"/>
          </a:xfrm>
          <a:prstGeom prst="rect">
            <a:avLst/>
          </a:prstGeom>
        </p:spPr>
        <p:txBody>
          <a:bodyPr wrap="square">
            <a:spAutoFit/>
          </a:bodyPr>
          <a:lstStyle/>
          <a:p>
            <a:r>
              <a:rPr lang="cs-CZ" b="1" dirty="0" smtClean="0"/>
              <a:t>NV </a:t>
            </a:r>
            <a:r>
              <a:rPr lang="cs-CZ" b="1" dirty="0"/>
              <a:t>č. 163/2002 Sb.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564207" y="728663"/>
            <a:ext cx="4650632"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Bezbariérová přístupová cesta</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251520" y="1196752"/>
            <a:ext cx="8642350" cy="2585323"/>
          </a:xfrm>
          <a:prstGeom prst="rect">
            <a:avLst/>
          </a:prstGeom>
          <a:solidFill>
            <a:schemeClr val="bg1">
              <a:alpha val="50000"/>
            </a:schemeClr>
          </a:solidFill>
          <a:ln w="9525">
            <a:noFill/>
            <a:miter lim="800000"/>
            <a:headEnd/>
            <a:tailEnd/>
          </a:ln>
        </p:spPr>
        <p:txBody>
          <a:bodyPr wrap="square">
            <a:spAutoFit/>
          </a:bodyPr>
          <a:lstStyle/>
          <a:p>
            <a:r>
              <a:rPr lang="cs-CZ" sz="2200" i="1" u="sng" dirty="0" smtClean="0">
                <a:solidFill>
                  <a:srgbClr val="002060"/>
                </a:solidFill>
                <a:latin typeface="Arial" pitchFamily="34" charset="0"/>
                <a:cs typeface="Arial" pitchFamily="34" charset="0"/>
              </a:rPr>
              <a:t>Orientační hmatné štítky</a:t>
            </a:r>
          </a:p>
          <a:p>
            <a:endParaRPr lang="cs-CZ" sz="1000" dirty="0" smtClean="0">
              <a:solidFill>
                <a:srgbClr val="002060"/>
              </a:solidFill>
              <a:latin typeface="Arial" pitchFamily="34" charset="0"/>
              <a:cs typeface="Arial" pitchFamily="34" charset="0"/>
            </a:endParaRPr>
          </a:p>
          <a:p>
            <a:pPr>
              <a:buFontTx/>
              <a:buChar char="-"/>
            </a:pPr>
            <a:r>
              <a:rPr lang="cs-CZ" sz="2200" dirty="0" smtClean="0">
                <a:solidFill>
                  <a:srgbClr val="002060"/>
                </a:solidFill>
                <a:latin typeface="Arial" pitchFamily="34" charset="0"/>
                <a:cs typeface="Arial" pitchFamily="34" charset="0"/>
              </a:rPr>
              <a:t> na pravém horním madle při výstupu (sestupu) z podchodu (lávky) na nástupiště</a:t>
            </a:r>
          </a:p>
          <a:p>
            <a:pPr>
              <a:buFontTx/>
              <a:buChar char="-"/>
            </a:pPr>
            <a:endParaRPr lang="cs-CZ" sz="1000" dirty="0" smtClean="0">
              <a:solidFill>
                <a:srgbClr val="002060"/>
              </a:solidFill>
              <a:latin typeface="Arial" pitchFamily="34" charset="0"/>
              <a:cs typeface="Arial" pitchFamily="34" charset="0"/>
            </a:endParaRPr>
          </a:p>
          <a:p>
            <a:r>
              <a:rPr lang="cs-CZ" sz="2200" dirty="0" smtClean="0">
                <a:solidFill>
                  <a:srgbClr val="002060"/>
                </a:solidFill>
                <a:latin typeface="Arial" pitchFamily="34" charset="0"/>
                <a:cs typeface="Arial" pitchFamily="34" charset="0"/>
              </a:rPr>
              <a:t>- vnitřní strana madla, hlavou dolů</a:t>
            </a:r>
          </a:p>
          <a:p>
            <a:endParaRPr lang="cs-CZ" sz="1000" dirty="0" smtClean="0">
              <a:solidFill>
                <a:srgbClr val="002060"/>
              </a:solidFill>
              <a:latin typeface="Arial" pitchFamily="34" charset="0"/>
              <a:cs typeface="Arial" pitchFamily="34" charset="0"/>
            </a:endParaRPr>
          </a:p>
          <a:p>
            <a:pPr>
              <a:buFontTx/>
              <a:buChar char="-"/>
            </a:pPr>
            <a:r>
              <a:rPr lang="cs-CZ" sz="2200" dirty="0" smtClean="0">
                <a:solidFill>
                  <a:srgbClr val="002060"/>
                </a:solidFill>
                <a:latin typeface="Arial" pitchFamily="34" charset="0"/>
                <a:cs typeface="Arial" pitchFamily="34" charset="0"/>
              </a:rPr>
              <a:t> vnitrostátní norma Braillova písma resp. piktogram šipka a číslo      osobní zjištění</a:t>
            </a: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pic>
        <p:nvPicPr>
          <p:cNvPr id="10" name="Obrázek 7" descr="brailuv_stitek.JPG"/>
          <p:cNvPicPr>
            <a:picLocks noChangeAspect="1"/>
          </p:cNvPicPr>
          <p:nvPr/>
        </p:nvPicPr>
        <p:blipFill>
          <a:blip r:embed="rId4" cstate="print"/>
          <a:srcRect l="7275"/>
          <a:stretch>
            <a:fillRect/>
          </a:stretch>
        </p:blipFill>
        <p:spPr bwMode="auto">
          <a:xfrm>
            <a:off x="5148064" y="3501008"/>
            <a:ext cx="3672979" cy="2969839"/>
          </a:xfrm>
          <a:prstGeom prst="rect">
            <a:avLst/>
          </a:prstGeom>
          <a:noFill/>
          <a:ln w="9525">
            <a:solidFill>
              <a:srgbClr val="000066"/>
            </a:solidFill>
            <a:miter lim="800000"/>
            <a:headEnd/>
            <a:tailEnd/>
          </a:ln>
        </p:spPr>
      </p:pic>
      <p:sp>
        <p:nvSpPr>
          <p:cNvPr id="12" name="Obdélník 11"/>
          <p:cNvSpPr/>
          <p:nvPr/>
        </p:nvSpPr>
        <p:spPr>
          <a:xfrm>
            <a:off x="251520" y="3789040"/>
            <a:ext cx="4896544" cy="2092881"/>
          </a:xfrm>
          <a:prstGeom prst="rect">
            <a:avLst/>
          </a:prstGeom>
        </p:spPr>
        <p:txBody>
          <a:bodyPr wrap="square">
            <a:spAutoFit/>
          </a:bodyPr>
          <a:lstStyle/>
          <a:p>
            <a:pPr algn="ctr"/>
            <a:r>
              <a:rPr lang="cs-CZ" sz="2200" b="1" dirty="0" err="1" smtClean="0">
                <a:solidFill>
                  <a:srgbClr val="002060"/>
                </a:solidFill>
                <a:latin typeface="Arial" pitchFamily="34" charset="0"/>
                <a:cs typeface="Arial" pitchFamily="34" charset="0"/>
              </a:rPr>
              <a:t>Nx</a:t>
            </a:r>
            <a:r>
              <a:rPr lang="cs-CZ" sz="2200" b="1" dirty="0" smtClean="0">
                <a:solidFill>
                  <a:srgbClr val="002060"/>
                </a:solidFill>
                <a:latin typeface="Arial" pitchFamily="34" charset="0"/>
                <a:cs typeface="Arial" pitchFamily="34" charset="0"/>
              </a:rPr>
              <a:t> </a:t>
            </a:r>
            <a:r>
              <a:rPr lang="cs-CZ" sz="2200" b="1" dirty="0" err="1" smtClean="0">
                <a:solidFill>
                  <a:srgbClr val="002060"/>
                </a:solidFill>
                <a:latin typeface="Arial" pitchFamily="34" charset="0"/>
                <a:cs typeface="Arial" pitchFamily="34" charset="0"/>
              </a:rPr>
              <a:t>Ly</a:t>
            </a:r>
            <a:r>
              <a:rPr lang="cs-CZ" sz="2200" b="1" dirty="0" smtClean="0">
                <a:solidFill>
                  <a:srgbClr val="002060"/>
                </a:solidFill>
                <a:latin typeface="Arial" pitchFamily="34" charset="0"/>
                <a:cs typeface="Arial" pitchFamily="34" charset="0"/>
              </a:rPr>
              <a:t> </a:t>
            </a:r>
            <a:r>
              <a:rPr lang="cs-CZ" sz="2200" b="1" dirty="0" err="1" smtClean="0">
                <a:solidFill>
                  <a:srgbClr val="002060"/>
                </a:solidFill>
                <a:latin typeface="Arial" pitchFamily="34" charset="0"/>
                <a:cs typeface="Arial" pitchFamily="34" charset="0"/>
              </a:rPr>
              <a:t>Pz</a:t>
            </a:r>
            <a:endParaRPr lang="cs-CZ" sz="2200" b="1" dirty="0" smtClean="0">
              <a:solidFill>
                <a:srgbClr val="002060"/>
              </a:solidFill>
              <a:latin typeface="Arial" pitchFamily="34" charset="0"/>
              <a:cs typeface="Arial" pitchFamily="34" charset="0"/>
            </a:endParaRPr>
          </a:p>
          <a:p>
            <a:pPr algn="ctr"/>
            <a:r>
              <a:rPr lang="cs-CZ" dirty="0" smtClean="0">
                <a:solidFill>
                  <a:srgbClr val="002060"/>
                </a:solidFill>
                <a:latin typeface="Arial" pitchFamily="34" charset="0"/>
                <a:cs typeface="Arial" pitchFamily="34" charset="0"/>
              </a:rPr>
              <a:t>x číslo nástupiště včetně doplňkového označení</a:t>
            </a:r>
          </a:p>
          <a:p>
            <a:pPr algn="ctr"/>
            <a:r>
              <a:rPr lang="cs-CZ" dirty="0" smtClean="0">
                <a:solidFill>
                  <a:srgbClr val="002060"/>
                </a:solidFill>
                <a:latin typeface="Arial" pitchFamily="34" charset="0"/>
                <a:cs typeface="Arial" pitchFamily="34" charset="0"/>
              </a:rPr>
              <a:t>y služební číslo koleje situované (po výstupu na nástupiště) po levé ruce</a:t>
            </a:r>
          </a:p>
          <a:p>
            <a:pPr algn="ctr"/>
            <a:r>
              <a:rPr lang="cs-CZ" dirty="0" smtClean="0">
                <a:solidFill>
                  <a:srgbClr val="002060"/>
                </a:solidFill>
                <a:latin typeface="Arial" pitchFamily="34" charset="0"/>
                <a:cs typeface="Arial" pitchFamily="34" charset="0"/>
              </a:rPr>
              <a:t>z služební číslo koleje situované (po výstupu na nástupiště) po pravé ruce</a:t>
            </a:r>
          </a:p>
        </p:txBody>
      </p:sp>
      <p:sp>
        <p:nvSpPr>
          <p:cNvPr id="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289845" y="728663"/>
            <a:ext cx="4650632"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Bezbariérová přístupová cesta</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13" name="TextovéPole 5"/>
          <p:cNvSpPr txBox="1">
            <a:spLocks noChangeArrowheads="1"/>
          </p:cNvSpPr>
          <p:nvPr/>
        </p:nvSpPr>
        <p:spPr bwMode="auto">
          <a:xfrm>
            <a:off x="251520" y="1196753"/>
            <a:ext cx="8642350" cy="769441"/>
          </a:xfrm>
          <a:prstGeom prst="rect">
            <a:avLst/>
          </a:prstGeom>
          <a:solidFill>
            <a:schemeClr val="bg1">
              <a:alpha val="50000"/>
            </a:schemeClr>
          </a:solidFill>
          <a:ln w="9525">
            <a:noFill/>
            <a:miter lim="800000"/>
            <a:headEnd/>
            <a:tailEnd/>
          </a:ln>
        </p:spPr>
        <p:txBody>
          <a:bodyPr wrap="square">
            <a:spAutoFit/>
          </a:bodyPr>
          <a:lstStyle/>
          <a:p>
            <a:pPr algn="just">
              <a:buFontTx/>
              <a:buChar char="-"/>
            </a:pPr>
            <a:r>
              <a:rPr lang="cs-CZ" sz="2200" dirty="0" smtClean="0">
                <a:solidFill>
                  <a:srgbClr val="002060"/>
                </a:solidFill>
                <a:latin typeface="Arial" pitchFamily="34" charset="0"/>
                <a:cs typeface="Arial" pitchFamily="34" charset="0"/>
              </a:rPr>
              <a:t> zarážka pro slepeckou hůl proti přímému kontaktu nevidomého s překážkou </a:t>
            </a:r>
          </a:p>
        </p:txBody>
      </p:sp>
      <p:pic>
        <p:nvPicPr>
          <p:cNvPr id="10" name="Obrázek 9" descr="prekazka_schodiste.jpg"/>
          <p:cNvPicPr>
            <a:picLocks noChangeAspect="1"/>
          </p:cNvPicPr>
          <p:nvPr/>
        </p:nvPicPr>
        <p:blipFill>
          <a:blip r:embed="rId4" cstate="print">
            <a:duotone>
              <a:schemeClr val="accent6">
                <a:shade val="45000"/>
                <a:satMod val="135000"/>
              </a:schemeClr>
              <a:prstClr val="white"/>
            </a:duotone>
          </a:blip>
          <a:stretch>
            <a:fillRect/>
          </a:stretch>
        </p:blipFill>
        <p:spPr>
          <a:xfrm>
            <a:off x="107504" y="2060848"/>
            <a:ext cx="5060441" cy="3146210"/>
          </a:xfrm>
          <a:prstGeom prst="rect">
            <a:avLst/>
          </a:prstGeom>
          <a:ln>
            <a:solidFill>
              <a:srgbClr val="000066"/>
            </a:solidFill>
          </a:ln>
        </p:spPr>
      </p:pic>
      <p:pic>
        <p:nvPicPr>
          <p:cNvPr id="12" name="Picture 2" descr="C:\Users\Vaclav Soucek\Desktop\OOSPO\obr32a.jpg"/>
          <p:cNvPicPr>
            <a:picLocks noChangeAspect="1" noChangeArrowheads="1"/>
          </p:cNvPicPr>
          <p:nvPr/>
        </p:nvPicPr>
        <p:blipFill>
          <a:blip r:embed="rId5" cstate="print"/>
          <a:srcRect/>
          <a:stretch>
            <a:fillRect/>
          </a:stretch>
        </p:blipFill>
        <p:spPr bwMode="auto">
          <a:xfrm>
            <a:off x="4916488" y="3501008"/>
            <a:ext cx="4119562" cy="3068638"/>
          </a:xfrm>
          <a:prstGeom prst="rect">
            <a:avLst/>
          </a:prstGeom>
          <a:noFill/>
          <a:ln w="9525">
            <a:solidFill>
              <a:srgbClr val="000066"/>
            </a:solidFill>
            <a:miter lim="800000"/>
            <a:headEnd/>
            <a:tailEnd/>
          </a:ln>
        </p:spPr>
      </p:pic>
      <p:sp>
        <p:nvSpPr>
          <p:cNvPr id="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3068907" y="728663"/>
            <a:ext cx="3092514"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Průhledné překážky</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13" name="TextovéPole 5"/>
          <p:cNvSpPr txBox="1">
            <a:spLocks noChangeArrowheads="1"/>
          </p:cNvSpPr>
          <p:nvPr/>
        </p:nvSpPr>
        <p:spPr bwMode="auto">
          <a:xfrm>
            <a:off x="251520" y="1196753"/>
            <a:ext cx="8642350" cy="818557"/>
          </a:xfrm>
          <a:prstGeom prst="rect">
            <a:avLst/>
          </a:prstGeom>
          <a:solidFill>
            <a:schemeClr val="bg1">
              <a:alpha val="50000"/>
            </a:schemeClr>
          </a:solidFill>
          <a:ln w="9525">
            <a:noFill/>
            <a:miter lim="800000"/>
            <a:headEnd/>
            <a:tailEnd/>
          </a:ln>
        </p:spPr>
        <p:txBody>
          <a:bodyPr wrap="square">
            <a:spAutoFit/>
          </a:bodyPr>
          <a:lstStyle/>
          <a:p>
            <a:pPr>
              <a:lnSpc>
                <a:spcPct val="110000"/>
              </a:lnSpc>
              <a:defRPr/>
            </a:pPr>
            <a:r>
              <a:rPr lang="cs-CZ" sz="2200" dirty="0" smtClean="0">
                <a:solidFill>
                  <a:srgbClr val="002060"/>
                </a:solidFill>
                <a:latin typeface="Arial" pitchFamily="34" charset="0"/>
                <a:cs typeface="Arial" pitchFamily="34" charset="0"/>
              </a:rPr>
              <a:t>- za </a:t>
            </a:r>
            <a:r>
              <a:rPr lang="cs-CZ" sz="2200" dirty="0">
                <a:solidFill>
                  <a:srgbClr val="002060"/>
                </a:solidFill>
                <a:latin typeface="Arial" pitchFamily="34" charset="0"/>
                <a:cs typeface="Arial" pitchFamily="34" charset="0"/>
              </a:rPr>
              <a:t>jistých podmínek může být značení průhledných překážek špatně viditelné </a:t>
            </a:r>
          </a:p>
        </p:txBody>
      </p:sp>
      <p:sp>
        <p:nvSpPr>
          <p:cNvPr id="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11" name="Picture 3" descr="Y:\Zakazky\08067_Optimalizace_CeskeVelenice-VeseliNadLuznici_1stavba\6_Soubor_technicke_dokumentace\Dokumentace_k_subsystemu\FOTO\2011_06_21\54.JPG"/>
          <p:cNvPicPr>
            <a:picLocks noChangeAspect="1" noChangeArrowheads="1"/>
          </p:cNvPicPr>
          <p:nvPr/>
        </p:nvPicPr>
        <p:blipFill>
          <a:blip r:embed="rId4">
            <a:extLst>
              <a:ext uri="{28A0092B-C50C-407E-A947-70E740481C1C}">
                <a14:useLocalDpi xmlns:a14="http://schemas.microsoft.com/office/drawing/2010/main" val="0"/>
              </a:ext>
            </a:extLst>
          </a:blip>
          <a:srcRect r="14992"/>
          <a:stretch>
            <a:fillRect/>
          </a:stretch>
        </p:blipFill>
        <p:spPr bwMode="auto">
          <a:xfrm>
            <a:off x="250825" y="2278063"/>
            <a:ext cx="40814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Y:\Zakazky\08067_Optimalizace_CeskeVelenice-VeseliNadLuznici_1stavba\6_Soubor_technicke_dokumentace\Dokumentace_k_subsystemu\FOTO\2011_06_21\56.JPG"/>
          <p:cNvPicPr>
            <a:picLocks noChangeAspect="1" noChangeArrowheads="1"/>
          </p:cNvPicPr>
          <p:nvPr/>
        </p:nvPicPr>
        <p:blipFill>
          <a:blip r:embed="rId5">
            <a:extLst>
              <a:ext uri="{28A0092B-C50C-407E-A947-70E740481C1C}">
                <a14:useLocalDpi xmlns:a14="http://schemas.microsoft.com/office/drawing/2010/main" val="0"/>
              </a:ext>
            </a:extLst>
          </a:blip>
          <a:srcRect r="8324"/>
          <a:stretch>
            <a:fillRect/>
          </a:stretch>
        </p:blipFill>
        <p:spPr bwMode="auto">
          <a:xfrm>
            <a:off x="4500563" y="2276475"/>
            <a:ext cx="44434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0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3068907" y="728663"/>
            <a:ext cx="3092514"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Průhledné překážky</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273175"/>
            <a:ext cx="52451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0" y="3068638"/>
            <a:ext cx="43815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306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2257777" y="728663"/>
            <a:ext cx="4714753"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Nábytek a volně stojící zařízení</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906070" y="2636912"/>
            <a:ext cx="3987800" cy="4005263"/>
          </a:xfrm>
          <a:prstGeom prst="rect">
            <a:avLst/>
          </a:prstGeom>
          <a:noFill/>
          <a:ln w="9525" algn="ctr">
            <a:solidFill>
              <a:srgbClr val="000066"/>
            </a:solidFill>
            <a:miter lim="800000"/>
            <a:headEnd/>
            <a:tailEnd/>
          </a:ln>
        </p:spPr>
      </p:pic>
      <p:sp>
        <p:nvSpPr>
          <p:cNvPr id="13" name="TextovéPole 5"/>
          <p:cNvSpPr txBox="1">
            <a:spLocks noChangeArrowheads="1"/>
          </p:cNvSpPr>
          <p:nvPr/>
        </p:nvSpPr>
        <p:spPr bwMode="auto">
          <a:xfrm>
            <a:off x="323528" y="1190328"/>
            <a:ext cx="5413999" cy="954107"/>
          </a:xfrm>
          <a:prstGeom prst="rect">
            <a:avLst/>
          </a:prstGeom>
          <a:solidFill>
            <a:schemeClr val="bg1">
              <a:alpha val="50000"/>
            </a:schemeClr>
          </a:solidFill>
          <a:ln w="9525">
            <a:noFill/>
            <a:miter lim="800000"/>
            <a:headEnd/>
            <a:tailEnd/>
          </a:ln>
        </p:spPr>
        <p:txBody>
          <a:bodyPr wrap="square">
            <a:spAutoFit/>
          </a:bodyPr>
          <a:lstStyle/>
          <a:p>
            <a:pPr algn="just">
              <a:buFontTx/>
              <a:buChar char="-"/>
            </a:pPr>
            <a:r>
              <a:rPr lang="cs-CZ" sz="2200" dirty="0" smtClean="0">
                <a:solidFill>
                  <a:srgbClr val="002060"/>
                </a:solidFill>
                <a:latin typeface="Arial" pitchFamily="34" charset="0"/>
                <a:cs typeface="Arial" pitchFamily="34" charset="0"/>
              </a:rPr>
              <a:t> opora ke stání (opěrný pult)</a:t>
            </a:r>
          </a:p>
          <a:p>
            <a:pPr algn="just">
              <a:buFontTx/>
              <a:buChar char="-"/>
            </a:pPr>
            <a:endParaRPr lang="cs-CZ" sz="1000" dirty="0" smtClean="0">
              <a:solidFill>
                <a:srgbClr val="002060"/>
              </a:solidFill>
              <a:latin typeface="Arial" pitchFamily="34" charset="0"/>
              <a:cs typeface="Arial" pitchFamily="34" charset="0"/>
            </a:endParaRPr>
          </a:p>
          <a:p>
            <a:pPr algn="just">
              <a:buFontTx/>
              <a:buChar char="-"/>
            </a:pPr>
            <a:r>
              <a:rPr lang="cs-CZ" sz="2200" dirty="0" smtClean="0">
                <a:solidFill>
                  <a:srgbClr val="002060"/>
                </a:solidFill>
                <a:latin typeface="Arial" pitchFamily="34" charset="0"/>
                <a:cs typeface="Arial" pitchFamily="34" charset="0"/>
              </a:rPr>
              <a:t> </a:t>
            </a:r>
            <a:r>
              <a:rPr lang="cs-CZ" sz="2200" dirty="0" smtClean="0">
                <a:solidFill>
                  <a:srgbClr val="002060"/>
                </a:solidFill>
                <a:latin typeface="Arial" pitchFamily="34" charset="0"/>
                <a:cs typeface="Arial" pitchFamily="34" charset="0"/>
              </a:rPr>
              <a:t>lavičky </a:t>
            </a:r>
            <a:r>
              <a:rPr lang="cs-CZ" sz="2400" dirty="0">
                <a:solidFill>
                  <a:srgbClr val="002060"/>
                </a:solidFill>
                <a:latin typeface="Arial" pitchFamily="34" charset="0"/>
                <a:cs typeface="Arial" pitchFamily="34" charset="0"/>
              </a:rPr>
              <a:t>(1/3 sedaček s područkami)</a:t>
            </a:r>
            <a:endParaRPr lang="cs-CZ" sz="2200" dirty="0" smtClean="0">
              <a:solidFill>
                <a:srgbClr val="002060"/>
              </a:solidFill>
              <a:latin typeface="Arial" pitchFamily="34" charset="0"/>
              <a:cs typeface="Arial" pitchFamily="34" charset="0"/>
            </a:endParaRPr>
          </a:p>
        </p:txBody>
      </p:sp>
      <p:sp>
        <p:nvSpPr>
          <p:cNvPr id="10"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2050" name="Picture 2" descr="C:\Users\Vladimír Tomandl\Documents\VUZ\Zakazky\A13069_Rekonstrukce_ZST_Prerov_1_stavba_provedeni_ss\Technicka dokumentace zadatele\FOTO\2013_08_21_22\IMG_223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18" t="13991" b="6951"/>
          <a:stretch/>
        </p:blipFill>
        <p:spPr bwMode="auto">
          <a:xfrm>
            <a:off x="323528" y="2198214"/>
            <a:ext cx="3281108" cy="3934299"/>
          </a:xfrm>
          <a:prstGeom prst="rect">
            <a:avLst/>
          </a:prstGeom>
          <a:noFill/>
          <a:ln>
            <a:solidFill>
              <a:srgbClr val="325886"/>
            </a:solidFill>
          </a:ln>
          <a:extLst>
            <a:ext uri="{909E8E84-426E-40DD-AFC4-6F175D3DCCD1}">
              <a14:hiddenFill xmlns:a14="http://schemas.microsoft.com/office/drawing/2010/main">
                <a:solidFill>
                  <a:srgbClr val="FFFFFF"/>
                </a:solidFill>
              </a14:hiddenFill>
            </a:ext>
          </a:extLst>
        </p:spPr>
      </p:pic>
      <p:pic>
        <p:nvPicPr>
          <p:cNvPr id="12" name="Obrázek 11" descr="Lugano-209177.jpg"/>
          <p:cNvPicPr>
            <a:picLocks noChangeAspect="1"/>
          </p:cNvPicPr>
          <p:nvPr/>
        </p:nvPicPr>
        <p:blipFill>
          <a:blip r:embed="rId6"/>
          <a:srcRect t="10549" b="8578"/>
          <a:stretch>
            <a:fillRect/>
          </a:stretch>
        </p:blipFill>
        <p:spPr>
          <a:xfrm>
            <a:off x="2843808" y="3358108"/>
            <a:ext cx="1887538" cy="1943100"/>
          </a:xfrm>
          <a:prstGeom prst="rect">
            <a:avLst/>
          </a:prstGeom>
          <a:ln>
            <a:solidFill>
              <a:schemeClr val="accent2">
                <a:lumMod val="50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3830325" y="728663"/>
            <a:ext cx="1569660"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Osvětlení</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10"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209675"/>
            <a:ext cx="611981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85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dirty="0">
                <a:solidFill>
                  <a:srgbClr val="0972B3"/>
                </a:solidFill>
                <a:latin typeface="Times New Roman" pitchFamily="18" charset="0"/>
                <a:cs typeface="Times New Roman" pitchFamily="18" charset="0"/>
              </a:rPr>
              <a:t>V</a:t>
            </a:r>
            <a:r>
              <a:rPr lang="cs-CZ" sz="1600" dirty="0">
                <a:solidFill>
                  <a:srgbClr val="0972B3"/>
                </a:solidFill>
                <a:latin typeface="Times New Roman" pitchFamily="18" charset="0"/>
                <a:cs typeface="Times New Roman" pitchFamily="18" charset="0"/>
              </a:rPr>
              <a:t>ÝZKUMNÝ </a:t>
            </a:r>
            <a:r>
              <a:rPr lang="cs-CZ" b="1" dirty="0">
                <a:solidFill>
                  <a:srgbClr val="0972B3"/>
                </a:solidFill>
                <a:latin typeface="Times New Roman" pitchFamily="18" charset="0"/>
                <a:cs typeface="Times New Roman" pitchFamily="18" charset="0"/>
              </a:rPr>
              <a:t>Ú</a:t>
            </a:r>
            <a:r>
              <a:rPr lang="cs-CZ" sz="1600" dirty="0">
                <a:solidFill>
                  <a:srgbClr val="0972B3"/>
                </a:solidFill>
                <a:latin typeface="Times New Roman" pitchFamily="18" charset="0"/>
                <a:cs typeface="Times New Roman" pitchFamily="18" charset="0"/>
              </a:rPr>
              <a:t>STAV </a:t>
            </a:r>
            <a:r>
              <a:rPr lang="cs-CZ" b="1" dirty="0">
                <a:solidFill>
                  <a:srgbClr val="0972B3"/>
                </a:solidFill>
                <a:latin typeface="Times New Roman" pitchFamily="18" charset="0"/>
                <a:cs typeface="Times New Roman" pitchFamily="18" charset="0"/>
              </a:rPr>
              <a:t>Ž</a:t>
            </a:r>
            <a:r>
              <a:rPr lang="cs-CZ" sz="1600" dirty="0">
                <a:solidFill>
                  <a:srgbClr val="0972B3"/>
                </a:solidFill>
                <a:latin typeface="Times New Roman" pitchFamily="18" charset="0"/>
                <a:cs typeface="Times New Roman" pitchFamily="18" charset="0"/>
              </a:rPr>
              <a:t>ELEZNIČNÍ, a.s.</a:t>
            </a:r>
            <a:r>
              <a:rPr lang="cs-CZ" sz="3200" dirty="0">
                <a:latin typeface="Times New Roman" pitchFamily="18" charset="0"/>
                <a:cs typeface="Times New Roman" pitchFamily="18" charset="0"/>
              </a:rPr>
              <a:t> </a:t>
            </a:r>
          </a:p>
        </p:txBody>
      </p:sp>
      <p:sp>
        <p:nvSpPr>
          <p:cNvPr id="4102" name="Obdélník 1"/>
          <p:cNvSpPr>
            <a:spLocks noChangeArrowheads="1"/>
          </p:cNvSpPr>
          <p:nvPr/>
        </p:nvSpPr>
        <p:spPr bwMode="auto">
          <a:xfrm>
            <a:off x="3830325" y="728663"/>
            <a:ext cx="1569660" cy="461665"/>
          </a:xfrm>
          <a:prstGeom prst="rect">
            <a:avLst/>
          </a:prstGeom>
          <a:noFill/>
          <a:ln w="9525">
            <a:noFill/>
            <a:miter lim="800000"/>
            <a:headEnd/>
            <a:tailEnd/>
          </a:ln>
        </p:spPr>
        <p:txBody>
          <a:bodyPr wrap="none">
            <a:spAutoFit/>
          </a:bodyPr>
          <a:lstStyle/>
          <a:p>
            <a:pPr algn="ctr"/>
            <a:r>
              <a:rPr lang="cs-CZ" sz="2400" b="1" u="sng" dirty="0" smtClean="0">
                <a:solidFill>
                  <a:srgbClr val="2A0858"/>
                </a:solidFill>
                <a:latin typeface="Arial" panose="020B0604020202020204" pitchFamily="34" charset="0"/>
                <a:cs typeface="Arial" panose="020B0604020202020204" pitchFamily="34" charset="0"/>
              </a:rPr>
              <a:t>Osvětlení</a:t>
            </a:r>
            <a:endParaRPr lang="cs-CZ" sz="2400" u="sng" dirty="0">
              <a:latin typeface="Arial" panose="020B0604020202020204" pitchFamily="34" charset="0"/>
              <a:cs typeface="Arial" panose="020B0604020202020204" pitchFamily="34" charset="0"/>
            </a:endParaRPr>
          </a:p>
        </p:txBody>
      </p:sp>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10"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7" name="TextovéPole 5"/>
          <p:cNvSpPr txBox="1">
            <a:spLocks noChangeArrowheads="1"/>
          </p:cNvSpPr>
          <p:nvPr/>
        </p:nvSpPr>
        <p:spPr bwMode="auto">
          <a:xfrm>
            <a:off x="227013" y="1190328"/>
            <a:ext cx="8642350" cy="4870885"/>
          </a:xfrm>
          <a:prstGeom prst="rect">
            <a:avLst/>
          </a:prstGeom>
          <a:solidFill>
            <a:schemeClr val="bg1">
              <a:alpha val="50195"/>
            </a:schemeClr>
          </a:solidFill>
          <a:ln w="9525">
            <a:noFill/>
            <a:miter lim="800000"/>
            <a:headEnd/>
            <a:tailEnd/>
          </a:ln>
        </p:spPr>
        <p:txBody>
          <a:bodyPr>
            <a:spAutoFit/>
          </a:bodyPr>
          <a:lstStyle/>
          <a:p>
            <a:pPr>
              <a:lnSpc>
                <a:spcPct val="110000"/>
              </a:lnSpc>
              <a:buFontTx/>
              <a:buChar char="-"/>
              <a:defRPr/>
            </a:pPr>
            <a:r>
              <a:rPr lang="cs-CZ" sz="2200" dirty="0" smtClean="0">
                <a:solidFill>
                  <a:srgbClr val="002060"/>
                </a:solidFill>
                <a:latin typeface="Arial" panose="020B0604020202020204" pitchFamily="34" charset="0"/>
                <a:cs typeface="Arial" panose="020B0604020202020204" pitchFamily="34" charset="0"/>
              </a:rPr>
              <a:t> </a:t>
            </a:r>
            <a:r>
              <a:rPr lang="cs-CZ" sz="2200" dirty="0">
                <a:solidFill>
                  <a:srgbClr val="002060"/>
                </a:solidFill>
                <a:latin typeface="Arial" panose="020B0604020202020204" pitchFamily="34" charset="0"/>
                <a:cs typeface="Arial" panose="020B0604020202020204" pitchFamily="34" charset="0"/>
              </a:rPr>
              <a:t>současné požadavky PRM TSI nezajistí optimální viditelnost</a:t>
            </a:r>
          </a:p>
          <a:p>
            <a:pPr>
              <a:lnSpc>
                <a:spcPct val="110000"/>
              </a:lnSpc>
              <a:buFontTx/>
              <a:buChar char="-"/>
              <a:defRPr/>
            </a:pPr>
            <a:r>
              <a:rPr lang="cs-CZ" sz="2200" dirty="0">
                <a:solidFill>
                  <a:srgbClr val="002060"/>
                </a:solidFill>
                <a:latin typeface="Arial" panose="020B0604020202020204" pitchFamily="34" charset="0"/>
                <a:cs typeface="Arial" panose="020B0604020202020204" pitchFamily="34" charset="0"/>
              </a:rPr>
              <a:t> pro určení optických podmínek jsou důležité také další parametry: </a:t>
            </a:r>
            <a:r>
              <a:rPr lang="cs-CZ" sz="2200" dirty="0">
                <a:solidFill>
                  <a:srgbClr val="FF0000"/>
                </a:solidFill>
                <a:latin typeface="Arial" panose="020B0604020202020204" pitchFamily="34" charset="0"/>
                <a:cs typeface="Arial" panose="020B0604020202020204" pitchFamily="34" charset="0"/>
              </a:rPr>
              <a:t>optický kontrast, rovnoměrnost osvětlení, úroveň oslnění, apod.</a:t>
            </a: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endParaRPr lang="cs-CZ" sz="2200" dirty="0">
              <a:solidFill>
                <a:schemeClr val="accent2">
                  <a:lumMod val="50000"/>
                </a:schemeClr>
              </a:solidFill>
              <a:latin typeface="Arial" panose="020B0604020202020204" pitchFamily="34" charset="0"/>
              <a:cs typeface="Arial" panose="020B0604020202020204" pitchFamily="34" charset="0"/>
            </a:endParaRPr>
          </a:p>
          <a:p>
            <a:pPr>
              <a:lnSpc>
                <a:spcPct val="110000"/>
              </a:lnSpc>
              <a:buFontTx/>
              <a:buChar char="-"/>
              <a:defRPr/>
            </a:pPr>
            <a:r>
              <a:rPr lang="cs-CZ" sz="2200" dirty="0">
                <a:solidFill>
                  <a:srgbClr val="002060"/>
                </a:solidFill>
                <a:latin typeface="Arial" panose="020B0604020202020204" pitchFamily="34" charset="0"/>
                <a:cs typeface="Arial" panose="020B0604020202020204" pitchFamily="34" charset="0"/>
              </a:rPr>
              <a:t> rovnoměrnost osvětlení</a:t>
            </a:r>
          </a:p>
          <a:p>
            <a:pPr>
              <a:lnSpc>
                <a:spcPct val="110000"/>
              </a:lnSpc>
              <a:defRPr/>
            </a:pPr>
            <a:endParaRPr lang="cs-CZ" sz="1000"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200" dirty="0">
                <a:solidFill>
                  <a:schemeClr val="accent2">
                    <a:lumMod val="50000"/>
                  </a:schemeClr>
                </a:solidFill>
                <a:latin typeface="Arial" panose="020B0604020202020204" pitchFamily="34" charset="0"/>
                <a:cs typeface="Arial" panose="020B0604020202020204" pitchFamily="34" charset="0"/>
              </a:rPr>
              <a:t>	</a:t>
            </a:r>
            <a:r>
              <a:rPr lang="cs-CZ" sz="2200" dirty="0">
                <a:solidFill>
                  <a:srgbClr val="FF0000"/>
                </a:solidFill>
                <a:latin typeface="Arial" panose="020B0604020202020204" pitchFamily="34" charset="0"/>
                <a:cs typeface="Arial" panose="020B0604020202020204" pitchFamily="34" charset="0"/>
              </a:rPr>
              <a:t>      - totožná osvětlenost</a:t>
            </a:r>
          </a:p>
          <a:p>
            <a:pPr>
              <a:lnSpc>
                <a:spcPct val="110000"/>
              </a:lnSpc>
              <a:defRPr/>
            </a:pPr>
            <a:endParaRPr lang="cs-CZ" sz="1000"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200" dirty="0">
                <a:solidFill>
                  <a:schemeClr val="accent2">
                    <a:lumMod val="50000"/>
                  </a:schemeClr>
                </a:solidFill>
                <a:latin typeface="Arial" panose="020B0604020202020204" pitchFamily="34" charset="0"/>
                <a:cs typeface="Arial" panose="020B0604020202020204" pitchFamily="34" charset="0"/>
              </a:rPr>
              <a:t>			       </a:t>
            </a:r>
            <a:r>
              <a:rPr lang="cs-CZ" sz="2200" dirty="0">
                <a:solidFill>
                  <a:srgbClr val="002060"/>
                </a:solidFill>
                <a:latin typeface="Arial" panose="020B0604020202020204" pitchFamily="34" charset="0"/>
                <a:cs typeface="Arial" panose="020B0604020202020204" pitchFamily="34" charset="0"/>
              </a:rPr>
              <a:t>- kontrast barev</a:t>
            </a:r>
          </a:p>
        </p:txBody>
      </p:sp>
      <p:pic>
        <p:nvPicPr>
          <p:cNvPr id="8" name="Afbeelding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348880"/>
            <a:ext cx="2782888"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866" y="2348533"/>
            <a:ext cx="27352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 descr="DSC05802"/>
          <p:cNvPicPr>
            <a:picLocks noChangeArrowheads="1"/>
          </p:cNvPicPr>
          <p:nvPr/>
        </p:nvPicPr>
        <p:blipFill>
          <a:blip r:embed="rId6">
            <a:extLst>
              <a:ext uri="{28A0092B-C50C-407E-A947-70E740481C1C}">
                <a14:useLocalDpi xmlns:a14="http://schemas.microsoft.com/office/drawing/2010/main" val="0"/>
              </a:ext>
            </a:extLst>
          </a:blip>
          <a:srcRect b="14310"/>
          <a:stretch>
            <a:fillRect/>
          </a:stretch>
        </p:blipFill>
        <p:spPr bwMode="auto">
          <a:xfrm>
            <a:off x="5796285" y="2276872"/>
            <a:ext cx="30241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 descr="DSC05814"/>
          <p:cNvPicPr>
            <a:picLocks noChangeArrowheads="1"/>
          </p:cNvPicPr>
          <p:nvPr/>
        </p:nvPicPr>
        <p:blipFill>
          <a:blip r:embed="rId7">
            <a:extLst>
              <a:ext uri="{28A0092B-C50C-407E-A947-70E740481C1C}">
                <a14:useLocalDpi xmlns:a14="http://schemas.microsoft.com/office/drawing/2010/main" val="0"/>
              </a:ext>
            </a:extLst>
          </a:blip>
          <a:srcRect b="13890"/>
          <a:stretch>
            <a:fillRect/>
          </a:stretch>
        </p:blipFill>
        <p:spPr bwMode="auto">
          <a:xfrm>
            <a:off x="5796136" y="4365104"/>
            <a:ext cx="30241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437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614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charset="0"/>
                <a:cs typeface="Times New Roman" charset="0"/>
              </a:rPr>
              <a:t>V</a:t>
            </a:r>
            <a:r>
              <a:rPr lang="cs-CZ" sz="1600">
                <a:solidFill>
                  <a:srgbClr val="0972B3"/>
                </a:solidFill>
                <a:latin typeface="Times New Roman" charset="0"/>
                <a:cs typeface="Times New Roman" charset="0"/>
              </a:rPr>
              <a:t>ÝZKUMNÝ </a:t>
            </a:r>
            <a:r>
              <a:rPr lang="cs-CZ" b="1">
                <a:solidFill>
                  <a:srgbClr val="0972B3"/>
                </a:solidFill>
                <a:latin typeface="Times New Roman" charset="0"/>
                <a:cs typeface="Times New Roman" charset="0"/>
              </a:rPr>
              <a:t>Ú</a:t>
            </a:r>
            <a:r>
              <a:rPr lang="cs-CZ" sz="1600">
                <a:solidFill>
                  <a:srgbClr val="0972B3"/>
                </a:solidFill>
                <a:latin typeface="Times New Roman" charset="0"/>
                <a:cs typeface="Times New Roman" charset="0"/>
              </a:rPr>
              <a:t>STAV </a:t>
            </a:r>
            <a:r>
              <a:rPr lang="cs-CZ" b="1">
                <a:solidFill>
                  <a:srgbClr val="0972B3"/>
                </a:solidFill>
                <a:latin typeface="Times New Roman" charset="0"/>
                <a:cs typeface="Times New Roman" charset="0"/>
              </a:rPr>
              <a:t>Ž</a:t>
            </a:r>
            <a:r>
              <a:rPr lang="cs-CZ" sz="1600">
                <a:solidFill>
                  <a:srgbClr val="0972B3"/>
                </a:solidFill>
                <a:latin typeface="Times New Roman" charset="0"/>
                <a:cs typeface="Times New Roman" charset="0"/>
              </a:rPr>
              <a:t>ELEZNIČNÍ, a.s.</a:t>
            </a:r>
            <a:r>
              <a:rPr lang="cs-CZ" sz="3200">
                <a:latin typeface="Times New Roman" charset="0"/>
                <a:cs typeface="Times New Roman" charset="0"/>
              </a:rPr>
              <a:t> </a:t>
            </a:r>
          </a:p>
        </p:txBody>
      </p:sp>
      <p:sp>
        <p:nvSpPr>
          <p:cNvPr id="6148"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smtClean="0">
                <a:solidFill>
                  <a:srgbClr val="002060"/>
                </a:solidFill>
                <a:latin typeface="Arial" panose="020B0604020202020204" pitchFamily="34" charset="0"/>
                <a:cs typeface="Arial" panose="020B0604020202020204" pitchFamily="34" charset="0"/>
              </a:rPr>
              <a:t>INTEROPERABILITA – LEGISLATIVA EU</a:t>
            </a:r>
            <a:endParaRPr lang="cs-CZ" sz="3200" b="1" u="sng" dirty="0">
              <a:solidFill>
                <a:srgbClr val="002060"/>
              </a:solidFill>
              <a:latin typeface="Arial" panose="020B0604020202020204" pitchFamily="34" charset="0"/>
              <a:cs typeface="Arial" panose="020B0604020202020204" pitchFamily="34" charset="0"/>
            </a:endParaRPr>
          </a:p>
        </p:txBody>
      </p:sp>
      <p:sp>
        <p:nvSpPr>
          <p:cNvPr id="5" name="TextovéPole 5"/>
          <p:cNvSpPr txBox="1">
            <a:spLocks noChangeArrowheads="1"/>
          </p:cNvSpPr>
          <p:nvPr/>
        </p:nvSpPr>
        <p:spPr bwMode="auto">
          <a:xfrm>
            <a:off x="251520" y="692696"/>
            <a:ext cx="8642350" cy="5102935"/>
          </a:xfrm>
          <a:prstGeom prst="rect">
            <a:avLst/>
          </a:prstGeom>
          <a:solidFill>
            <a:schemeClr val="bg1">
              <a:alpha val="50000"/>
            </a:schemeClr>
          </a:solidFill>
          <a:ln w="9525">
            <a:noFill/>
            <a:miter lim="800000"/>
            <a:headEnd/>
            <a:tailEnd/>
          </a:ln>
        </p:spPr>
        <p:txBody>
          <a:bodyPr>
            <a:spAutoFit/>
          </a:bodyPr>
          <a:lstStyle/>
          <a:p>
            <a:pPr>
              <a:lnSpc>
                <a:spcPct val="110000"/>
              </a:lnSpc>
            </a:pPr>
            <a:r>
              <a:rPr lang="cs-CZ" sz="2200" b="1" dirty="0" smtClean="0">
                <a:solidFill>
                  <a:srgbClr val="002060"/>
                </a:solidFill>
                <a:latin typeface="Arial" pitchFamily="34" charset="0"/>
                <a:cs typeface="Arial" pitchFamily="34" charset="0"/>
              </a:rPr>
              <a:t>Směrnice </a:t>
            </a:r>
            <a:r>
              <a:rPr lang="cs-CZ" sz="2200" b="1" dirty="0">
                <a:solidFill>
                  <a:srgbClr val="002060"/>
                </a:solidFill>
                <a:latin typeface="Arial" pitchFamily="34" charset="0"/>
                <a:cs typeface="Arial" pitchFamily="34" charset="0"/>
              </a:rPr>
              <a:t>Evropského parlamentu a </a:t>
            </a:r>
            <a:r>
              <a:rPr lang="cs-CZ" sz="2200" b="1" dirty="0" smtClean="0">
                <a:solidFill>
                  <a:srgbClr val="002060"/>
                </a:solidFill>
                <a:latin typeface="Arial" pitchFamily="34" charset="0"/>
                <a:cs typeface="Arial" pitchFamily="34" charset="0"/>
              </a:rPr>
              <a:t>Rady 2008/57/ES</a:t>
            </a:r>
            <a:r>
              <a:rPr lang="cs-CZ" sz="2200" dirty="0" smtClean="0">
                <a:solidFill>
                  <a:srgbClr val="002060"/>
                </a:solidFill>
                <a:latin typeface="Arial" pitchFamily="34" charset="0"/>
                <a:cs typeface="Arial" pitchFamily="34" charset="0"/>
              </a:rPr>
              <a:t>, ze dne 17. června 2008 </a:t>
            </a:r>
            <a:r>
              <a:rPr lang="cs-CZ" sz="2200" b="1" dirty="0" smtClean="0">
                <a:solidFill>
                  <a:srgbClr val="002060"/>
                </a:solidFill>
                <a:latin typeface="Arial" pitchFamily="34" charset="0"/>
                <a:cs typeface="Arial" pitchFamily="34" charset="0"/>
              </a:rPr>
              <a:t>o interoperabilitě železničního systému ve Společenství</a:t>
            </a:r>
            <a:r>
              <a:rPr lang="cs-CZ" sz="2200" dirty="0" smtClean="0">
                <a:solidFill>
                  <a:srgbClr val="002060"/>
                </a:solidFill>
                <a:latin typeface="Arial" pitchFamily="34" charset="0"/>
                <a:cs typeface="Arial" pitchFamily="34" charset="0"/>
              </a:rPr>
              <a:t> ve znění směrnice Komise 2009/131/ES, směrnice Komise 2011/18/EU a směrnice Komise 2013/9/EU</a:t>
            </a:r>
          </a:p>
          <a:p>
            <a:pPr>
              <a:lnSpc>
                <a:spcPct val="110000"/>
              </a:lnSpc>
            </a:pPr>
            <a:endParaRPr lang="cs-CZ" sz="1000" dirty="0" smtClean="0">
              <a:solidFill>
                <a:srgbClr val="002060"/>
              </a:solidFill>
              <a:latin typeface="Arial" pitchFamily="34" charset="0"/>
              <a:cs typeface="Arial" pitchFamily="34" charset="0"/>
            </a:endParaRPr>
          </a:p>
          <a:p>
            <a:pPr marL="342900" indent="-342900">
              <a:lnSpc>
                <a:spcPct val="110000"/>
              </a:lnSpc>
              <a:buFontTx/>
              <a:buChar char="-"/>
            </a:pPr>
            <a:r>
              <a:rPr lang="cs-CZ" sz="2200" dirty="0" smtClean="0">
                <a:solidFill>
                  <a:srgbClr val="002060"/>
                </a:solidFill>
                <a:latin typeface="Arial" pitchFamily="34" charset="0"/>
                <a:cs typeface="Arial" pitchFamily="34" charset="0"/>
              </a:rPr>
              <a:t>směrnice ES nejsou </a:t>
            </a:r>
            <a:r>
              <a:rPr lang="cs-CZ" sz="2200" dirty="0">
                <a:solidFill>
                  <a:srgbClr val="002060"/>
                </a:solidFill>
                <a:latin typeface="Arial" pitchFamily="34" charset="0"/>
                <a:cs typeface="Arial" pitchFamily="34" charset="0"/>
              </a:rPr>
              <a:t>přímo vykonavatelné, musí </a:t>
            </a:r>
            <a:r>
              <a:rPr lang="cs-CZ" sz="2200" dirty="0" smtClean="0">
                <a:solidFill>
                  <a:srgbClr val="002060"/>
                </a:solidFill>
                <a:latin typeface="Arial" pitchFamily="34" charset="0"/>
                <a:cs typeface="Arial" pitchFamily="34" charset="0"/>
              </a:rPr>
              <a:t>se </a:t>
            </a:r>
            <a:r>
              <a:rPr lang="cs-CZ" sz="2200" dirty="0">
                <a:solidFill>
                  <a:srgbClr val="002060"/>
                </a:solidFill>
                <a:latin typeface="Arial" pitchFamily="34" charset="0"/>
                <a:cs typeface="Arial" pitchFamily="34" charset="0"/>
              </a:rPr>
              <a:t>do národního práva implementovat zákony, nařízeními vlády </a:t>
            </a:r>
            <a:r>
              <a:rPr lang="cs-CZ" sz="2200" dirty="0" smtClean="0">
                <a:solidFill>
                  <a:srgbClr val="002060"/>
                </a:solidFill>
                <a:latin typeface="Arial" pitchFamily="34" charset="0"/>
                <a:cs typeface="Arial" pitchFamily="34" charset="0"/>
              </a:rPr>
              <a:t>a vyhláškami</a:t>
            </a:r>
          </a:p>
          <a:p>
            <a:pPr marL="342900" indent="-342900">
              <a:lnSpc>
                <a:spcPct val="110000"/>
              </a:lnSpc>
              <a:buFontTx/>
              <a:buChar char="-"/>
            </a:pPr>
            <a:endParaRPr lang="cs-CZ" sz="2200" dirty="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Rozhodnutí Evropského parlamentu a Rady č. 1692/96/ES</a:t>
            </a:r>
            <a:r>
              <a:rPr lang="cs-CZ" sz="2200" dirty="0" smtClean="0">
                <a:solidFill>
                  <a:srgbClr val="002060"/>
                </a:solidFill>
                <a:latin typeface="Arial" pitchFamily="34" charset="0"/>
                <a:cs typeface="Arial" pitchFamily="34" charset="0"/>
              </a:rPr>
              <a:t>, ze dne 23. července 1996 </a:t>
            </a:r>
            <a:r>
              <a:rPr lang="cs-CZ" sz="2200" b="1" dirty="0" smtClean="0">
                <a:solidFill>
                  <a:srgbClr val="002060"/>
                </a:solidFill>
                <a:latin typeface="Arial" pitchFamily="34" charset="0"/>
                <a:cs typeface="Arial" pitchFamily="34" charset="0"/>
              </a:rPr>
              <a:t>o hlavních směrech Společenství pro rozvoj transevropské dopravní sítě</a:t>
            </a:r>
            <a:r>
              <a:rPr lang="cs-CZ" sz="2200" dirty="0" smtClean="0">
                <a:solidFill>
                  <a:srgbClr val="002060"/>
                </a:solidFill>
                <a:latin typeface="Arial" pitchFamily="34" charset="0"/>
                <a:cs typeface="Arial" pitchFamily="34" charset="0"/>
              </a:rPr>
              <a:t> ve znění rozhodnutí Evropského parlamentu a Rady č. 1346/2001/ES, rozhodnutí Evropského parlamentu a Rady č. 884/2004/ES a nařízení Rady č. 1791/2006</a:t>
            </a:r>
            <a:endParaRPr lang="cs-CZ" sz="22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54516095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25604"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pic>
        <p:nvPicPr>
          <p:cNvPr id="6" name="Picture 3"/>
          <p:cNvPicPr>
            <a:picLocks noChangeAspect="1" noChangeArrowheads="1"/>
          </p:cNvPicPr>
          <p:nvPr/>
        </p:nvPicPr>
        <p:blipFill>
          <a:blip r:embed="rId4" cstate="print"/>
          <a:srcRect/>
          <a:stretch>
            <a:fillRect/>
          </a:stretch>
        </p:blipFill>
        <p:spPr bwMode="auto">
          <a:xfrm>
            <a:off x="0" y="1628800"/>
            <a:ext cx="4644008" cy="3888432"/>
          </a:xfrm>
          <a:prstGeom prst="rect">
            <a:avLst/>
          </a:prstGeom>
          <a:noFill/>
          <a:ln w="9525">
            <a:noFill/>
            <a:miter lim="800000"/>
            <a:headEnd/>
            <a:tailEnd/>
          </a:ln>
        </p:spPr>
      </p:pic>
      <p:sp>
        <p:nvSpPr>
          <p:cNvPr id="7" name="TextovéPole 5"/>
          <p:cNvSpPr txBox="1">
            <a:spLocks noChangeArrowheads="1"/>
          </p:cNvSpPr>
          <p:nvPr/>
        </p:nvSpPr>
        <p:spPr bwMode="auto">
          <a:xfrm>
            <a:off x="250825" y="765175"/>
            <a:ext cx="8642350" cy="743217"/>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000" b="1" u="sng" dirty="0" smtClean="0">
                <a:solidFill>
                  <a:srgbClr val="002060"/>
                </a:solidFill>
                <a:latin typeface="Arial" panose="020B0604020202020204" pitchFamily="34" charset="0"/>
                <a:cs typeface="Arial" panose="020B0604020202020204" pitchFamily="34" charset="0"/>
              </a:rPr>
              <a:t>Pomocná </a:t>
            </a:r>
            <a:r>
              <a:rPr lang="cs-CZ" sz="2000" b="1" u="sng" dirty="0">
                <a:solidFill>
                  <a:srgbClr val="002060"/>
                </a:solidFill>
                <a:latin typeface="Arial" panose="020B0604020202020204" pitchFamily="34" charset="0"/>
                <a:cs typeface="Arial" panose="020B0604020202020204" pitchFamily="34" charset="0"/>
              </a:rPr>
              <a:t>zařízení pro nastupování cestujících na ortopedickém vozíku</a:t>
            </a:r>
          </a:p>
        </p:txBody>
      </p:sp>
      <p:pic>
        <p:nvPicPr>
          <p:cNvPr id="8" name="Picture 4"/>
          <p:cNvPicPr>
            <a:picLocks noChangeAspect="1" noChangeArrowheads="1"/>
          </p:cNvPicPr>
          <p:nvPr/>
        </p:nvPicPr>
        <p:blipFill>
          <a:blip r:embed="rId5" cstate="print"/>
          <a:srcRect/>
          <a:stretch>
            <a:fillRect/>
          </a:stretch>
        </p:blipFill>
        <p:spPr bwMode="auto">
          <a:xfrm>
            <a:off x="4644009" y="1628800"/>
            <a:ext cx="4499992" cy="3888432"/>
          </a:xfrm>
          <a:prstGeom prst="rect">
            <a:avLst/>
          </a:prstGeom>
          <a:noFill/>
          <a:ln w="9525">
            <a:noFill/>
            <a:miter lim="800000"/>
            <a:headEnd/>
            <a:tailEnd/>
          </a:ln>
        </p:spPr>
      </p:pic>
    </p:spTree>
    <p:extLst>
      <p:ext uri="{BB962C8B-B14F-4D97-AF65-F5344CB8AC3E}">
        <p14:creationId xmlns:p14="http://schemas.microsoft.com/office/powerpoint/2010/main" val="299052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2662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7" name="TextovéPole 5"/>
          <p:cNvSpPr txBox="1">
            <a:spLocks noChangeArrowheads="1"/>
          </p:cNvSpPr>
          <p:nvPr/>
        </p:nvSpPr>
        <p:spPr bwMode="auto">
          <a:xfrm>
            <a:off x="250825" y="765175"/>
            <a:ext cx="8642350" cy="5272213"/>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000" b="1" u="sng" dirty="0" smtClean="0">
                <a:solidFill>
                  <a:srgbClr val="002060"/>
                </a:solidFill>
                <a:latin typeface="Arial" panose="020B0604020202020204" pitchFamily="34" charset="0"/>
                <a:cs typeface="Arial" panose="020B0604020202020204" pitchFamily="34" charset="0"/>
              </a:rPr>
              <a:t>Pomocná </a:t>
            </a:r>
            <a:r>
              <a:rPr lang="cs-CZ" sz="2000" b="1" u="sng" dirty="0">
                <a:solidFill>
                  <a:srgbClr val="002060"/>
                </a:solidFill>
                <a:latin typeface="Arial" panose="020B0604020202020204" pitchFamily="34" charset="0"/>
                <a:cs typeface="Arial" panose="020B0604020202020204" pitchFamily="34" charset="0"/>
              </a:rPr>
              <a:t>zařízení pro nastupování cestujících na ortopedickém vozíku</a:t>
            </a:r>
          </a:p>
          <a:p>
            <a:pPr>
              <a:lnSpc>
                <a:spcPct val="110000"/>
              </a:lnSpc>
              <a:defRPr/>
            </a:pPr>
            <a:endParaRPr lang="cs-CZ" sz="24000" b="1" dirty="0">
              <a:solidFill>
                <a:schemeClr val="accent2">
                  <a:lumMod val="50000"/>
                </a:schemeClr>
              </a:solidFill>
            </a:endParaRPr>
          </a:p>
          <a:p>
            <a:pPr algn="ctr">
              <a:lnSpc>
                <a:spcPct val="110000"/>
              </a:lnSpc>
              <a:defRPr/>
            </a:pPr>
            <a:r>
              <a:rPr lang="cs-CZ" sz="2200" dirty="0" smtClean="0">
                <a:solidFill>
                  <a:srgbClr val="002060"/>
                </a:solidFill>
                <a:latin typeface="Arial" panose="020B0604020202020204" pitchFamily="34" charset="0"/>
                <a:cs typeface="Arial" panose="020B0604020202020204" pitchFamily="34" charset="0"/>
              </a:rPr>
              <a:t>- rampa instalovaná ve vozidle (Dánsko)</a:t>
            </a:r>
            <a:endParaRPr lang="cs-CZ" sz="2200" dirty="0">
              <a:solidFill>
                <a:srgbClr val="002060"/>
              </a:solidFill>
              <a:latin typeface="Arial" panose="020B0604020202020204" pitchFamily="34" charset="0"/>
              <a:cs typeface="Arial" panose="020B0604020202020204" pitchFamily="34" charset="0"/>
            </a:endParaRPr>
          </a:p>
        </p:txBody>
      </p:sp>
      <p:pic>
        <p:nvPicPr>
          <p:cNvPr id="2663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557338"/>
            <a:ext cx="61198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9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27652"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7" name="TextovéPole 5"/>
          <p:cNvSpPr txBox="1">
            <a:spLocks noChangeArrowheads="1"/>
          </p:cNvSpPr>
          <p:nvPr/>
        </p:nvSpPr>
        <p:spPr bwMode="auto">
          <a:xfrm>
            <a:off x="250825" y="765175"/>
            <a:ext cx="8642350" cy="5272088"/>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000" b="1" u="sng" dirty="0" smtClean="0">
                <a:solidFill>
                  <a:srgbClr val="002060"/>
                </a:solidFill>
                <a:latin typeface="Arial" panose="020B0604020202020204" pitchFamily="34" charset="0"/>
                <a:cs typeface="Arial" panose="020B0604020202020204" pitchFamily="34" charset="0"/>
              </a:rPr>
              <a:t>Pomocná </a:t>
            </a:r>
            <a:r>
              <a:rPr lang="cs-CZ" sz="2000" b="1" u="sng" dirty="0">
                <a:solidFill>
                  <a:srgbClr val="002060"/>
                </a:solidFill>
                <a:latin typeface="Arial" panose="020B0604020202020204" pitchFamily="34" charset="0"/>
                <a:cs typeface="Arial" panose="020B0604020202020204" pitchFamily="34" charset="0"/>
              </a:rPr>
              <a:t>zařízení pro nastupování cestujících na ortopedickém vozíku</a:t>
            </a:r>
          </a:p>
          <a:p>
            <a:pPr>
              <a:lnSpc>
                <a:spcPct val="110000"/>
              </a:lnSpc>
              <a:defRPr/>
            </a:pPr>
            <a:endParaRPr lang="cs-CZ" sz="24000" b="1" dirty="0">
              <a:solidFill>
                <a:schemeClr val="accent2">
                  <a:lumMod val="50000"/>
                </a:schemeClr>
              </a:solidFill>
            </a:endParaRPr>
          </a:p>
          <a:p>
            <a:pPr algn="ctr">
              <a:lnSpc>
                <a:spcPct val="110000"/>
              </a:lnSpc>
              <a:defRPr/>
            </a:pPr>
            <a:r>
              <a:rPr lang="cs-CZ" sz="2200" dirty="0">
                <a:solidFill>
                  <a:srgbClr val="002060"/>
                </a:solidFill>
                <a:latin typeface="Arial" panose="020B0604020202020204" pitchFamily="34" charset="0"/>
                <a:cs typeface="Arial" panose="020B0604020202020204" pitchFamily="34" charset="0"/>
              </a:rPr>
              <a:t>- zdvihací plošina instalovaná ve vozidle (ČR)</a:t>
            </a:r>
          </a:p>
        </p:txBody>
      </p:sp>
      <p:pic>
        <p:nvPicPr>
          <p:cNvPr id="27654" name="Obrázek 8" descr="plosina.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557338"/>
            <a:ext cx="61198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6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28676"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7" name="TextovéPole 5"/>
          <p:cNvSpPr txBox="1">
            <a:spLocks noChangeArrowheads="1"/>
          </p:cNvSpPr>
          <p:nvPr/>
        </p:nvSpPr>
        <p:spPr bwMode="auto">
          <a:xfrm>
            <a:off x="250825" y="765175"/>
            <a:ext cx="8642350" cy="5272213"/>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000" b="1" u="sng" dirty="0" smtClean="0">
                <a:solidFill>
                  <a:srgbClr val="002060"/>
                </a:solidFill>
                <a:latin typeface="Arial" panose="020B0604020202020204" pitchFamily="34" charset="0"/>
                <a:cs typeface="Arial" panose="020B0604020202020204" pitchFamily="34" charset="0"/>
              </a:rPr>
              <a:t>Pomocná </a:t>
            </a:r>
            <a:r>
              <a:rPr lang="cs-CZ" sz="2000" b="1" u="sng" dirty="0">
                <a:solidFill>
                  <a:srgbClr val="002060"/>
                </a:solidFill>
                <a:latin typeface="Arial" panose="020B0604020202020204" pitchFamily="34" charset="0"/>
                <a:cs typeface="Arial" panose="020B0604020202020204" pitchFamily="34" charset="0"/>
              </a:rPr>
              <a:t>zařízení pro nastupování cestujících na ortopedickém vozíku</a:t>
            </a:r>
          </a:p>
          <a:p>
            <a:pPr>
              <a:lnSpc>
                <a:spcPct val="110000"/>
              </a:lnSpc>
              <a:defRPr/>
            </a:pPr>
            <a:endParaRPr lang="cs-CZ" sz="24000" b="1" dirty="0">
              <a:solidFill>
                <a:schemeClr val="accent2">
                  <a:lumMod val="50000"/>
                </a:schemeClr>
              </a:solidFill>
            </a:endParaRPr>
          </a:p>
          <a:p>
            <a:pPr algn="ctr">
              <a:lnSpc>
                <a:spcPct val="110000"/>
              </a:lnSpc>
              <a:defRPr/>
            </a:pPr>
            <a:r>
              <a:rPr lang="cs-CZ" sz="2200" dirty="0">
                <a:solidFill>
                  <a:srgbClr val="002060"/>
                </a:solidFill>
              </a:rPr>
              <a:t>- mobilní zdvihací plošina umístěná ve stanici (ČR)</a:t>
            </a:r>
          </a:p>
        </p:txBody>
      </p:sp>
      <p:pic>
        <p:nvPicPr>
          <p:cNvPr id="28678" name="Obrázek 7" descr="ruc04.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557338"/>
            <a:ext cx="61198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Obrázek 7" descr="dscf3955.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557338"/>
            <a:ext cx="611981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60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3174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10" name="TextovéPole 5"/>
          <p:cNvSpPr txBox="1">
            <a:spLocks noChangeArrowheads="1"/>
          </p:cNvSpPr>
          <p:nvPr/>
        </p:nvSpPr>
        <p:spPr bwMode="auto">
          <a:xfrm>
            <a:off x="250825" y="765175"/>
            <a:ext cx="8642350" cy="4006850"/>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200" b="1" u="sng" dirty="0" smtClean="0">
                <a:solidFill>
                  <a:srgbClr val="002060"/>
                </a:solidFill>
                <a:latin typeface="Arial" panose="020B0604020202020204" pitchFamily="34" charset="0"/>
                <a:cs typeface="Arial" panose="020B0604020202020204" pitchFamily="34" charset="0"/>
              </a:rPr>
              <a:t>Vzdálenost </a:t>
            </a:r>
            <a:r>
              <a:rPr lang="cs-CZ" sz="2200" b="1" u="sng" dirty="0">
                <a:solidFill>
                  <a:srgbClr val="002060"/>
                </a:solidFill>
                <a:latin typeface="Arial" panose="020B0604020202020204" pitchFamily="34" charset="0"/>
                <a:cs typeface="Arial" panose="020B0604020202020204" pitchFamily="34" charset="0"/>
              </a:rPr>
              <a:t>hrany nástupiště od osy přilehlé koleje</a:t>
            </a:r>
          </a:p>
          <a:p>
            <a:pPr>
              <a:lnSpc>
                <a:spcPct val="110000"/>
              </a:lnSpc>
              <a:defRPr/>
            </a:pPr>
            <a:endParaRPr lang="cs-CZ" sz="1000" b="1"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Výpočet dle EN 15273-3</a:t>
            </a:r>
            <a:endParaRPr lang="cs-CZ" sz="2000" i="1" dirty="0">
              <a:solidFill>
                <a:srgbClr val="002060"/>
              </a:solidFill>
              <a:latin typeface="Arial" panose="020B0604020202020204" pitchFamily="34" charset="0"/>
              <a:cs typeface="Arial" panose="020B0604020202020204" pitchFamily="34" charset="0"/>
            </a:endParaRPr>
          </a:p>
          <a:p>
            <a:pPr algn="just">
              <a:lnSpc>
                <a:spcPct val="90000"/>
              </a:lnSpc>
              <a:spcBef>
                <a:spcPts val="600"/>
              </a:spcBef>
              <a:buClr>
                <a:srgbClr val="33CCFF"/>
              </a:buClr>
              <a:buSzPct val="80000"/>
              <a:defRPr/>
            </a:pPr>
            <a:r>
              <a:rPr lang="cs-CZ" sz="2000" b="1" dirty="0">
                <a:solidFill>
                  <a:srgbClr val="FF0000"/>
                </a:solidFill>
                <a:latin typeface="Arial" panose="020B0604020202020204" pitchFamily="34" charset="0"/>
                <a:cs typeface="Arial" panose="020B0604020202020204" pitchFamily="34" charset="0"/>
              </a:rPr>
              <a:t>Součinitel </a:t>
            </a:r>
            <a:r>
              <a:rPr lang="cs-CZ" sz="2000" b="1" dirty="0" err="1">
                <a:solidFill>
                  <a:srgbClr val="FF0000"/>
                </a:solidFill>
                <a:latin typeface="Arial" panose="020B0604020202020204" pitchFamily="34" charset="0"/>
                <a:cs typeface="Arial" panose="020B0604020202020204" pitchFamily="34" charset="0"/>
              </a:rPr>
              <a:t>T</a:t>
            </a:r>
            <a:r>
              <a:rPr lang="cs-CZ" sz="2200" b="1" baseline="-25000" dirty="0" err="1">
                <a:solidFill>
                  <a:srgbClr val="FF0000"/>
                </a:solidFill>
                <a:latin typeface="Arial" panose="020B0604020202020204" pitchFamily="34" charset="0"/>
                <a:cs typeface="Arial" panose="020B0604020202020204" pitchFamily="34" charset="0"/>
              </a:rPr>
              <a:t>track</a:t>
            </a:r>
            <a:r>
              <a:rPr lang="cs-CZ" sz="2000" b="1" dirty="0">
                <a:solidFill>
                  <a:srgbClr val="FF0000"/>
                </a:solidFill>
                <a:latin typeface="Arial" panose="020B0604020202020204" pitchFamily="34" charset="0"/>
                <a:cs typeface="Arial" panose="020B0604020202020204" pitchFamily="34" charset="0"/>
              </a:rPr>
              <a:t>:</a:t>
            </a:r>
            <a:r>
              <a:rPr lang="cs-CZ" sz="2000" dirty="0">
                <a:solidFill>
                  <a:srgbClr val="2A0858"/>
                </a:solidFill>
                <a:latin typeface="Arial" panose="020B0604020202020204" pitchFamily="34" charset="0"/>
                <a:cs typeface="Arial" panose="020B0604020202020204" pitchFamily="34" charset="0"/>
              </a:rPr>
              <a:t>	Maximální příčný posun koleje mezi dvěma 				cykly údržby</a:t>
            </a:r>
          </a:p>
          <a:p>
            <a:pPr>
              <a:lnSpc>
                <a:spcPct val="110000"/>
              </a:lnSpc>
              <a:defRPr/>
            </a:pPr>
            <a:endParaRPr lang="cs-CZ" sz="1000" b="1"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000" dirty="0" err="1">
                <a:solidFill>
                  <a:srgbClr val="FF0000"/>
                </a:solidFill>
                <a:latin typeface="Arial" panose="020B0604020202020204" pitchFamily="34" charset="0"/>
                <a:cs typeface="Arial" panose="020B0604020202020204" pitchFamily="34" charset="0"/>
              </a:rPr>
              <a:t>T</a:t>
            </a:r>
            <a:r>
              <a:rPr lang="cs-CZ" sz="2200" baseline="-25000" dirty="0" err="1">
                <a:solidFill>
                  <a:srgbClr val="FF0000"/>
                </a:solidFill>
                <a:latin typeface="Arial" panose="020B0604020202020204" pitchFamily="34" charset="0"/>
                <a:cs typeface="Arial" panose="020B0604020202020204" pitchFamily="34" charset="0"/>
              </a:rPr>
              <a:t>track</a:t>
            </a:r>
            <a:r>
              <a:rPr lang="cs-CZ" sz="2000" dirty="0">
                <a:solidFill>
                  <a:srgbClr val="FF0000"/>
                </a:solidFill>
                <a:latin typeface="Arial" panose="020B0604020202020204" pitchFamily="34" charset="0"/>
                <a:cs typeface="Arial" panose="020B0604020202020204" pitchFamily="34" charset="0"/>
              </a:rPr>
              <a:t> = 25 mm (doporučená hodnota dle tab. B.1)</a:t>
            </a:r>
          </a:p>
          <a:p>
            <a:pPr>
              <a:lnSpc>
                <a:spcPct val="110000"/>
              </a:lnSpc>
              <a:defRPr/>
            </a:pPr>
            <a:endParaRPr lang="cs-CZ" sz="9000" dirty="0">
              <a:solidFill>
                <a:srgbClr val="2A0858"/>
              </a:solidFill>
              <a:latin typeface="Arial" panose="020B0604020202020204" pitchFamily="34" charset="0"/>
              <a:cs typeface="Arial" panose="020B0604020202020204" pitchFamily="34" charset="0"/>
            </a:endParaRPr>
          </a:p>
          <a:p>
            <a:pPr>
              <a:lnSpc>
                <a:spcPct val="110000"/>
              </a:lnSpc>
              <a:defRPr/>
            </a:pPr>
            <a:r>
              <a:rPr lang="cs-CZ" sz="2000" dirty="0" err="1">
                <a:solidFill>
                  <a:srgbClr val="FF0000"/>
                </a:solidFill>
                <a:latin typeface="Arial" panose="020B0604020202020204" pitchFamily="34" charset="0"/>
                <a:cs typeface="Arial" panose="020B0604020202020204" pitchFamily="34" charset="0"/>
              </a:rPr>
              <a:t>T</a:t>
            </a:r>
            <a:r>
              <a:rPr lang="cs-CZ" sz="2200" baseline="-25000" dirty="0" err="1">
                <a:solidFill>
                  <a:srgbClr val="FF0000"/>
                </a:solidFill>
                <a:latin typeface="Arial" panose="020B0604020202020204" pitchFamily="34" charset="0"/>
                <a:cs typeface="Arial" panose="020B0604020202020204" pitchFamily="34" charset="0"/>
              </a:rPr>
              <a:t>track</a:t>
            </a:r>
            <a:r>
              <a:rPr lang="cs-CZ" sz="2200" dirty="0">
                <a:solidFill>
                  <a:srgbClr val="FF0000"/>
                </a:solidFill>
                <a:latin typeface="Arial" panose="020B0604020202020204" pitchFamily="34" charset="0"/>
                <a:cs typeface="Arial" panose="020B0604020202020204" pitchFamily="34" charset="0"/>
              </a:rPr>
              <a:t> </a:t>
            </a:r>
            <a:r>
              <a:rPr lang="cs-CZ" sz="2000" dirty="0">
                <a:solidFill>
                  <a:srgbClr val="FF0000"/>
                </a:solidFill>
                <a:latin typeface="Arial" panose="020B0604020202020204" pitchFamily="34" charset="0"/>
                <a:cs typeface="Arial" panose="020B0604020202020204" pitchFamily="34" charset="0"/>
              </a:rPr>
              <a:t>= 10 mm (používaná hodnota v ČR pro koleje u nástupiště)</a:t>
            </a:r>
          </a:p>
        </p:txBody>
      </p:sp>
      <p:graphicFrame>
        <p:nvGraphicFramePr>
          <p:cNvPr id="13" name="Tabulka 12"/>
          <p:cNvGraphicFramePr>
            <a:graphicFrameLocks noGrp="1"/>
          </p:cNvGraphicFramePr>
          <p:nvPr/>
        </p:nvGraphicFramePr>
        <p:xfrm>
          <a:off x="250825" y="2852738"/>
          <a:ext cx="8640762" cy="1381378"/>
        </p:xfrm>
        <a:graphic>
          <a:graphicData uri="http://schemas.openxmlformats.org/drawingml/2006/table">
            <a:tbl>
              <a:tblPr firstRow="1" bandRow="1">
                <a:tableStyleId>{125E5076-3810-47DD-B79F-674D7AD40C01}</a:tableStyleId>
              </a:tblPr>
              <a:tblGrid>
                <a:gridCol w="2880254"/>
                <a:gridCol w="2880254"/>
                <a:gridCol w="2880254"/>
              </a:tblGrid>
              <a:tr h="639786">
                <a:tc>
                  <a:txBody>
                    <a:bodyPr/>
                    <a:lstStyle/>
                    <a:p>
                      <a:pPr algn="ctr"/>
                      <a:r>
                        <a:rPr lang="cs-CZ" sz="1800" dirty="0" smtClean="0">
                          <a:latin typeface="Arial" pitchFamily="34" charset="0"/>
                          <a:cs typeface="Arial" pitchFamily="34" charset="0"/>
                        </a:rPr>
                        <a:t>Poloměr oblouku</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itchFamily="34" charset="0"/>
                          <a:cs typeface="Arial" pitchFamily="34" charset="0"/>
                        </a:rPr>
                        <a:t>Převýšení koleje</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itchFamily="34" charset="0"/>
                          <a:cs typeface="Arial" pitchFamily="34" charset="0"/>
                        </a:rPr>
                        <a:t>Vzdálenost hrany nástupiště od osy koleje</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670">
                <a:tc>
                  <a:txBody>
                    <a:bodyPr/>
                    <a:lstStyle/>
                    <a:p>
                      <a:pPr algn="ctr"/>
                      <a:r>
                        <a:rPr lang="cs-CZ" sz="1800" dirty="0" smtClean="0"/>
                        <a:t>300 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t>0 mm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t>1 682 mm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670">
                <a:tc>
                  <a:txBody>
                    <a:bodyPr/>
                    <a:lstStyle/>
                    <a:p>
                      <a:pPr algn="ctr"/>
                      <a:r>
                        <a:rPr lang="cs-CZ" sz="1800" dirty="0" smtClean="0"/>
                        <a:t>300 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t>110 mm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t>1 694 mm</a:t>
                      </a:r>
                      <a:endParaRPr lang="cs-CZ" sz="1800" dirty="0"/>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3214185024"/>
              </p:ext>
            </p:extLst>
          </p:nvPr>
        </p:nvGraphicFramePr>
        <p:xfrm>
          <a:off x="250825" y="4724400"/>
          <a:ext cx="8640762" cy="1381378"/>
        </p:xfrm>
        <a:graphic>
          <a:graphicData uri="http://schemas.openxmlformats.org/drawingml/2006/table">
            <a:tbl>
              <a:tblPr firstRow="1" bandRow="1">
                <a:tableStyleId>{125E5076-3810-47DD-B79F-674D7AD40C01}</a:tableStyleId>
              </a:tblPr>
              <a:tblGrid>
                <a:gridCol w="2880254"/>
                <a:gridCol w="2880254"/>
                <a:gridCol w="2880254"/>
              </a:tblGrid>
              <a:tr h="639786">
                <a:tc>
                  <a:txBody>
                    <a:bodyPr/>
                    <a:lstStyle/>
                    <a:p>
                      <a:pPr algn="ctr"/>
                      <a:r>
                        <a:rPr lang="cs-CZ" sz="1800" dirty="0" smtClean="0">
                          <a:latin typeface="Arial" pitchFamily="34" charset="0"/>
                          <a:cs typeface="Arial" pitchFamily="34" charset="0"/>
                        </a:rPr>
                        <a:t>Poloměr oblouku</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itchFamily="34" charset="0"/>
                          <a:cs typeface="Arial" pitchFamily="34" charset="0"/>
                        </a:rPr>
                        <a:t>Převýšení koleje</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itchFamily="34" charset="0"/>
                          <a:cs typeface="Arial" pitchFamily="34" charset="0"/>
                        </a:rPr>
                        <a:t>Vzdálenost hrany nástupiště od osy koleje</a:t>
                      </a:r>
                      <a:endParaRPr lang="cs-CZ" sz="1800" dirty="0">
                        <a:latin typeface="Arial" pitchFamily="34" charset="0"/>
                        <a:cs typeface="Arial"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670">
                <a:tc>
                  <a:txBody>
                    <a:bodyPr/>
                    <a:lstStyle/>
                    <a:p>
                      <a:pPr algn="ctr"/>
                      <a:r>
                        <a:rPr lang="cs-CZ" sz="1800" dirty="0" smtClean="0">
                          <a:latin typeface="Arial" panose="020B0604020202020204" pitchFamily="34" charset="0"/>
                          <a:cs typeface="Arial" panose="020B0604020202020204" pitchFamily="34" charset="0"/>
                        </a:rPr>
                        <a:t>300 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anose="020B0604020202020204" pitchFamily="34" charset="0"/>
                          <a:cs typeface="Arial" panose="020B0604020202020204" pitchFamily="34" charset="0"/>
                        </a:rPr>
                        <a:t>0 mm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anose="020B0604020202020204" pitchFamily="34" charset="0"/>
                          <a:cs typeface="Arial" panose="020B0604020202020204" pitchFamily="34" charset="0"/>
                        </a:rPr>
                        <a:t>1 666 mm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670">
                <a:tc>
                  <a:txBody>
                    <a:bodyPr/>
                    <a:lstStyle/>
                    <a:p>
                      <a:pPr algn="ctr"/>
                      <a:r>
                        <a:rPr lang="cs-CZ" sz="1800" dirty="0" smtClean="0">
                          <a:latin typeface="Arial" panose="020B0604020202020204" pitchFamily="34" charset="0"/>
                          <a:cs typeface="Arial" panose="020B0604020202020204" pitchFamily="34" charset="0"/>
                        </a:rPr>
                        <a:t>300 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anose="020B0604020202020204" pitchFamily="34" charset="0"/>
                          <a:cs typeface="Arial" panose="020B0604020202020204" pitchFamily="34" charset="0"/>
                        </a:rPr>
                        <a:t>110 mm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cs-CZ" sz="1800" dirty="0" smtClean="0">
                          <a:latin typeface="Arial" panose="020B0604020202020204" pitchFamily="34" charset="0"/>
                          <a:cs typeface="Arial" panose="020B0604020202020204" pitchFamily="34" charset="0"/>
                        </a:rPr>
                        <a:t>1 677 mm</a:t>
                      </a:r>
                      <a:endParaRPr lang="cs-CZ" sz="1800" dirty="0">
                        <a:latin typeface="Arial" panose="020B0604020202020204" pitchFamily="34" charset="0"/>
                        <a:cs typeface="Arial" panose="020B0604020202020204" pitchFamily="34" charset="0"/>
                      </a:endParaRPr>
                    </a:p>
                  </a:txBody>
                  <a:tcPr marL="91438" marR="91438" marT="45699" marB="4569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672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8" descr="VU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102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a:solidFill>
                  <a:srgbClr val="002060"/>
                </a:solidFill>
              </a:rPr>
              <a:t>CR/HS PRM TSI 2008/164/EC</a:t>
            </a:r>
          </a:p>
        </p:txBody>
      </p:sp>
      <p:sp>
        <p:nvSpPr>
          <p:cNvPr id="6149" name="TextovéPole 5"/>
          <p:cNvSpPr txBox="1">
            <a:spLocks noChangeArrowheads="1"/>
          </p:cNvSpPr>
          <p:nvPr/>
        </p:nvSpPr>
        <p:spPr bwMode="auto">
          <a:xfrm>
            <a:off x="250825" y="765175"/>
            <a:ext cx="8642350" cy="3427413"/>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200" b="1" u="sng" dirty="0" smtClean="0">
                <a:solidFill>
                  <a:srgbClr val="002060"/>
                </a:solidFill>
                <a:latin typeface="Arial" panose="020B0604020202020204" pitchFamily="34" charset="0"/>
                <a:cs typeface="Arial" panose="020B0604020202020204" pitchFamily="34" charset="0"/>
              </a:rPr>
              <a:t>Optický </a:t>
            </a:r>
            <a:r>
              <a:rPr lang="cs-CZ" sz="2200" b="1" u="sng" dirty="0">
                <a:solidFill>
                  <a:srgbClr val="002060"/>
                </a:solidFill>
                <a:latin typeface="Arial" panose="020B0604020202020204" pitchFamily="34" charset="0"/>
                <a:cs typeface="Arial" panose="020B0604020202020204" pitchFamily="34" charset="0"/>
              </a:rPr>
              <a:t>kontrast</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Výpočet dle RFU PRM 053</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b="1" dirty="0">
                <a:solidFill>
                  <a:srgbClr val="FF0000"/>
                </a:solidFill>
                <a:latin typeface="Arial" panose="020B0604020202020204" pitchFamily="34" charset="0"/>
                <a:cs typeface="Arial" panose="020B0604020202020204" pitchFamily="34" charset="0"/>
              </a:rPr>
              <a:t>Odrazivost rozptýleného světla</a:t>
            </a:r>
          </a:p>
          <a:p>
            <a:pPr>
              <a:lnSpc>
                <a:spcPct val="110000"/>
              </a:lnSpc>
              <a:defRPr/>
            </a:pPr>
            <a:r>
              <a:rPr lang="cs-CZ" sz="2000" dirty="0">
                <a:solidFill>
                  <a:srgbClr val="FF0000"/>
                </a:solidFill>
                <a:latin typeface="Arial" panose="020B0604020202020204" pitchFamily="34" charset="0"/>
                <a:cs typeface="Arial" panose="020B0604020202020204" pitchFamily="34" charset="0"/>
              </a:rPr>
              <a:t>		K … optický kontrast </a:t>
            </a:r>
            <a:r>
              <a:rPr lang="en-US" sz="2000" dirty="0">
                <a:solidFill>
                  <a:srgbClr val="FF0000"/>
                </a:solidFill>
                <a:latin typeface="Arial" panose="020B0604020202020204" pitchFamily="34" charset="0"/>
                <a:cs typeface="Arial" panose="020B0604020202020204" pitchFamily="34" charset="0"/>
              </a:rPr>
              <a:t>[</a:t>
            </a:r>
            <a:r>
              <a:rPr lang="cs-CZ" sz="2000" dirty="0">
                <a:solidFill>
                  <a:srgbClr val="FF0000"/>
                </a:solidFill>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a:t>
            </a:r>
            <a:endParaRPr lang="cs-CZ" sz="2000" dirty="0">
              <a:solidFill>
                <a:srgbClr val="FF0000"/>
              </a:solidFill>
              <a:latin typeface="Arial" panose="020B0604020202020204" pitchFamily="34" charset="0"/>
              <a:cs typeface="Arial" panose="020B0604020202020204" pitchFamily="34" charset="0"/>
            </a:endParaRPr>
          </a:p>
          <a:p>
            <a:pPr>
              <a:lnSpc>
                <a:spcPct val="110000"/>
              </a:lnSpc>
              <a:defRPr/>
            </a:pPr>
            <a:r>
              <a:rPr lang="cs-CZ" sz="2000" dirty="0">
                <a:solidFill>
                  <a:srgbClr val="FF0000"/>
                </a:solidFill>
                <a:latin typeface="Arial" panose="020B0604020202020204" pitchFamily="34" charset="0"/>
                <a:cs typeface="Arial" panose="020B0604020202020204" pitchFamily="34" charset="0"/>
              </a:rPr>
              <a:t>		L</a:t>
            </a:r>
            <a:r>
              <a:rPr lang="cs-CZ" sz="1200" dirty="0">
                <a:solidFill>
                  <a:srgbClr val="FF0000"/>
                </a:solidFill>
                <a:latin typeface="Arial" panose="020B0604020202020204" pitchFamily="34" charset="0"/>
                <a:cs typeface="Arial" panose="020B0604020202020204" pitchFamily="34" charset="0"/>
              </a:rPr>
              <a:t>0</a:t>
            </a:r>
            <a:r>
              <a:rPr lang="cs-CZ" sz="2000" dirty="0">
                <a:solidFill>
                  <a:srgbClr val="FF0000"/>
                </a:solidFill>
                <a:latin typeface="Arial" panose="020B0604020202020204" pitchFamily="34" charset="0"/>
                <a:cs typeface="Arial" panose="020B0604020202020204" pitchFamily="34" charset="0"/>
              </a:rPr>
              <a:t> ... odrazivost rozptýleného světla objektu </a:t>
            </a:r>
            <a:r>
              <a:rPr lang="en-US" sz="2000" dirty="0">
                <a:solidFill>
                  <a:srgbClr val="FF0000"/>
                </a:solidFill>
                <a:latin typeface="Arial" panose="020B0604020202020204" pitchFamily="34" charset="0"/>
                <a:cs typeface="Arial" panose="020B0604020202020204" pitchFamily="34" charset="0"/>
              </a:rPr>
              <a:t>[</a:t>
            </a:r>
            <a:r>
              <a:rPr lang="cs-CZ" sz="2000" dirty="0">
                <a:solidFill>
                  <a:srgbClr val="FF0000"/>
                </a:solidFill>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a:t>
            </a:r>
            <a:endParaRPr lang="cs-CZ" sz="2000" dirty="0">
              <a:solidFill>
                <a:srgbClr val="FF0000"/>
              </a:solidFill>
              <a:latin typeface="Arial" panose="020B0604020202020204" pitchFamily="34" charset="0"/>
              <a:cs typeface="Arial" panose="020B0604020202020204" pitchFamily="34" charset="0"/>
            </a:endParaRPr>
          </a:p>
          <a:p>
            <a:pPr>
              <a:lnSpc>
                <a:spcPct val="110000"/>
              </a:lnSpc>
              <a:defRPr/>
            </a:pPr>
            <a:r>
              <a:rPr lang="cs-CZ" sz="2000" dirty="0">
                <a:solidFill>
                  <a:srgbClr val="FF0000"/>
                </a:solidFill>
                <a:latin typeface="Arial" panose="020B0604020202020204" pitchFamily="34" charset="0"/>
                <a:cs typeface="Arial" panose="020B0604020202020204" pitchFamily="34" charset="0"/>
              </a:rPr>
              <a:t>		</a:t>
            </a:r>
            <a:r>
              <a:rPr lang="cs-CZ" sz="2000" dirty="0" err="1">
                <a:solidFill>
                  <a:srgbClr val="FF0000"/>
                </a:solidFill>
                <a:latin typeface="Arial" panose="020B0604020202020204" pitchFamily="34" charset="0"/>
                <a:cs typeface="Arial" panose="020B0604020202020204" pitchFamily="34" charset="0"/>
              </a:rPr>
              <a:t>L</a:t>
            </a:r>
            <a:r>
              <a:rPr lang="cs-CZ" sz="1200" dirty="0" err="1">
                <a:solidFill>
                  <a:srgbClr val="FF0000"/>
                </a:solidFill>
                <a:latin typeface="Arial" panose="020B0604020202020204" pitchFamily="34" charset="0"/>
                <a:cs typeface="Arial" panose="020B0604020202020204" pitchFamily="34" charset="0"/>
              </a:rPr>
              <a:t>h</a:t>
            </a:r>
            <a:r>
              <a:rPr lang="cs-CZ" sz="2000" dirty="0">
                <a:solidFill>
                  <a:srgbClr val="FF0000"/>
                </a:solidFill>
                <a:latin typeface="Arial" panose="020B0604020202020204" pitchFamily="34" charset="0"/>
                <a:cs typeface="Arial" panose="020B0604020202020204" pitchFamily="34" charset="0"/>
              </a:rPr>
              <a:t> ... odrazivost rozptýleného světla pozadí </a:t>
            </a:r>
            <a:r>
              <a:rPr lang="en-US" sz="2000" dirty="0">
                <a:solidFill>
                  <a:srgbClr val="FF0000"/>
                </a:solidFill>
                <a:latin typeface="Arial" panose="020B0604020202020204" pitchFamily="34" charset="0"/>
                <a:cs typeface="Arial" panose="020B0604020202020204" pitchFamily="34" charset="0"/>
              </a:rPr>
              <a:t>[</a:t>
            </a:r>
            <a:r>
              <a:rPr lang="cs-CZ" sz="2000" dirty="0">
                <a:solidFill>
                  <a:srgbClr val="FF0000"/>
                </a:solidFill>
                <a:latin typeface="Arial" panose="020B0604020202020204" pitchFamily="34" charset="0"/>
                <a:cs typeface="Arial" panose="020B0604020202020204" pitchFamily="34" charset="0"/>
              </a:rPr>
              <a:t>%</a:t>
            </a:r>
            <a:r>
              <a:rPr lang="en-US" sz="2000" dirty="0">
                <a:solidFill>
                  <a:srgbClr val="FF0000"/>
                </a:solidFill>
                <a:latin typeface="Arial" panose="020B0604020202020204" pitchFamily="34" charset="0"/>
                <a:cs typeface="Arial" panose="020B0604020202020204" pitchFamily="34" charset="0"/>
              </a:rPr>
              <a:t>]</a:t>
            </a:r>
            <a:endParaRPr lang="cs-CZ" sz="2000" dirty="0">
              <a:solidFill>
                <a:srgbClr val="FF0000"/>
              </a:solidFill>
              <a:latin typeface="Arial" panose="020B0604020202020204" pitchFamily="34" charset="0"/>
              <a:cs typeface="Arial" panose="020B0604020202020204" pitchFamily="34" charset="0"/>
            </a:endParaRPr>
          </a:p>
          <a:p>
            <a:pPr>
              <a:lnSpc>
                <a:spcPct val="110000"/>
              </a:lnSpc>
              <a:defRPr/>
            </a:pPr>
            <a:endParaRPr lang="cs-CZ" sz="1000"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000" dirty="0">
                <a:solidFill>
                  <a:srgbClr val="FF0000"/>
                </a:solidFill>
                <a:latin typeface="Arial" panose="020B0604020202020204" pitchFamily="34" charset="0"/>
                <a:cs typeface="Arial" panose="020B0604020202020204" pitchFamily="34" charset="0"/>
              </a:rPr>
              <a:t>Požadavek PRM TSI:	</a:t>
            </a:r>
            <a:r>
              <a:rPr lang="cs-CZ" sz="2000" b="1" dirty="0">
                <a:solidFill>
                  <a:srgbClr val="FF0000"/>
                </a:solidFill>
                <a:latin typeface="Arial" panose="020B0604020202020204" pitchFamily="34" charset="0"/>
                <a:cs typeface="Arial" panose="020B0604020202020204" pitchFamily="34" charset="0"/>
              </a:rPr>
              <a:t>|K| ≥ </a:t>
            </a:r>
            <a:r>
              <a:rPr lang="cs-CZ" sz="2000" b="1" dirty="0" err="1">
                <a:solidFill>
                  <a:srgbClr val="FF0000"/>
                </a:solidFill>
                <a:latin typeface="Arial" panose="020B0604020202020204" pitchFamily="34" charset="0"/>
                <a:cs typeface="Arial" panose="020B0604020202020204" pitchFamily="34" charset="0"/>
              </a:rPr>
              <a:t>k</a:t>
            </a:r>
            <a:r>
              <a:rPr lang="cs-CZ" sz="2000" b="1" dirty="0">
                <a:solidFill>
                  <a:srgbClr val="FF0000"/>
                </a:solidFill>
                <a:latin typeface="Arial" panose="020B0604020202020204" pitchFamily="34" charset="0"/>
                <a:cs typeface="Arial" panose="020B0604020202020204" pitchFamily="34" charset="0"/>
              </a:rPr>
              <a:t> * 0,3</a:t>
            </a:r>
          </a:p>
          <a:p>
            <a:pPr>
              <a:lnSpc>
                <a:spcPct val="110000"/>
              </a:lnSpc>
              <a:defRPr/>
            </a:pPr>
            <a:r>
              <a:rPr lang="cs-CZ" sz="2000" b="1" dirty="0">
                <a:solidFill>
                  <a:srgbClr val="FF0000"/>
                </a:solidFill>
                <a:latin typeface="Arial" panose="020B0604020202020204" pitchFamily="34" charset="0"/>
                <a:cs typeface="Arial" panose="020B0604020202020204" pitchFamily="34" charset="0"/>
              </a:rPr>
              <a:t>			</a:t>
            </a:r>
            <a:r>
              <a:rPr lang="cs-CZ" sz="2000" dirty="0">
                <a:solidFill>
                  <a:srgbClr val="FF0000"/>
                </a:solidFill>
                <a:latin typeface="Arial" panose="020B0604020202020204" pitchFamily="34" charset="0"/>
                <a:cs typeface="Arial" panose="020B0604020202020204" pitchFamily="34" charset="0"/>
              </a:rPr>
              <a:t>k … bezpečnostní součinitel pro měření in-</a:t>
            </a:r>
            <a:r>
              <a:rPr lang="cs-CZ" sz="2000" dirty="0" err="1">
                <a:solidFill>
                  <a:srgbClr val="FF0000"/>
                </a:solidFill>
                <a:latin typeface="Arial" panose="020B0604020202020204" pitchFamily="34" charset="0"/>
                <a:cs typeface="Arial" panose="020B0604020202020204" pitchFamily="34" charset="0"/>
              </a:rPr>
              <a:t>situ</a:t>
            </a:r>
            <a:endParaRPr lang="cs-CZ" sz="2000" dirty="0">
              <a:solidFill>
                <a:srgbClr val="FF0000"/>
              </a:solidFill>
              <a:latin typeface="Arial" panose="020B0604020202020204" pitchFamily="34" charset="0"/>
              <a:cs typeface="Arial" panose="020B0604020202020204" pitchFamily="34" charset="0"/>
            </a:endParaRPr>
          </a:p>
        </p:txBody>
      </p:sp>
      <p:graphicFrame>
        <p:nvGraphicFramePr>
          <p:cNvPr id="1026" name="Object 2"/>
          <p:cNvGraphicFramePr>
            <a:graphicFrameLocks noChangeAspect="1"/>
          </p:cNvGraphicFramePr>
          <p:nvPr/>
        </p:nvGraphicFramePr>
        <p:xfrm>
          <a:off x="395288" y="2338388"/>
          <a:ext cx="1439862" cy="803275"/>
        </p:xfrm>
        <a:graphic>
          <a:graphicData uri="http://schemas.openxmlformats.org/presentationml/2006/ole">
            <mc:AlternateContent xmlns:mc="http://schemas.openxmlformats.org/markup-compatibility/2006">
              <mc:Choice xmlns:v="urn:schemas-microsoft-com:vml" Requires="v">
                <p:oleObj spid="_x0000_s3097" name="Rovnice" r:id="rId5" imgW="774360" imgH="431640" progId="Equation.3">
                  <p:embed/>
                </p:oleObj>
              </mc:Choice>
              <mc:Fallback>
                <p:oleObj name="Rovnice" r:id="rId5" imgW="7743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338388"/>
                        <a:ext cx="1439862" cy="803275"/>
                      </a:xfrm>
                      <a:prstGeom prst="rect">
                        <a:avLst/>
                      </a:prstGeom>
                      <a:solidFill>
                        <a:srgbClr val="99CCFF">
                          <a:alpha val="50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741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8" descr="VU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2053"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a:solidFill>
                  <a:srgbClr val="002060"/>
                </a:solidFill>
              </a:rPr>
              <a:t>CR/HS PRM TSI 2008/164/EC</a:t>
            </a:r>
          </a:p>
        </p:txBody>
      </p:sp>
      <p:sp>
        <p:nvSpPr>
          <p:cNvPr id="6149" name="TextovéPole 5"/>
          <p:cNvSpPr txBox="1">
            <a:spLocks noChangeArrowheads="1"/>
          </p:cNvSpPr>
          <p:nvPr/>
        </p:nvSpPr>
        <p:spPr bwMode="auto">
          <a:xfrm>
            <a:off x="250825" y="765175"/>
            <a:ext cx="8642350" cy="5424488"/>
          </a:xfrm>
          <a:prstGeom prst="rect">
            <a:avLst/>
          </a:prstGeom>
          <a:solidFill>
            <a:schemeClr val="bg1">
              <a:alpha val="50195"/>
            </a:schemeClr>
          </a:solidFill>
          <a:ln w="9525">
            <a:noFill/>
            <a:miter lim="800000"/>
            <a:headEnd/>
            <a:tailEnd/>
          </a:ln>
        </p:spPr>
        <p:txBody>
          <a:bodyPr>
            <a:spAutoFit/>
          </a:bodyPr>
          <a:lstStyle/>
          <a:p>
            <a:pPr>
              <a:lnSpc>
                <a:spcPct val="110000"/>
              </a:lnSpc>
              <a:defRPr/>
            </a:pPr>
            <a:r>
              <a:rPr lang="cs-CZ" sz="2000" b="1" dirty="0">
                <a:solidFill>
                  <a:srgbClr val="FF0000"/>
                </a:solidFill>
                <a:latin typeface="Arial" panose="020B0604020202020204" pitchFamily="34" charset="0"/>
                <a:cs typeface="Arial" panose="020B0604020202020204" pitchFamily="34" charset="0"/>
              </a:rPr>
              <a:t>Postup:</a:t>
            </a:r>
          </a:p>
          <a:p>
            <a:pPr>
              <a:lnSpc>
                <a:spcPct val="110000"/>
              </a:lnSpc>
              <a:defRPr/>
            </a:pPr>
            <a:endParaRPr lang="cs-CZ" sz="5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1) převod odstínů barvy RAL na systém NCS pomocí tabulek </a:t>
            </a:r>
            <a:r>
              <a:rPr lang="cs-CZ" sz="2000" i="1" dirty="0">
                <a:solidFill>
                  <a:srgbClr val="002060"/>
                </a:solidFill>
                <a:latin typeface="Arial" panose="020B0604020202020204" pitchFamily="34" charset="0"/>
                <a:cs typeface="Arial" panose="020B0604020202020204" pitchFamily="34" charset="0"/>
              </a:rPr>
              <a:t>NCS </a:t>
            </a:r>
            <a:r>
              <a:rPr lang="cs-CZ" sz="2000" i="1" dirty="0" err="1">
                <a:solidFill>
                  <a:srgbClr val="002060"/>
                </a:solidFill>
                <a:latin typeface="Arial" panose="020B0604020202020204" pitchFamily="34" charset="0"/>
                <a:cs typeface="Arial" panose="020B0604020202020204" pitchFamily="34" charset="0"/>
              </a:rPr>
              <a:t>Translation</a:t>
            </a:r>
            <a:r>
              <a:rPr lang="cs-CZ" sz="2000" i="1" dirty="0">
                <a:solidFill>
                  <a:srgbClr val="002060"/>
                </a:solidFill>
                <a:latin typeface="Arial" panose="020B0604020202020204" pitchFamily="34" charset="0"/>
                <a:cs typeface="Arial" panose="020B0604020202020204" pitchFamily="34" charset="0"/>
              </a:rPr>
              <a:t> </a:t>
            </a:r>
            <a:r>
              <a:rPr lang="cs-CZ" sz="2000" i="1" dirty="0" err="1">
                <a:solidFill>
                  <a:srgbClr val="002060"/>
                </a:solidFill>
                <a:latin typeface="Arial" panose="020B0604020202020204" pitchFamily="34" charset="0"/>
                <a:cs typeface="Arial" panose="020B0604020202020204" pitchFamily="34" charset="0"/>
              </a:rPr>
              <a:t>Key</a:t>
            </a:r>
            <a:r>
              <a:rPr lang="cs-CZ" sz="2000" i="1" dirty="0">
                <a:solidFill>
                  <a:srgbClr val="002060"/>
                </a:solidFill>
                <a:latin typeface="Arial" panose="020B0604020202020204" pitchFamily="34" charset="0"/>
                <a:cs typeface="Arial" panose="020B0604020202020204" pitchFamily="34" charset="0"/>
              </a:rPr>
              <a:t> NCS – RAL, </a:t>
            </a:r>
            <a:r>
              <a:rPr lang="cs-CZ" sz="2000" i="1" dirty="0" err="1">
                <a:solidFill>
                  <a:srgbClr val="002060"/>
                </a:solidFill>
                <a:latin typeface="Arial" panose="020B0604020202020204" pitchFamily="34" charset="0"/>
                <a:cs typeface="Arial" panose="020B0604020202020204" pitchFamily="34" charset="0"/>
              </a:rPr>
              <a:t>Scandinavian</a:t>
            </a:r>
            <a:r>
              <a:rPr lang="cs-CZ" sz="2000" i="1" dirty="0">
                <a:solidFill>
                  <a:srgbClr val="002060"/>
                </a:solidFill>
                <a:latin typeface="Arial" panose="020B0604020202020204" pitchFamily="34" charset="0"/>
                <a:cs typeface="Arial" panose="020B0604020202020204" pitchFamily="34" charset="0"/>
              </a:rPr>
              <a:t> </a:t>
            </a:r>
            <a:r>
              <a:rPr lang="cs-CZ" sz="2000" i="1" dirty="0" err="1">
                <a:solidFill>
                  <a:srgbClr val="002060"/>
                </a:solidFill>
                <a:latin typeface="Arial" panose="020B0604020202020204" pitchFamily="34" charset="0"/>
                <a:cs typeface="Arial" panose="020B0604020202020204" pitchFamily="34" charset="0"/>
              </a:rPr>
              <a:t>Colour</a:t>
            </a:r>
            <a:r>
              <a:rPr lang="cs-CZ" sz="2000" i="1" dirty="0">
                <a:solidFill>
                  <a:srgbClr val="002060"/>
                </a:solidFill>
                <a:latin typeface="Arial" panose="020B0604020202020204" pitchFamily="34" charset="0"/>
                <a:cs typeface="Arial" panose="020B0604020202020204" pitchFamily="34" charset="0"/>
              </a:rPr>
              <a:t> Institute AB, </a:t>
            </a:r>
            <a:r>
              <a:rPr lang="cs-CZ" sz="2000" i="1" dirty="0" err="1">
                <a:solidFill>
                  <a:srgbClr val="002060"/>
                </a:solidFill>
                <a:latin typeface="Arial" panose="020B0604020202020204" pitchFamily="34" charset="0"/>
                <a:cs typeface="Arial" panose="020B0604020202020204" pitchFamily="34" charset="0"/>
              </a:rPr>
              <a:t>Edition</a:t>
            </a:r>
            <a:r>
              <a:rPr lang="cs-CZ" sz="2000" i="1" dirty="0">
                <a:solidFill>
                  <a:srgbClr val="002060"/>
                </a:solidFill>
                <a:latin typeface="Arial" panose="020B0604020202020204" pitchFamily="34" charset="0"/>
                <a:cs typeface="Arial" panose="020B0604020202020204" pitchFamily="34" charset="0"/>
              </a:rPr>
              <a:t> 7 – </a:t>
            </a:r>
            <a:r>
              <a:rPr lang="cs-CZ" sz="2000" dirty="0">
                <a:solidFill>
                  <a:srgbClr val="002060"/>
                </a:solidFill>
                <a:latin typeface="Arial" panose="020B0604020202020204" pitchFamily="34" charset="0"/>
                <a:cs typeface="Arial" panose="020B0604020202020204" pitchFamily="34" charset="0"/>
              </a:rPr>
              <a:t>odstíny RAL, které nelze přímo převést na NCS jsou nahrazeny odstíny referenčními (nejbližšími skutečnému odstínu)</a:t>
            </a:r>
            <a:endParaRPr lang="cs-CZ" sz="2000" i="1" dirty="0">
              <a:solidFill>
                <a:srgbClr val="002060"/>
              </a:solidFill>
              <a:latin typeface="Arial" panose="020B0604020202020204" pitchFamily="34" charset="0"/>
              <a:cs typeface="Arial" panose="020B0604020202020204" pitchFamily="34" charset="0"/>
            </a:endParaRPr>
          </a:p>
          <a:p>
            <a:pPr>
              <a:lnSpc>
                <a:spcPct val="110000"/>
              </a:lnSpc>
              <a:defRPr/>
            </a:pPr>
            <a:endParaRPr lang="cs-CZ" sz="1000" i="1"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2) zjištění typických hodnot světelné odrazivosti </a:t>
            </a:r>
            <a:r>
              <a:rPr lang="cs-CZ" sz="2000" i="1" dirty="0">
                <a:solidFill>
                  <a:srgbClr val="002060"/>
                </a:solidFill>
                <a:latin typeface="Arial" panose="020B0604020202020204" pitchFamily="34" charset="0"/>
                <a:cs typeface="Arial" panose="020B0604020202020204" pitchFamily="34" charset="0"/>
              </a:rPr>
              <a:t>Y</a:t>
            </a:r>
            <a:r>
              <a:rPr lang="cs-CZ" sz="1200" i="1" dirty="0">
                <a:solidFill>
                  <a:srgbClr val="002060"/>
                </a:solidFill>
                <a:latin typeface="Arial" panose="020B0604020202020204" pitchFamily="34" charset="0"/>
                <a:cs typeface="Arial" panose="020B0604020202020204" pitchFamily="34" charset="0"/>
              </a:rPr>
              <a:t>I</a:t>
            </a:r>
            <a:r>
              <a:rPr lang="cs-CZ" sz="2000" dirty="0">
                <a:solidFill>
                  <a:srgbClr val="002060"/>
                </a:solidFill>
                <a:latin typeface="Arial" panose="020B0604020202020204" pitchFamily="34" charset="0"/>
                <a:cs typeface="Arial" panose="020B0604020202020204" pitchFamily="34" charset="0"/>
              </a:rPr>
              <a:t> pro převedené odstíny NCS pomocí </a:t>
            </a:r>
            <a:r>
              <a:rPr lang="cs-CZ" sz="2000" i="1" dirty="0">
                <a:solidFill>
                  <a:srgbClr val="002060"/>
                </a:solidFill>
                <a:latin typeface="Arial" panose="020B0604020202020204" pitchFamily="34" charset="0"/>
                <a:cs typeface="Arial" panose="020B0604020202020204" pitchFamily="34" charset="0"/>
              </a:rPr>
              <a:t>NCS </a:t>
            </a:r>
            <a:r>
              <a:rPr lang="cs-CZ" sz="2000" i="1" dirty="0" err="1">
                <a:solidFill>
                  <a:srgbClr val="002060"/>
                </a:solidFill>
                <a:latin typeface="Arial" panose="020B0604020202020204" pitchFamily="34" charset="0"/>
                <a:cs typeface="Arial" panose="020B0604020202020204" pitchFamily="34" charset="0"/>
              </a:rPr>
              <a:t>Translation</a:t>
            </a:r>
            <a:r>
              <a:rPr lang="cs-CZ" sz="2000" i="1" dirty="0">
                <a:solidFill>
                  <a:srgbClr val="002060"/>
                </a:solidFill>
                <a:latin typeface="Arial" panose="020B0604020202020204" pitchFamily="34" charset="0"/>
                <a:cs typeface="Arial" panose="020B0604020202020204" pitchFamily="34" charset="0"/>
              </a:rPr>
              <a:t> Table </a:t>
            </a:r>
            <a:r>
              <a:rPr lang="cs-CZ" sz="2000" i="1" dirty="0" err="1">
                <a:solidFill>
                  <a:srgbClr val="002060"/>
                </a:solidFill>
                <a:latin typeface="Arial" panose="020B0604020202020204" pitchFamily="34" charset="0"/>
                <a:cs typeface="Arial" panose="020B0604020202020204" pitchFamily="34" charset="0"/>
              </a:rPr>
              <a:t>Lightness</a:t>
            </a:r>
            <a:r>
              <a:rPr lang="cs-CZ" sz="2000" i="1" dirty="0">
                <a:solidFill>
                  <a:srgbClr val="002060"/>
                </a:solidFill>
                <a:latin typeface="Arial" panose="020B0604020202020204" pitchFamily="34" charset="0"/>
                <a:cs typeface="Arial" panose="020B0604020202020204" pitchFamily="34" charset="0"/>
              </a:rPr>
              <a:t>, </a:t>
            </a:r>
            <a:r>
              <a:rPr lang="cs-CZ" sz="2000" i="1" dirty="0" err="1">
                <a:solidFill>
                  <a:srgbClr val="002060"/>
                </a:solidFill>
                <a:latin typeface="Arial" panose="020B0604020202020204" pitchFamily="34" charset="0"/>
                <a:cs typeface="Arial" panose="020B0604020202020204" pitchFamily="34" charset="0"/>
              </a:rPr>
              <a:t>Scandinavian</a:t>
            </a:r>
            <a:r>
              <a:rPr lang="cs-CZ" sz="2000" i="1" dirty="0">
                <a:solidFill>
                  <a:srgbClr val="002060"/>
                </a:solidFill>
                <a:latin typeface="Arial" panose="020B0604020202020204" pitchFamily="34" charset="0"/>
                <a:cs typeface="Arial" panose="020B0604020202020204" pitchFamily="34" charset="0"/>
              </a:rPr>
              <a:t> </a:t>
            </a:r>
            <a:r>
              <a:rPr lang="cs-CZ" sz="2000" i="1" dirty="0" err="1">
                <a:solidFill>
                  <a:srgbClr val="002060"/>
                </a:solidFill>
                <a:latin typeface="Arial" panose="020B0604020202020204" pitchFamily="34" charset="0"/>
                <a:cs typeface="Arial" panose="020B0604020202020204" pitchFamily="34" charset="0"/>
              </a:rPr>
              <a:t>Colour</a:t>
            </a:r>
            <a:r>
              <a:rPr lang="cs-CZ" sz="2000" i="1" dirty="0">
                <a:solidFill>
                  <a:srgbClr val="002060"/>
                </a:solidFill>
                <a:latin typeface="Arial" panose="020B0604020202020204" pitchFamily="34" charset="0"/>
                <a:cs typeface="Arial" panose="020B0604020202020204" pitchFamily="34" charset="0"/>
              </a:rPr>
              <a:t> Institute AB, </a:t>
            </a:r>
            <a:r>
              <a:rPr lang="cs-CZ" sz="2000" i="1" dirty="0" smtClean="0">
                <a:solidFill>
                  <a:srgbClr val="002060"/>
                </a:solidFill>
                <a:latin typeface="Arial" panose="020B0604020202020204" pitchFamily="34" charset="0"/>
                <a:cs typeface="Arial" panose="020B0604020202020204" pitchFamily="34" charset="0"/>
              </a:rPr>
              <a:t>Edition3</a:t>
            </a:r>
            <a:endParaRPr lang="cs-CZ" sz="2000" i="1" dirty="0">
              <a:solidFill>
                <a:srgbClr val="002060"/>
              </a:solidFill>
              <a:latin typeface="Arial" panose="020B0604020202020204" pitchFamily="34" charset="0"/>
              <a:cs typeface="Arial" panose="020B0604020202020204" pitchFamily="34" charset="0"/>
            </a:endParaRPr>
          </a:p>
          <a:p>
            <a:pPr>
              <a:lnSpc>
                <a:spcPct val="110000"/>
              </a:lnSpc>
              <a:defRPr/>
            </a:pPr>
            <a:endParaRPr lang="cs-CZ" sz="1000" i="1"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3) výpočet optického kontrastu ze vztahu</a:t>
            </a:r>
          </a:p>
          <a:p>
            <a:pPr>
              <a:lnSpc>
                <a:spcPct val="110000"/>
              </a:lnSpc>
              <a:defRPr/>
            </a:pP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4) vyhodnocení na základě minimální požadované hodnoty, </a:t>
            </a:r>
            <a:r>
              <a:rPr lang="cs-CZ" sz="2000" b="1" dirty="0">
                <a:solidFill>
                  <a:srgbClr val="002060"/>
                </a:solidFill>
                <a:latin typeface="Arial" panose="020B0604020202020204" pitchFamily="34" charset="0"/>
                <a:cs typeface="Arial" panose="020B0604020202020204" pitchFamily="34" charset="0"/>
              </a:rPr>
              <a:t>tj. 0,33</a:t>
            </a:r>
            <a:r>
              <a:rPr lang="cs-CZ" sz="2000" dirty="0">
                <a:solidFill>
                  <a:srgbClr val="002060"/>
                </a:solidFill>
                <a:latin typeface="Arial" panose="020B0604020202020204" pitchFamily="34" charset="0"/>
                <a:cs typeface="Arial" panose="020B0604020202020204" pitchFamily="34" charset="0"/>
              </a:rPr>
              <a:t> pro měření in-</a:t>
            </a:r>
            <a:r>
              <a:rPr lang="cs-CZ" sz="2000" dirty="0" err="1">
                <a:solidFill>
                  <a:srgbClr val="002060"/>
                </a:solidFill>
                <a:latin typeface="Arial" panose="020B0604020202020204" pitchFamily="34" charset="0"/>
                <a:cs typeface="Arial" panose="020B0604020202020204" pitchFamily="34" charset="0"/>
              </a:rPr>
              <a:t>situ</a:t>
            </a: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FF0000"/>
                </a:solidFill>
                <a:latin typeface="Arial" panose="020B0604020202020204" pitchFamily="34" charset="0"/>
                <a:cs typeface="Arial" panose="020B0604020202020204" pitchFamily="34" charset="0"/>
              </a:rPr>
              <a:t>Pozn. U vícebarevných povrchů je nutné určit odrazivost pro každou barvu zvlášť a odhadnout její procentuální zastoupení v celkové ploše.</a:t>
            </a:r>
          </a:p>
        </p:txBody>
      </p:sp>
      <p:graphicFrame>
        <p:nvGraphicFramePr>
          <p:cNvPr id="2050" name="Object 3"/>
          <p:cNvGraphicFramePr>
            <a:graphicFrameLocks noChangeAspect="1"/>
          </p:cNvGraphicFramePr>
          <p:nvPr/>
        </p:nvGraphicFramePr>
        <p:xfrm>
          <a:off x="5126038" y="3659188"/>
          <a:ext cx="1865312" cy="849312"/>
        </p:xfrm>
        <a:graphic>
          <a:graphicData uri="http://schemas.openxmlformats.org/presentationml/2006/ole">
            <mc:AlternateContent xmlns:mc="http://schemas.openxmlformats.org/markup-compatibility/2006">
              <mc:Choice xmlns:v="urn:schemas-microsoft-com:vml" Requires="v">
                <p:oleObj spid="_x0000_s4121" name="Rovnice" r:id="rId5" imgW="1002960" imgH="457200" progId="Equation.3">
                  <p:embed/>
                </p:oleObj>
              </mc:Choice>
              <mc:Fallback>
                <p:oleObj name="Rovnice" r:id="rId5" imgW="10029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038" y="3659188"/>
                        <a:ext cx="1865312" cy="849312"/>
                      </a:xfrm>
                      <a:prstGeom prst="rect">
                        <a:avLst/>
                      </a:prstGeom>
                      <a:solidFill>
                        <a:srgbClr val="99CCFF">
                          <a:alpha val="50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8087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32772"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a:solidFill>
                  <a:srgbClr val="002060"/>
                </a:solidFill>
              </a:rPr>
              <a:t>CR/HS PRM TSI 2008/164/EC</a:t>
            </a:r>
          </a:p>
        </p:txBody>
      </p:sp>
      <p:sp>
        <p:nvSpPr>
          <p:cNvPr id="6149" name="TextovéPole 5"/>
          <p:cNvSpPr txBox="1">
            <a:spLocks noChangeArrowheads="1"/>
          </p:cNvSpPr>
          <p:nvPr/>
        </p:nvSpPr>
        <p:spPr bwMode="auto">
          <a:xfrm>
            <a:off x="250825" y="765175"/>
            <a:ext cx="8642350" cy="5576888"/>
          </a:xfrm>
          <a:prstGeom prst="rect">
            <a:avLst/>
          </a:prstGeom>
          <a:solidFill>
            <a:schemeClr val="bg1">
              <a:alpha val="50195"/>
            </a:schemeClr>
          </a:solidFill>
          <a:ln w="9525">
            <a:noFill/>
            <a:miter lim="800000"/>
            <a:headEnd/>
            <a:tailEnd/>
          </a:ln>
        </p:spPr>
        <p:txBody>
          <a:bodyPr>
            <a:spAutoFit/>
          </a:bodyPr>
          <a:lstStyle/>
          <a:p>
            <a:pPr>
              <a:lnSpc>
                <a:spcPct val="110000"/>
              </a:lnSpc>
              <a:defRPr/>
            </a:pPr>
            <a:r>
              <a:rPr lang="cs-CZ" sz="2000" b="1" dirty="0">
                <a:solidFill>
                  <a:srgbClr val="FF0000"/>
                </a:solidFill>
                <a:latin typeface="Arial" panose="020B0604020202020204" pitchFamily="34" charset="0"/>
                <a:cs typeface="Arial" panose="020B0604020202020204" pitchFamily="34" charset="0"/>
              </a:rPr>
              <a:t>Příklad určení optického kontrastu:</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buFontTx/>
              <a:buChar char="-"/>
              <a:defRPr/>
            </a:pPr>
            <a:r>
              <a:rPr lang="cs-CZ" sz="2000" dirty="0">
                <a:solidFill>
                  <a:srgbClr val="002060"/>
                </a:solidFill>
                <a:latin typeface="Arial" panose="020B0604020202020204" pitchFamily="34" charset="0"/>
                <a:cs typeface="Arial" panose="020B0604020202020204" pitchFamily="34" charset="0"/>
              </a:rPr>
              <a:t> schodišťové madlo modrofialový odstín RAL 5000</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buFontTx/>
              <a:buChar char="-"/>
              <a:defRPr/>
            </a:pPr>
            <a:r>
              <a:rPr lang="cs-CZ" sz="2000" dirty="0">
                <a:solidFill>
                  <a:srgbClr val="002060"/>
                </a:solidFill>
                <a:latin typeface="Arial" panose="020B0604020202020204" pitchFamily="34" charset="0"/>
                <a:cs typeface="Arial" panose="020B0604020202020204" pitchFamily="34" charset="0"/>
              </a:rPr>
              <a:t> schodišťová zídka odstín pastelová modrá RAL 5024</a:t>
            </a:r>
          </a:p>
          <a:p>
            <a:pPr>
              <a:lnSpc>
                <a:spcPct val="110000"/>
              </a:lnSpc>
              <a:buFontTx/>
              <a:buChar char="-"/>
              <a:defRPr/>
            </a:pP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1)	RAL 5000 ~ S 6020-R80B		RAL 5024 ~ S 3030-B</a:t>
            </a:r>
          </a:p>
          <a:p>
            <a:pPr>
              <a:lnSpc>
                <a:spcPct val="110000"/>
              </a:lnSpc>
              <a:defRPr/>
            </a:pPr>
            <a:endParaRPr lang="cs-CZ" sz="18400" dirty="0">
              <a:solidFill>
                <a:srgbClr val="002060"/>
              </a:solidFill>
              <a:latin typeface="Arial" panose="020B0604020202020204" pitchFamily="34" charset="0"/>
              <a:cs typeface="Arial" panose="020B0604020202020204" pitchFamily="34" charset="0"/>
            </a:endParaRPr>
          </a:p>
          <a:p>
            <a:pPr algn="ctr">
              <a:lnSpc>
                <a:spcPct val="110000"/>
              </a:lnSpc>
              <a:defRPr/>
            </a:pPr>
            <a:r>
              <a:rPr lang="cs-CZ" sz="2000" dirty="0">
                <a:solidFill>
                  <a:srgbClr val="002060"/>
                </a:solidFill>
                <a:latin typeface="Arial" panose="020B0604020202020204" pitchFamily="34" charset="0"/>
                <a:cs typeface="Arial" panose="020B0604020202020204" pitchFamily="34" charset="0"/>
              </a:rPr>
              <a:t>NCS </a:t>
            </a:r>
            <a:r>
              <a:rPr lang="cs-CZ" sz="2000" dirty="0" err="1">
                <a:solidFill>
                  <a:srgbClr val="002060"/>
                </a:solidFill>
                <a:latin typeface="Arial" panose="020B0604020202020204" pitchFamily="34" charset="0"/>
                <a:cs typeface="Arial" panose="020B0604020202020204" pitchFamily="34" charset="0"/>
              </a:rPr>
              <a:t>Translation</a:t>
            </a:r>
            <a:r>
              <a:rPr lang="cs-CZ" sz="2000" dirty="0">
                <a:solidFill>
                  <a:srgbClr val="002060"/>
                </a:solidFill>
                <a:latin typeface="Arial" panose="020B0604020202020204" pitchFamily="34" charset="0"/>
                <a:cs typeface="Arial" panose="020B0604020202020204" pitchFamily="34" charset="0"/>
              </a:rPr>
              <a:t> </a:t>
            </a:r>
            <a:r>
              <a:rPr lang="cs-CZ" sz="2000" dirty="0" err="1">
                <a:solidFill>
                  <a:srgbClr val="002060"/>
                </a:solidFill>
                <a:latin typeface="Arial" panose="020B0604020202020204" pitchFamily="34" charset="0"/>
                <a:cs typeface="Arial" panose="020B0604020202020204" pitchFamily="34" charset="0"/>
              </a:rPr>
              <a:t>Key</a:t>
            </a:r>
            <a:r>
              <a:rPr lang="cs-CZ" sz="2000" dirty="0">
                <a:solidFill>
                  <a:srgbClr val="002060"/>
                </a:solidFill>
                <a:latin typeface="Arial" panose="020B0604020202020204" pitchFamily="34" charset="0"/>
                <a:cs typeface="Arial" panose="020B0604020202020204" pitchFamily="34" charset="0"/>
              </a:rPr>
              <a:t> NCS - RAL</a:t>
            </a:r>
          </a:p>
        </p:txBody>
      </p:sp>
      <p:pic>
        <p:nvPicPr>
          <p:cNvPr id="32774" name="Picture 3" descr="bar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908050"/>
            <a:ext cx="19446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Obrázek 7" descr="RAl_NC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852738"/>
            <a:ext cx="4824413"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délník 9"/>
          <p:cNvSpPr/>
          <p:nvPr/>
        </p:nvSpPr>
        <p:spPr>
          <a:xfrm>
            <a:off x="2124075" y="3644900"/>
            <a:ext cx="4824413" cy="2159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Obdélník 10"/>
          <p:cNvSpPr/>
          <p:nvPr/>
        </p:nvSpPr>
        <p:spPr>
          <a:xfrm>
            <a:off x="2124075" y="5516563"/>
            <a:ext cx="4824413" cy="2159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3732873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8" descr="VUZ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3078"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a:solidFill>
                  <a:srgbClr val="002060"/>
                </a:solidFill>
              </a:rPr>
              <a:t>CR/HS PRM TSI 2008/164/EC</a:t>
            </a:r>
          </a:p>
        </p:txBody>
      </p:sp>
      <p:sp>
        <p:nvSpPr>
          <p:cNvPr id="6149" name="TextovéPole 5"/>
          <p:cNvSpPr txBox="1">
            <a:spLocks noChangeArrowheads="1"/>
          </p:cNvSpPr>
          <p:nvPr/>
        </p:nvSpPr>
        <p:spPr bwMode="auto">
          <a:xfrm>
            <a:off x="250825" y="765175"/>
            <a:ext cx="8642350" cy="5340350"/>
          </a:xfrm>
          <a:prstGeom prst="rect">
            <a:avLst/>
          </a:prstGeom>
          <a:solidFill>
            <a:schemeClr val="bg1">
              <a:alpha val="50195"/>
            </a:schemeClr>
          </a:solidFill>
          <a:ln w="9525">
            <a:noFill/>
            <a:miter lim="800000"/>
            <a:headEnd/>
            <a:tailEnd/>
          </a:ln>
        </p:spPr>
        <p:txBody>
          <a:bodyPr>
            <a:spAutoFit/>
          </a:bodyPr>
          <a:lstStyle/>
          <a:p>
            <a:pPr>
              <a:lnSpc>
                <a:spcPct val="110000"/>
              </a:lnSpc>
              <a:defRPr/>
            </a:pPr>
            <a:r>
              <a:rPr lang="cs-CZ" sz="2000" b="1" dirty="0">
                <a:solidFill>
                  <a:srgbClr val="FF0000"/>
                </a:solidFill>
                <a:latin typeface="Arial" panose="020B0604020202020204" pitchFamily="34" charset="0"/>
                <a:cs typeface="Arial" panose="020B0604020202020204" pitchFamily="34" charset="0"/>
              </a:rPr>
              <a:t>Příklad určení optického kontrastu:</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2)	S 6020-R80B ~ 	Y</a:t>
            </a:r>
            <a:r>
              <a:rPr lang="cs-CZ" sz="1200" dirty="0">
                <a:solidFill>
                  <a:srgbClr val="002060"/>
                </a:solidFill>
                <a:latin typeface="Arial" panose="020B0604020202020204" pitchFamily="34" charset="0"/>
                <a:cs typeface="Arial" panose="020B0604020202020204" pitchFamily="34" charset="0"/>
              </a:rPr>
              <a:t>I,L0</a:t>
            </a:r>
            <a:r>
              <a:rPr lang="cs-CZ" sz="2000" dirty="0">
                <a:solidFill>
                  <a:srgbClr val="002060"/>
                </a:solidFill>
                <a:latin typeface="Arial" panose="020B0604020202020204" pitchFamily="34" charset="0"/>
                <a:cs typeface="Arial" panose="020B0604020202020204" pitchFamily="34" charset="0"/>
              </a:rPr>
              <a:t> = 10,51%	S 3030-B ~ Y</a:t>
            </a:r>
            <a:r>
              <a:rPr lang="cs-CZ" sz="1200" dirty="0">
                <a:solidFill>
                  <a:srgbClr val="002060"/>
                </a:solidFill>
                <a:latin typeface="Arial" panose="020B0604020202020204" pitchFamily="34" charset="0"/>
                <a:cs typeface="Arial" panose="020B0604020202020204" pitchFamily="34" charset="0"/>
              </a:rPr>
              <a:t>I,</a:t>
            </a:r>
            <a:r>
              <a:rPr lang="cs-CZ" sz="1200" dirty="0" err="1">
                <a:solidFill>
                  <a:srgbClr val="002060"/>
                </a:solidFill>
                <a:latin typeface="Arial" panose="020B0604020202020204" pitchFamily="34" charset="0"/>
                <a:cs typeface="Arial" panose="020B0604020202020204" pitchFamily="34" charset="0"/>
              </a:rPr>
              <a:t>Lh</a:t>
            </a:r>
            <a:r>
              <a:rPr lang="cs-CZ" sz="2000" dirty="0">
                <a:solidFill>
                  <a:srgbClr val="002060"/>
                </a:solidFill>
                <a:latin typeface="Arial" panose="020B0604020202020204" pitchFamily="34" charset="0"/>
                <a:cs typeface="Arial" panose="020B0604020202020204" pitchFamily="34" charset="0"/>
              </a:rPr>
              <a:t> = 27,36%</a:t>
            </a:r>
          </a:p>
          <a:p>
            <a:pPr>
              <a:lnSpc>
                <a:spcPct val="110000"/>
              </a:lnSpc>
              <a:defRPr/>
            </a:pPr>
            <a:endParaRPr lang="cs-CZ" sz="15000" dirty="0">
              <a:solidFill>
                <a:srgbClr val="002060"/>
              </a:solidFill>
              <a:latin typeface="Arial" panose="020B0604020202020204" pitchFamily="34" charset="0"/>
              <a:cs typeface="Arial" panose="020B0604020202020204" pitchFamily="34" charset="0"/>
            </a:endParaRPr>
          </a:p>
          <a:p>
            <a:pPr algn="ctr">
              <a:lnSpc>
                <a:spcPct val="110000"/>
              </a:lnSpc>
              <a:defRPr/>
            </a:pPr>
            <a:r>
              <a:rPr lang="cs-CZ" sz="2000" dirty="0">
                <a:solidFill>
                  <a:srgbClr val="002060"/>
                </a:solidFill>
                <a:latin typeface="Arial" panose="020B0604020202020204" pitchFamily="34" charset="0"/>
                <a:cs typeface="Arial" panose="020B0604020202020204" pitchFamily="34" charset="0"/>
              </a:rPr>
              <a:t>NCS </a:t>
            </a:r>
            <a:r>
              <a:rPr lang="cs-CZ" sz="2000" dirty="0" err="1">
                <a:solidFill>
                  <a:srgbClr val="002060"/>
                </a:solidFill>
                <a:latin typeface="Arial" panose="020B0604020202020204" pitchFamily="34" charset="0"/>
                <a:cs typeface="Arial" panose="020B0604020202020204" pitchFamily="34" charset="0"/>
              </a:rPr>
              <a:t>Translation</a:t>
            </a:r>
            <a:r>
              <a:rPr lang="cs-CZ" sz="2000" dirty="0">
                <a:solidFill>
                  <a:srgbClr val="002060"/>
                </a:solidFill>
                <a:latin typeface="Arial" panose="020B0604020202020204" pitchFamily="34" charset="0"/>
                <a:cs typeface="Arial" panose="020B0604020202020204" pitchFamily="34" charset="0"/>
              </a:rPr>
              <a:t> Table </a:t>
            </a:r>
            <a:r>
              <a:rPr lang="cs-CZ" sz="2000" dirty="0" err="1">
                <a:solidFill>
                  <a:srgbClr val="002060"/>
                </a:solidFill>
                <a:latin typeface="Arial" panose="020B0604020202020204" pitchFamily="34" charset="0"/>
                <a:cs typeface="Arial" panose="020B0604020202020204" pitchFamily="34" charset="0"/>
              </a:rPr>
              <a:t>Lightness</a:t>
            </a: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3)	</a:t>
            </a:r>
          </a:p>
          <a:p>
            <a:pPr>
              <a:lnSpc>
                <a:spcPct val="110000"/>
              </a:lnSpc>
              <a:defRPr/>
            </a:pP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endParaRPr lang="cs-CZ" sz="2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4)					… vyhovuje</a:t>
            </a:r>
          </a:p>
        </p:txBody>
      </p:sp>
      <p:pic>
        <p:nvPicPr>
          <p:cNvPr id="3080" name="Obrázek 11" descr="Yi.png"/>
          <p:cNvPicPr>
            <a:picLocks noChangeAspect="1"/>
          </p:cNvPicPr>
          <p:nvPr/>
        </p:nvPicPr>
        <p:blipFill>
          <a:blip r:embed="rId5">
            <a:extLst>
              <a:ext uri="{28A0092B-C50C-407E-A947-70E740481C1C}">
                <a14:useLocalDpi xmlns:a14="http://schemas.microsoft.com/office/drawing/2010/main" val="0"/>
              </a:ext>
            </a:extLst>
          </a:blip>
          <a:srcRect b="36649"/>
          <a:stretch>
            <a:fillRect/>
          </a:stretch>
        </p:blipFill>
        <p:spPr bwMode="auto">
          <a:xfrm>
            <a:off x="1908175" y="1700213"/>
            <a:ext cx="52562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p:cNvSpPr/>
          <p:nvPr/>
        </p:nvSpPr>
        <p:spPr>
          <a:xfrm>
            <a:off x="1908175" y="3429000"/>
            <a:ext cx="2232025" cy="2159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3" name="Obdélník 12"/>
          <p:cNvSpPr/>
          <p:nvPr/>
        </p:nvSpPr>
        <p:spPr>
          <a:xfrm>
            <a:off x="4787900" y="2708275"/>
            <a:ext cx="2232025" cy="2159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3074" name="Object 2"/>
          <p:cNvGraphicFramePr>
            <a:graphicFrameLocks noChangeAspect="1"/>
          </p:cNvGraphicFramePr>
          <p:nvPr/>
        </p:nvGraphicFramePr>
        <p:xfrm>
          <a:off x="1403350" y="4581525"/>
          <a:ext cx="4608513" cy="823913"/>
        </p:xfrm>
        <a:graphic>
          <a:graphicData uri="http://schemas.openxmlformats.org/presentationml/2006/ole">
            <mc:AlternateContent xmlns:mc="http://schemas.openxmlformats.org/markup-compatibility/2006">
              <mc:Choice xmlns:v="urn:schemas-microsoft-com:vml" Requires="v">
                <p:oleObj spid="_x0000_s5170" name="Rovnice" r:id="rId6" imgW="2552400" imgH="457200" progId="Equation.3">
                  <p:embed/>
                </p:oleObj>
              </mc:Choice>
              <mc:Fallback>
                <p:oleObj name="Rovnice" r:id="rId6" imgW="25524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4581525"/>
                        <a:ext cx="4608513" cy="823913"/>
                      </a:xfrm>
                      <a:prstGeom prst="rect">
                        <a:avLst/>
                      </a:prstGeom>
                      <a:noFill/>
                      <a:ln>
                        <a:noFill/>
                      </a:ln>
                      <a:effectLst/>
                      <a:extLst>
                        <a:ext uri="{909E8E84-426E-40DD-AFC4-6F175D3DCCD1}">
                          <a14:hiddenFill xmlns:a14="http://schemas.microsoft.com/office/drawing/2010/main">
                            <a:solidFill>
                              <a:srgbClr val="99CCFF">
                                <a:alpha val="50999"/>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1403350" y="5635625"/>
          <a:ext cx="2979738" cy="457200"/>
        </p:xfrm>
        <a:graphic>
          <a:graphicData uri="http://schemas.openxmlformats.org/presentationml/2006/ole">
            <mc:AlternateContent xmlns:mc="http://schemas.openxmlformats.org/markup-compatibility/2006">
              <mc:Choice xmlns:v="urn:schemas-microsoft-com:vml" Requires="v">
                <p:oleObj spid="_x0000_s5171" name="Rovnice" r:id="rId8" imgW="1650960" imgH="253800" progId="Equation.3">
                  <p:embed/>
                </p:oleObj>
              </mc:Choice>
              <mc:Fallback>
                <p:oleObj name="Rovnice" r:id="rId8" imgW="16509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350" y="5635625"/>
                        <a:ext cx="2979738" cy="457200"/>
                      </a:xfrm>
                      <a:prstGeom prst="rect">
                        <a:avLst/>
                      </a:prstGeom>
                      <a:noFill/>
                      <a:ln>
                        <a:noFill/>
                      </a:ln>
                      <a:effectLst/>
                      <a:extLst>
                        <a:ext uri="{909E8E84-426E-40DD-AFC4-6F175D3DCCD1}">
                          <a14:hiddenFill xmlns:a14="http://schemas.microsoft.com/office/drawing/2010/main">
                            <a:solidFill>
                              <a:srgbClr val="99CCFF">
                                <a:alpha val="50999"/>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8819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33796"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2008/164/EC</a:t>
            </a:r>
          </a:p>
        </p:txBody>
      </p:sp>
      <p:sp>
        <p:nvSpPr>
          <p:cNvPr id="6149" name="TextovéPole 5"/>
          <p:cNvSpPr txBox="1">
            <a:spLocks noChangeArrowheads="1"/>
          </p:cNvSpPr>
          <p:nvPr/>
        </p:nvSpPr>
        <p:spPr bwMode="auto">
          <a:xfrm>
            <a:off x="250825" y="765175"/>
            <a:ext cx="8642350" cy="5627688"/>
          </a:xfrm>
          <a:prstGeom prst="rect">
            <a:avLst/>
          </a:prstGeom>
          <a:solidFill>
            <a:schemeClr val="bg1">
              <a:alpha val="50195"/>
            </a:schemeClr>
          </a:solidFill>
          <a:ln w="9525">
            <a:noFill/>
            <a:miter lim="800000"/>
            <a:headEnd/>
            <a:tailEnd/>
          </a:ln>
        </p:spPr>
        <p:txBody>
          <a:bodyPr>
            <a:spAutoFit/>
          </a:bodyPr>
          <a:lstStyle/>
          <a:p>
            <a:pPr algn="ctr">
              <a:lnSpc>
                <a:spcPct val="110000"/>
              </a:lnSpc>
              <a:defRPr/>
            </a:pPr>
            <a:r>
              <a:rPr lang="cs-CZ" sz="2200" b="1" u="sng" dirty="0" smtClean="0">
                <a:solidFill>
                  <a:srgbClr val="002060"/>
                </a:solidFill>
                <a:latin typeface="Arial" panose="020B0604020202020204" pitchFamily="34" charset="0"/>
                <a:cs typeface="Arial" panose="020B0604020202020204" pitchFamily="34" charset="0"/>
              </a:rPr>
              <a:t>Značení </a:t>
            </a:r>
            <a:r>
              <a:rPr lang="cs-CZ" sz="2200" b="1" u="sng" dirty="0">
                <a:solidFill>
                  <a:srgbClr val="002060"/>
                </a:solidFill>
                <a:latin typeface="Arial" panose="020B0604020202020204" pitchFamily="34" charset="0"/>
                <a:cs typeface="Arial" panose="020B0604020202020204" pitchFamily="34" charset="0"/>
              </a:rPr>
              <a:t>pro OOSPO</a:t>
            </a:r>
          </a:p>
          <a:p>
            <a:pPr>
              <a:lnSpc>
                <a:spcPct val="110000"/>
              </a:lnSpc>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buFontTx/>
              <a:buChar char="-"/>
              <a:defRPr/>
            </a:pPr>
            <a:r>
              <a:rPr lang="cs-CZ" sz="2000" dirty="0">
                <a:solidFill>
                  <a:srgbClr val="002060"/>
                </a:solidFill>
                <a:latin typeface="Arial" panose="020B0604020202020204" pitchFamily="34" charset="0"/>
                <a:cs typeface="Arial" panose="020B0604020202020204" pitchFamily="34" charset="0"/>
              </a:rPr>
              <a:t> Interpretace na základě názoru ERA/OPI/2011-11/INT</a:t>
            </a:r>
          </a:p>
          <a:p>
            <a:pPr>
              <a:lnSpc>
                <a:spcPct val="110000"/>
              </a:lnSpc>
              <a:buFontTx/>
              <a:buChar char="-"/>
              <a:defRPr/>
            </a:pPr>
            <a:endParaRPr lang="cs-CZ" sz="1000" dirty="0">
              <a:solidFill>
                <a:srgbClr val="002060"/>
              </a:solidFill>
              <a:latin typeface="Arial" panose="020B0604020202020204" pitchFamily="34" charset="0"/>
              <a:cs typeface="Arial" panose="020B0604020202020204" pitchFamily="34" charset="0"/>
            </a:endParaRPr>
          </a:p>
          <a:p>
            <a:pPr>
              <a:lnSpc>
                <a:spcPct val="110000"/>
              </a:lnSpc>
              <a:defRPr/>
            </a:pPr>
            <a:r>
              <a:rPr lang="cs-CZ" sz="2000" dirty="0">
                <a:solidFill>
                  <a:srgbClr val="FF0000"/>
                </a:solidFill>
                <a:latin typeface="Arial" panose="020B0604020202020204" pitchFamily="34" charset="0"/>
                <a:cs typeface="Arial" panose="020B0604020202020204" pitchFamily="34" charset="0"/>
              </a:rPr>
              <a:t>N.4 Mezinárodní označení ortopedického vozíku</a:t>
            </a:r>
          </a:p>
          <a:p>
            <a:pPr>
              <a:lnSpc>
                <a:spcPct val="110000"/>
              </a:lnSpc>
              <a:defRPr/>
            </a:pPr>
            <a:r>
              <a:rPr lang="cs-CZ" sz="2000" dirty="0">
                <a:solidFill>
                  <a:srgbClr val="FF0000"/>
                </a:solidFill>
                <a:latin typeface="Arial" panose="020B0604020202020204" pitchFamily="34" charset="0"/>
                <a:cs typeface="Arial" panose="020B0604020202020204" pitchFamily="34" charset="0"/>
              </a:rPr>
              <a:t>N.5 Symbol indukční smyčky</a:t>
            </a:r>
          </a:p>
          <a:p>
            <a:pPr>
              <a:lnSpc>
                <a:spcPct val="110000"/>
              </a:lnSpc>
              <a:defRPr/>
            </a:pPr>
            <a:r>
              <a:rPr lang="cs-CZ" sz="2000" dirty="0">
                <a:solidFill>
                  <a:srgbClr val="FF0000"/>
                </a:solidFill>
                <a:latin typeface="Arial" panose="020B0604020202020204" pitchFamily="34" charset="0"/>
                <a:cs typeface="Arial" panose="020B0604020202020204" pitchFamily="34" charset="0"/>
              </a:rPr>
              <a:t>N.6 Symbol volání o pomoc/informace</a:t>
            </a:r>
          </a:p>
          <a:p>
            <a:pPr>
              <a:lnSpc>
                <a:spcPct val="110000"/>
              </a:lnSpc>
              <a:defRPr/>
            </a:pPr>
            <a:r>
              <a:rPr lang="cs-CZ" sz="2000" dirty="0">
                <a:solidFill>
                  <a:srgbClr val="FF0000"/>
                </a:solidFill>
                <a:latin typeface="Arial" panose="020B0604020202020204" pitchFamily="34" charset="0"/>
                <a:cs typeface="Arial" panose="020B0604020202020204" pitchFamily="34" charset="0"/>
              </a:rPr>
              <a:t>N.8 Symbol vyhrazeného místa k sezení</a:t>
            </a:r>
          </a:p>
          <a:p>
            <a:pPr>
              <a:lnSpc>
                <a:spcPct val="110000"/>
              </a:lnSpc>
              <a:defRPr/>
            </a:pPr>
            <a:endParaRPr lang="cs-CZ" sz="14000" dirty="0">
              <a:solidFill>
                <a:schemeClr val="accent2">
                  <a:lumMod val="50000"/>
                </a:schemeClr>
              </a:solidFill>
              <a:latin typeface="Arial" panose="020B0604020202020204" pitchFamily="34" charset="0"/>
              <a:cs typeface="Arial" panose="020B0604020202020204" pitchFamily="34" charset="0"/>
            </a:endParaRPr>
          </a:p>
          <a:p>
            <a:pPr>
              <a:lnSpc>
                <a:spcPct val="110000"/>
              </a:lnSpc>
              <a:defRPr/>
            </a:pPr>
            <a:r>
              <a:rPr lang="cs-CZ" sz="2000" dirty="0">
                <a:solidFill>
                  <a:srgbClr val="002060"/>
                </a:solidFill>
                <a:latin typeface="Arial" panose="020B0604020202020204" pitchFamily="34" charset="0"/>
                <a:cs typeface="Arial" panose="020B0604020202020204" pitchFamily="34" charset="0"/>
              </a:rPr>
              <a:t>Podobné: RAL 5002, RAL 5003, RAL 5004, RAL 5011, RAL 5013 nebo jejich ekvivalenty v systémech NCS a </a:t>
            </a:r>
            <a:r>
              <a:rPr lang="cs-CZ" sz="2000" dirty="0" err="1">
                <a:solidFill>
                  <a:srgbClr val="002060"/>
                </a:solidFill>
                <a:latin typeface="Arial" panose="020B0604020202020204" pitchFamily="34" charset="0"/>
                <a:cs typeface="Arial" panose="020B0604020202020204" pitchFamily="34" charset="0"/>
              </a:rPr>
              <a:t>Pantone</a:t>
            </a:r>
            <a:endParaRPr lang="cs-CZ" sz="2000" dirty="0">
              <a:solidFill>
                <a:srgbClr val="002060"/>
              </a:solidFill>
              <a:latin typeface="Arial" panose="020B0604020202020204" pitchFamily="34" charset="0"/>
              <a:cs typeface="Arial" panose="020B0604020202020204" pitchFamily="34" charset="0"/>
            </a:endParaRPr>
          </a:p>
        </p:txBody>
      </p:sp>
      <p:graphicFrame>
        <p:nvGraphicFramePr>
          <p:cNvPr id="7" name="Tabulka 6"/>
          <p:cNvGraphicFramePr>
            <a:graphicFrameLocks noGrp="1"/>
          </p:cNvGraphicFramePr>
          <p:nvPr/>
        </p:nvGraphicFramePr>
        <p:xfrm>
          <a:off x="250825" y="3213100"/>
          <a:ext cx="8640764" cy="2286000"/>
        </p:xfrm>
        <a:graphic>
          <a:graphicData uri="http://schemas.openxmlformats.org/drawingml/2006/table">
            <a:tbl>
              <a:tblPr firstRow="1" bandRow="1">
                <a:tableStyleId>{125E5076-3810-47DD-B79F-674D7AD40C01}</a:tableStyleId>
              </a:tblPr>
              <a:tblGrid>
                <a:gridCol w="4320382"/>
                <a:gridCol w="4320382"/>
              </a:tblGrid>
              <a:tr h="370840">
                <a:tc>
                  <a:txBody>
                    <a:bodyPr/>
                    <a:lstStyle/>
                    <a:p>
                      <a:pPr algn="ctr"/>
                      <a:r>
                        <a:rPr lang="cs-CZ" sz="2000" dirty="0" smtClean="0">
                          <a:latin typeface="Arial" pitchFamily="34" charset="0"/>
                          <a:cs typeface="Arial" pitchFamily="34" charset="0"/>
                        </a:rPr>
                        <a:t>Symbol</a:t>
                      </a:r>
                      <a:endParaRPr lang="cs-CZ" sz="2000" dirty="0">
                        <a:latin typeface="Arial" pitchFamily="34" charset="0"/>
                        <a:cs typeface="Arial" pitchFamily="34" charset="0"/>
                      </a:endParaRP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dirty="0" smtClean="0">
                          <a:latin typeface="Arial" pitchFamily="34" charset="0"/>
                          <a:cs typeface="Arial" pitchFamily="34" charset="0"/>
                        </a:rPr>
                        <a:t>Pozadí</a:t>
                      </a:r>
                      <a:endParaRPr lang="cs-CZ" sz="2000" dirty="0">
                        <a:latin typeface="Arial" pitchFamily="34" charset="0"/>
                        <a:cs typeface="Arial" pitchFamily="34" charset="0"/>
                      </a:endParaRP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rowSpan="4">
                  <a:txBody>
                    <a:bodyPr/>
                    <a:lstStyle/>
                    <a:p>
                      <a:pPr marL="0" algn="ctr" defTabSz="914400" rtl="0" eaLnBrk="1" latinLnBrk="0" hangingPunct="1"/>
                      <a:r>
                        <a:rPr lang="cs-CZ" sz="2000" kern="1200" dirty="0" smtClean="0">
                          <a:solidFill>
                            <a:schemeClr val="lt1"/>
                          </a:solidFill>
                          <a:latin typeface="Arial" pitchFamily="34" charset="0"/>
                          <a:ea typeface="+mn-ea"/>
                          <a:cs typeface="Arial" pitchFamily="34" charset="0"/>
                        </a:rPr>
                        <a:t>Bílá dle </a:t>
                      </a:r>
                    </a:p>
                    <a:p>
                      <a:pPr marL="0" algn="ctr" defTabSz="914400" rtl="0" eaLnBrk="1" latinLnBrk="0" hangingPunct="1"/>
                      <a:r>
                        <a:rPr lang="cs-CZ" sz="2000" kern="1200" dirty="0" smtClean="0">
                          <a:solidFill>
                            <a:schemeClr val="lt1"/>
                          </a:solidFill>
                          <a:latin typeface="Arial" pitchFamily="34" charset="0"/>
                          <a:ea typeface="+mn-ea"/>
                          <a:cs typeface="Arial" pitchFamily="34" charset="0"/>
                        </a:rPr>
                        <a:t>ISO 3864-1:2002, kapitoly 11</a:t>
                      </a: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dirty="0" smtClean="0">
                          <a:latin typeface="Arial" pitchFamily="34" charset="0"/>
                          <a:cs typeface="Arial" pitchFamily="34" charset="0"/>
                        </a:rPr>
                        <a:t>RAL  5022 noční modrá</a:t>
                      </a:r>
                      <a:endParaRPr lang="cs-CZ" sz="2000" dirty="0">
                        <a:latin typeface="Arial" pitchFamily="34" charset="0"/>
                        <a:cs typeface="Arial" pitchFamily="34" charset="0"/>
                      </a:endParaRP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lang="cs-CZ"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kern="1200" dirty="0" smtClean="0">
                          <a:solidFill>
                            <a:schemeClr val="lt1"/>
                          </a:solidFill>
                          <a:latin typeface="Arial" pitchFamily="34" charset="0"/>
                          <a:ea typeface="+mn-ea"/>
                          <a:cs typeface="Arial" pitchFamily="34" charset="0"/>
                        </a:rPr>
                        <a:t>NCS S 6030-R70B</a:t>
                      </a: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lang="cs-CZ"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s-ES" sz="2000" kern="1200" dirty="0" smtClean="0">
                          <a:solidFill>
                            <a:schemeClr val="lt1"/>
                          </a:solidFill>
                          <a:latin typeface="Arial" pitchFamily="34" charset="0"/>
                          <a:ea typeface="+mn-ea"/>
                          <a:cs typeface="Arial" pitchFamily="34" charset="0"/>
                        </a:rPr>
                        <a:t>Pantone 274 EC </a:t>
                      </a:r>
                      <a:r>
                        <a:rPr lang="cs-CZ" sz="2000" kern="1200" dirty="0" smtClean="0">
                          <a:solidFill>
                            <a:schemeClr val="lt1"/>
                          </a:solidFill>
                          <a:latin typeface="Arial" pitchFamily="34" charset="0"/>
                          <a:ea typeface="+mn-ea"/>
                          <a:cs typeface="Arial" pitchFamily="34" charset="0"/>
                        </a:rPr>
                        <a:t>                            </a:t>
                      </a:r>
                      <a:r>
                        <a:rPr lang="es-ES" sz="2000" kern="1200" dirty="0" smtClean="0">
                          <a:solidFill>
                            <a:schemeClr val="lt1"/>
                          </a:solidFill>
                          <a:latin typeface="Arial" pitchFamily="34" charset="0"/>
                          <a:ea typeface="+mn-ea"/>
                          <a:cs typeface="Arial" pitchFamily="34" charset="0"/>
                        </a:rPr>
                        <a:t>(C100 M100 Y0 K38)</a:t>
                      </a: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pPr algn="ctr"/>
                      <a:endParaRPr lang="cs-CZ" sz="2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000" dirty="0" smtClean="0">
                          <a:latin typeface="Arial" pitchFamily="34" charset="0"/>
                          <a:cs typeface="Arial" pitchFamily="34" charset="0"/>
                        </a:rPr>
                        <a:t>Nebo podobné</a:t>
                      </a:r>
                      <a:endParaRPr lang="cs-CZ" sz="2000" dirty="0">
                        <a:latin typeface="Arial" pitchFamily="34" charset="0"/>
                        <a:cs typeface="Arial" pitchFamily="34" charset="0"/>
                      </a:endParaRPr>
                    </a:p>
                  </a:txBody>
                  <a:tcPr marL="91438" marR="914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883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614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charset="0"/>
                <a:cs typeface="Times New Roman" charset="0"/>
              </a:rPr>
              <a:t>V</a:t>
            </a:r>
            <a:r>
              <a:rPr lang="cs-CZ" sz="1600">
                <a:solidFill>
                  <a:srgbClr val="0972B3"/>
                </a:solidFill>
                <a:latin typeface="Times New Roman" charset="0"/>
                <a:cs typeface="Times New Roman" charset="0"/>
              </a:rPr>
              <a:t>ÝZKUMNÝ </a:t>
            </a:r>
            <a:r>
              <a:rPr lang="cs-CZ" b="1">
                <a:solidFill>
                  <a:srgbClr val="0972B3"/>
                </a:solidFill>
                <a:latin typeface="Times New Roman" charset="0"/>
                <a:cs typeface="Times New Roman" charset="0"/>
              </a:rPr>
              <a:t>Ú</a:t>
            </a:r>
            <a:r>
              <a:rPr lang="cs-CZ" sz="1600">
                <a:solidFill>
                  <a:srgbClr val="0972B3"/>
                </a:solidFill>
                <a:latin typeface="Times New Roman" charset="0"/>
                <a:cs typeface="Times New Roman" charset="0"/>
              </a:rPr>
              <a:t>STAV </a:t>
            </a:r>
            <a:r>
              <a:rPr lang="cs-CZ" b="1">
                <a:solidFill>
                  <a:srgbClr val="0972B3"/>
                </a:solidFill>
                <a:latin typeface="Times New Roman" charset="0"/>
                <a:cs typeface="Times New Roman" charset="0"/>
              </a:rPr>
              <a:t>Ž</a:t>
            </a:r>
            <a:r>
              <a:rPr lang="cs-CZ" sz="1600">
                <a:solidFill>
                  <a:srgbClr val="0972B3"/>
                </a:solidFill>
                <a:latin typeface="Times New Roman" charset="0"/>
                <a:cs typeface="Times New Roman" charset="0"/>
              </a:rPr>
              <a:t>ELEZNIČNÍ, a.s.</a:t>
            </a:r>
            <a:r>
              <a:rPr lang="cs-CZ" sz="3200">
                <a:latin typeface="Times New Roman" charset="0"/>
                <a:cs typeface="Times New Roman" charset="0"/>
              </a:rPr>
              <a:t> </a:t>
            </a:r>
          </a:p>
        </p:txBody>
      </p:sp>
      <p:sp>
        <p:nvSpPr>
          <p:cNvPr id="6148"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smtClean="0">
                <a:solidFill>
                  <a:srgbClr val="002060"/>
                </a:solidFill>
                <a:latin typeface="Arial" panose="020B0604020202020204" pitchFamily="34" charset="0"/>
                <a:cs typeface="Arial" panose="020B0604020202020204" pitchFamily="34" charset="0"/>
              </a:rPr>
              <a:t>INTEROPERABILITA – LEGISLATIVA EU</a:t>
            </a:r>
            <a:endParaRPr lang="cs-CZ" sz="3200" b="1" u="sng" dirty="0">
              <a:solidFill>
                <a:srgbClr val="002060"/>
              </a:solidFill>
              <a:latin typeface="Arial" panose="020B0604020202020204" pitchFamily="34" charset="0"/>
              <a:cs typeface="Arial" panose="020B0604020202020204" pitchFamily="34" charset="0"/>
            </a:endParaRPr>
          </a:p>
        </p:txBody>
      </p:sp>
      <p:sp>
        <p:nvSpPr>
          <p:cNvPr id="5" name="TextovéPole 5"/>
          <p:cNvSpPr txBox="1">
            <a:spLocks noChangeArrowheads="1"/>
          </p:cNvSpPr>
          <p:nvPr/>
        </p:nvSpPr>
        <p:spPr bwMode="auto">
          <a:xfrm>
            <a:off x="179388" y="1124744"/>
            <a:ext cx="8642350" cy="4358116"/>
          </a:xfrm>
          <a:prstGeom prst="rect">
            <a:avLst/>
          </a:prstGeom>
          <a:solidFill>
            <a:schemeClr val="bg1">
              <a:alpha val="50000"/>
            </a:schemeClr>
          </a:solidFill>
          <a:ln w="9525">
            <a:noFill/>
            <a:miter lim="800000"/>
            <a:headEnd/>
            <a:tailEnd/>
          </a:ln>
        </p:spPr>
        <p:txBody>
          <a:bodyPr>
            <a:spAutoFit/>
          </a:bodyPr>
          <a:lstStyle/>
          <a:p>
            <a:pPr>
              <a:lnSpc>
                <a:spcPct val="110000"/>
              </a:lnSpc>
            </a:pPr>
            <a:r>
              <a:rPr lang="cs-CZ" sz="2200" b="1" dirty="0" smtClean="0">
                <a:solidFill>
                  <a:srgbClr val="002060"/>
                </a:solidFill>
                <a:latin typeface="Arial" pitchFamily="34" charset="0"/>
                <a:cs typeface="Arial" pitchFamily="34" charset="0"/>
              </a:rPr>
              <a:t>Technické </a:t>
            </a:r>
            <a:r>
              <a:rPr lang="cs-CZ" sz="2200" b="1" dirty="0">
                <a:solidFill>
                  <a:srgbClr val="002060"/>
                </a:solidFill>
                <a:latin typeface="Arial" pitchFamily="34" charset="0"/>
                <a:cs typeface="Arial" pitchFamily="34" charset="0"/>
              </a:rPr>
              <a:t>specifikace pro </a:t>
            </a:r>
            <a:r>
              <a:rPr lang="cs-CZ" sz="2200" b="1" dirty="0" smtClean="0">
                <a:solidFill>
                  <a:srgbClr val="002060"/>
                </a:solidFill>
                <a:latin typeface="Arial" pitchFamily="34" charset="0"/>
                <a:cs typeface="Arial" pitchFamily="34" charset="0"/>
              </a:rPr>
              <a:t>interoperabilitu (</a:t>
            </a:r>
            <a:r>
              <a:rPr lang="cs-CZ" sz="2200" b="1" dirty="0" err="1" smtClean="0">
                <a:solidFill>
                  <a:srgbClr val="002060"/>
                </a:solidFill>
                <a:latin typeface="Arial" pitchFamily="34" charset="0"/>
                <a:cs typeface="Arial" pitchFamily="34" charset="0"/>
              </a:rPr>
              <a:t>ss</a:t>
            </a:r>
            <a:r>
              <a:rPr lang="cs-CZ" sz="2200" b="1" dirty="0" smtClean="0">
                <a:solidFill>
                  <a:srgbClr val="002060"/>
                </a:solidFill>
                <a:latin typeface="Arial" pitchFamily="34" charset="0"/>
                <a:cs typeface="Arial" pitchFamily="34" charset="0"/>
              </a:rPr>
              <a:t> Infrastruktura):</a:t>
            </a:r>
          </a:p>
          <a:p>
            <a:pPr>
              <a:lnSpc>
                <a:spcPct val="110000"/>
              </a:lnSpc>
              <a:buFontTx/>
              <a:buChar char="-"/>
            </a:pPr>
            <a:r>
              <a:rPr lang="cs-CZ" sz="2200" dirty="0" smtClean="0">
                <a:solidFill>
                  <a:srgbClr val="002060"/>
                </a:solidFill>
                <a:latin typeface="Arial" pitchFamily="34" charset="0"/>
                <a:cs typeface="Arial" pitchFamily="34" charset="0"/>
              </a:rPr>
              <a:t> příloha rozhodnutí Komise</a:t>
            </a:r>
          </a:p>
          <a:p>
            <a:pPr>
              <a:lnSpc>
                <a:spcPct val="110000"/>
              </a:lnSpc>
            </a:pPr>
            <a:r>
              <a:rPr lang="cs-CZ" sz="2200" b="1" dirty="0" smtClean="0">
                <a:solidFill>
                  <a:srgbClr val="002060"/>
                </a:solidFill>
                <a:latin typeface="Arial" pitchFamily="34" charset="0"/>
                <a:cs typeface="Arial" pitchFamily="34" charset="0"/>
              </a:rPr>
              <a:t>2008/163/ES </a:t>
            </a:r>
            <a:r>
              <a:rPr lang="cs-CZ" sz="2200" dirty="0" smtClean="0">
                <a:solidFill>
                  <a:srgbClr val="002060"/>
                </a:solidFill>
                <a:latin typeface="Arial" pitchFamily="34" charset="0"/>
                <a:cs typeface="Arial" pitchFamily="34" charset="0"/>
              </a:rPr>
              <a:t>(SRT – bezpečnost v železničních tunelech)</a:t>
            </a:r>
          </a:p>
          <a:p>
            <a:pPr>
              <a:lnSpc>
                <a:spcPct val="110000"/>
              </a:lnSpc>
            </a:pPr>
            <a:r>
              <a:rPr lang="cs-CZ" sz="2200" b="1" dirty="0" smtClean="0">
                <a:solidFill>
                  <a:srgbClr val="002060"/>
                </a:solidFill>
                <a:latin typeface="Arial" pitchFamily="34" charset="0"/>
                <a:cs typeface="Arial" pitchFamily="34" charset="0"/>
              </a:rPr>
              <a:t>2008/164/ES </a:t>
            </a:r>
            <a:r>
              <a:rPr lang="cs-CZ" sz="2200" dirty="0">
                <a:solidFill>
                  <a:srgbClr val="002060"/>
                </a:solidFill>
                <a:latin typeface="Arial" pitchFamily="34" charset="0"/>
                <a:cs typeface="Arial" pitchFamily="34" charset="0"/>
              </a:rPr>
              <a:t>(PRM – týkající se osob s omezenou schopností pohybu a orientace</a:t>
            </a:r>
            <a:r>
              <a:rPr lang="cs-CZ" sz="2200" dirty="0" smtClean="0">
                <a:solidFill>
                  <a:srgbClr val="002060"/>
                </a:solidFill>
                <a:latin typeface="Arial" pitchFamily="34" charset="0"/>
                <a:cs typeface="Arial" pitchFamily="34" charset="0"/>
              </a:rPr>
              <a:t>)</a:t>
            </a:r>
          </a:p>
          <a:p>
            <a:pPr>
              <a:lnSpc>
                <a:spcPct val="110000"/>
              </a:lnSpc>
            </a:pPr>
            <a:r>
              <a:rPr lang="cs-CZ" sz="2200" b="1" dirty="0" smtClean="0">
                <a:solidFill>
                  <a:srgbClr val="002060"/>
                </a:solidFill>
                <a:latin typeface="Arial" pitchFamily="34" charset="0"/>
                <a:cs typeface="Arial" pitchFamily="34" charset="0"/>
              </a:rPr>
              <a:t>2008/217/ES</a:t>
            </a:r>
            <a:r>
              <a:rPr lang="cs-CZ" sz="2200" dirty="0" smtClean="0">
                <a:solidFill>
                  <a:srgbClr val="002060"/>
                </a:solidFill>
                <a:latin typeface="Arial" pitchFamily="34" charset="0"/>
                <a:cs typeface="Arial" pitchFamily="34" charset="0"/>
              </a:rPr>
              <a:t> (HS INS – subsystém infrastruktura transevropský vysokorychlostní železniční systém)</a:t>
            </a:r>
          </a:p>
          <a:p>
            <a:pPr>
              <a:lnSpc>
                <a:spcPct val="110000"/>
              </a:lnSpc>
            </a:pPr>
            <a:r>
              <a:rPr lang="cs-CZ" sz="2200" b="1" dirty="0" smtClean="0">
                <a:solidFill>
                  <a:srgbClr val="002060"/>
                </a:solidFill>
                <a:latin typeface="Arial" pitchFamily="34" charset="0"/>
                <a:cs typeface="Arial" pitchFamily="34" charset="0"/>
              </a:rPr>
              <a:t>2011/275/EU</a:t>
            </a:r>
            <a:r>
              <a:rPr lang="cs-CZ" sz="2200" dirty="0" smtClean="0">
                <a:solidFill>
                  <a:srgbClr val="002060"/>
                </a:solidFill>
                <a:latin typeface="Arial" pitchFamily="34" charset="0"/>
                <a:cs typeface="Arial" pitchFamily="34" charset="0"/>
              </a:rPr>
              <a:t> (CR INS – subsystém infrastruktura transevropský konvenční železniční systém)</a:t>
            </a:r>
          </a:p>
          <a:p>
            <a:pPr>
              <a:lnSpc>
                <a:spcPct val="110000"/>
              </a:lnSpc>
            </a:pPr>
            <a:endParaRPr lang="cs-CZ" sz="1000" dirty="0">
              <a:solidFill>
                <a:srgbClr val="002060"/>
              </a:solidFill>
              <a:latin typeface="Arial" pitchFamily="34" charset="0"/>
              <a:cs typeface="Arial" pitchFamily="34" charset="0"/>
            </a:endParaRPr>
          </a:p>
          <a:p>
            <a:pPr>
              <a:lnSpc>
                <a:spcPct val="110000"/>
              </a:lnSpc>
            </a:pPr>
            <a:r>
              <a:rPr lang="cs-CZ" sz="2200" dirty="0" smtClean="0">
                <a:solidFill>
                  <a:srgbClr val="002060"/>
                </a:solidFill>
                <a:latin typeface="Arial" pitchFamily="34" charset="0"/>
                <a:cs typeface="Arial" pitchFamily="34" charset="0"/>
              </a:rPr>
              <a:t>- znění uvedených TSI jsou upraveny rozhodnutím Komise 2012/464/EU</a:t>
            </a:r>
            <a:endParaRPr lang="cs-CZ" sz="2200"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8" descr="VUZ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153150"/>
            <a:ext cx="9906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9"/>
          <p:cNvSpPr>
            <a:spLocks noChangeArrowheads="1"/>
          </p:cNvSpPr>
          <p:nvPr/>
        </p:nvSpPr>
        <p:spPr bwMode="auto">
          <a:xfrm>
            <a:off x="1042988" y="6132513"/>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cs-CZ" altLang="cs-CZ" b="1">
                <a:solidFill>
                  <a:srgbClr val="0972B3"/>
                </a:solidFill>
                <a:latin typeface="Times New Roman" charset="0"/>
                <a:cs typeface="Times New Roman" charset="0"/>
              </a:rPr>
              <a:t>V</a:t>
            </a:r>
            <a:r>
              <a:rPr lang="cs-CZ" altLang="cs-CZ" sz="1600">
                <a:solidFill>
                  <a:srgbClr val="0972B3"/>
                </a:solidFill>
                <a:latin typeface="Times New Roman" charset="0"/>
                <a:cs typeface="Times New Roman" charset="0"/>
              </a:rPr>
              <a:t>ÝZKUMNÝ </a:t>
            </a:r>
            <a:r>
              <a:rPr lang="cs-CZ" altLang="cs-CZ" b="1">
                <a:solidFill>
                  <a:srgbClr val="0972B3"/>
                </a:solidFill>
                <a:latin typeface="Times New Roman" charset="0"/>
                <a:cs typeface="Times New Roman" charset="0"/>
              </a:rPr>
              <a:t>Ú</a:t>
            </a:r>
            <a:r>
              <a:rPr lang="cs-CZ" altLang="cs-CZ" sz="1600">
                <a:solidFill>
                  <a:srgbClr val="0972B3"/>
                </a:solidFill>
                <a:latin typeface="Times New Roman" charset="0"/>
                <a:cs typeface="Times New Roman" charset="0"/>
              </a:rPr>
              <a:t>STAV </a:t>
            </a:r>
            <a:r>
              <a:rPr lang="cs-CZ" altLang="cs-CZ" b="1">
                <a:solidFill>
                  <a:srgbClr val="0972B3"/>
                </a:solidFill>
                <a:latin typeface="Times New Roman" charset="0"/>
                <a:cs typeface="Times New Roman" charset="0"/>
              </a:rPr>
              <a:t>Ž</a:t>
            </a:r>
            <a:r>
              <a:rPr lang="cs-CZ" altLang="cs-CZ" sz="1600">
                <a:solidFill>
                  <a:srgbClr val="0972B3"/>
                </a:solidFill>
                <a:latin typeface="Times New Roman" charset="0"/>
                <a:cs typeface="Times New Roman" charset="0"/>
              </a:rPr>
              <a:t>ELEZNIČNÍ, a.s.</a:t>
            </a:r>
            <a:r>
              <a:rPr lang="cs-CZ" altLang="cs-CZ" sz="3200">
                <a:latin typeface="Times New Roman" charset="0"/>
                <a:cs typeface="Times New Roman" charset="0"/>
              </a:rPr>
              <a:t> </a:t>
            </a:r>
          </a:p>
        </p:txBody>
      </p:sp>
      <p:sp>
        <p:nvSpPr>
          <p:cNvPr id="7173" name="TextovéPole 5"/>
          <p:cNvSpPr txBox="1">
            <a:spLocks noChangeArrowheads="1"/>
          </p:cNvSpPr>
          <p:nvPr/>
        </p:nvSpPr>
        <p:spPr bwMode="auto">
          <a:xfrm>
            <a:off x="250825" y="1207095"/>
            <a:ext cx="8642350" cy="51022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0000"/>
              </a:lnSpc>
            </a:pPr>
            <a:r>
              <a:rPr lang="cs-CZ" altLang="cs-CZ" sz="2200" b="1" dirty="0">
                <a:solidFill>
                  <a:srgbClr val="002060"/>
                </a:solidFill>
              </a:rPr>
              <a:t>Původní cíle revize TSI</a:t>
            </a:r>
          </a:p>
          <a:p>
            <a:pPr eaLnBrk="1" hangingPunct="1">
              <a:lnSpc>
                <a:spcPct val="110000"/>
              </a:lnSpc>
              <a:buFontTx/>
              <a:buChar char="-"/>
            </a:pPr>
            <a:r>
              <a:rPr lang="cs-CZ" altLang="cs-CZ" sz="2200" dirty="0">
                <a:solidFill>
                  <a:srgbClr val="002060"/>
                </a:solidFill>
              </a:rPr>
              <a:t> vyřešit „otevřené body“</a:t>
            </a:r>
          </a:p>
          <a:p>
            <a:pPr eaLnBrk="1" hangingPunct="1">
              <a:lnSpc>
                <a:spcPct val="110000"/>
              </a:lnSpc>
              <a:buFontTx/>
              <a:buChar char="-"/>
            </a:pPr>
            <a:r>
              <a:rPr lang="cs-CZ" altLang="cs-CZ" sz="2200" dirty="0">
                <a:solidFill>
                  <a:srgbClr val="002060"/>
                </a:solidFill>
              </a:rPr>
              <a:t> upravit požadavky tak, aby nebyly navzájem v rozporu</a:t>
            </a:r>
          </a:p>
          <a:p>
            <a:pPr eaLnBrk="1" hangingPunct="1">
              <a:lnSpc>
                <a:spcPct val="110000"/>
              </a:lnSpc>
              <a:buFontTx/>
              <a:buChar char="-"/>
            </a:pPr>
            <a:r>
              <a:rPr lang="cs-CZ" altLang="cs-CZ" sz="2200" dirty="0">
                <a:solidFill>
                  <a:srgbClr val="002060"/>
                </a:solidFill>
              </a:rPr>
              <a:t> opravit chyby a nejasnosti v textu</a:t>
            </a:r>
          </a:p>
          <a:p>
            <a:pPr eaLnBrk="1" hangingPunct="1">
              <a:lnSpc>
                <a:spcPct val="110000"/>
              </a:lnSpc>
              <a:buFontTx/>
              <a:buChar char="-"/>
            </a:pPr>
            <a:r>
              <a:rPr lang="cs-CZ" altLang="cs-CZ" sz="2200" dirty="0">
                <a:solidFill>
                  <a:srgbClr val="002060"/>
                </a:solidFill>
              </a:rPr>
              <a:t> přizpůsobit text novým zkušenostem</a:t>
            </a:r>
          </a:p>
          <a:p>
            <a:pPr eaLnBrk="1" hangingPunct="1">
              <a:lnSpc>
                <a:spcPct val="110000"/>
              </a:lnSpc>
              <a:buFontTx/>
              <a:buChar char="-"/>
            </a:pPr>
            <a:r>
              <a:rPr lang="cs-CZ" altLang="cs-CZ" sz="2200" dirty="0">
                <a:solidFill>
                  <a:srgbClr val="002060"/>
                </a:solidFill>
              </a:rPr>
              <a:t> rozšířit rozsah působnosti TSI</a:t>
            </a:r>
          </a:p>
          <a:p>
            <a:pPr eaLnBrk="1" hangingPunct="1">
              <a:lnSpc>
                <a:spcPct val="110000"/>
              </a:lnSpc>
              <a:buFontTx/>
              <a:buChar char="-"/>
            </a:pPr>
            <a:r>
              <a:rPr lang="cs-CZ" altLang="cs-CZ" sz="2200" dirty="0">
                <a:solidFill>
                  <a:srgbClr val="002060"/>
                </a:solidFill>
              </a:rPr>
              <a:t> revidovat implementační strategii</a:t>
            </a:r>
          </a:p>
          <a:p>
            <a:pPr eaLnBrk="1" hangingPunct="1">
              <a:lnSpc>
                <a:spcPct val="110000"/>
              </a:lnSpc>
            </a:pPr>
            <a:endParaRPr lang="cs-CZ" altLang="cs-CZ" sz="1000" dirty="0">
              <a:solidFill>
                <a:srgbClr val="002060"/>
              </a:solidFill>
            </a:endParaRPr>
          </a:p>
          <a:p>
            <a:pPr eaLnBrk="1" hangingPunct="1">
              <a:lnSpc>
                <a:spcPct val="110000"/>
              </a:lnSpc>
            </a:pPr>
            <a:r>
              <a:rPr lang="cs-CZ" altLang="cs-CZ" sz="2200" b="1" dirty="0">
                <a:solidFill>
                  <a:srgbClr val="002060"/>
                </a:solidFill>
              </a:rPr>
              <a:t>Nový přístup k revizi TSI</a:t>
            </a:r>
          </a:p>
          <a:p>
            <a:pPr eaLnBrk="1" hangingPunct="1">
              <a:lnSpc>
                <a:spcPct val="110000"/>
              </a:lnSpc>
            </a:pPr>
            <a:r>
              <a:rPr lang="cs-CZ" altLang="cs-CZ" sz="2200" dirty="0">
                <a:solidFill>
                  <a:srgbClr val="002060"/>
                </a:solidFill>
              </a:rPr>
              <a:t>- Zpráva skupiny CEN M420 = Z analýzy dat vyplynulo, že přístup jednotlivých států k řešení otázky bezbariérového užívání staveb je odlišný, byť si klade přibližně stejné cíle. Transformace požadavků národních standardů do jednotného evropského dokumentu je v důsledku těchto odlišností složitá.</a:t>
            </a:r>
          </a:p>
        </p:txBody>
      </p:sp>
      <p:sp>
        <p:nvSpPr>
          <p:cNvPr id="7"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
        <p:nvSpPr>
          <p:cNvPr id="8" name="Obdélník 1"/>
          <p:cNvSpPr>
            <a:spLocks noChangeArrowheads="1"/>
          </p:cNvSpPr>
          <p:nvPr/>
        </p:nvSpPr>
        <p:spPr bwMode="auto">
          <a:xfrm>
            <a:off x="3071557" y="728663"/>
            <a:ext cx="2492990"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Revize TSI PRM</a:t>
            </a:r>
            <a:endParaRPr lang="cs-CZ"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814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
        <p:nvSpPr>
          <p:cNvPr id="4102" name="Obdélník 1"/>
          <p:cNvSpPr>
            <a:spLocks noChangeArrowheads="1"/>
          </p:cNvSpPr>
          <p:nvPr/>
        </p:nvSpPr>
        <p:spPr bwMode="auto">
          <a:xfrm>
            <a:off x="3071557" y="728663"/>
            <a:ext cx="2492990"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Revize TSI PRM</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251520" y="1196753"/>
            <a:ext cx="8642350" cy="1751249"/>
          </a:xfrm>
          <a:prstGeom prst="rect">
            <a:avLst/>
          </a:prstGeom>
          <a:solidFill>
            <a:schemeClr val="bg1">
              <a:alpha val="50000"/>
            </a:schemeClr>
          </a:solidFill>
          <a:ln w="9525">
            <a:noFill/>
            <a:miter lim="800000"/>
            <a:headEnd/>
            <a:tailEnd/>
          </a:ln>
        </p:spPr>
        <p:txBody>
          <a:bodyPr wrap="square">
            <a:spAutoFit/>
          </a:bodyPr>
          <a:lstStyle/>
          <a:p>
            <a:pPr>
              <a:lnSpc>
                <a:spcPct val="110000"/>
              </a:lnSpc>
              <a:defRPr/>
            </a:pPr>
            <a:r>
              <a:rPr lang="cs-CZ" sz="2200" i="1" u="sng" dirty="0" smtClean="0">
                <a:solidFill>
                  <a:srgbClr val="002060"/>
                </a:solidFill>
                <a:latin typeface="Arial" pitchFamily="34" charset="0"/>
                <a:cs typeface="Arial" pitchFamily="34" charset="0"/>
              </a:rPr>
              <a:t>Nový koncept:</a:t>
            </a:r>
          </a:p>
          <a:p>
            <a:pPr>
              <a:lnSpc>
                <a:spcPct val="110000"/>
              </a:lnSpc>
              <a:defRPr/>
            </a:pPr>
            <a:endParaRPr lang="cs-CZ" sz="1000" i="1" u="sng"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obecné a funkční požadavky</a:t>
            </a:r>
          </a:p>
          <a:p>
            <a:pPr>
              <a:lnSpc>
                <a:spcPct val="110000"/>
              </a:lnSpc>
              <a:buFontTx/>
              <a:buChar char="-"/>
              <a:defRPr/>
            </a:pPr>
            <a:r>
              <a:rPr lang="cs-CZ" sz="2200" dirty="0" smtClean="0">
                <a:solidFill>
                  <a:srgbClr val="002060"/>
                </a:solidFill>
                <a:latin typeface="Arial" pitchFamily="34" charset="0"/>
                <a:cs typeface="Arial" pitchFamily="34" charset="0"/>
              </a:rPr>
              <a:t> detailně rozepsané pouze ty požadavky, jež jsou specifické pro užívání železnice</a:t>
            </a:r>
          </a:p>
        </p:txBody>
      </p:sp>
      <p:graphicFrame>
        <p:nvGraphicFramePr>
          <p:cNvPr id="8" name="Tabulka 7"/>
          <p:cNvGraphicFramePr>
            <a:graphicFrameLocks noGrp="1"/>
          </p:cNvGraphicFramePr>
          <p:nvPr>
            <p:extLst>
              <p:ext uri="{D42A27DB-BD31-4B8C-83A1-F6EECF244321}">
                <p14:modId xmlns:p14="http://schemas.microsoft.com/office/powerpoint/2010/main" val="3202977639"/>
              </p:ext>
            </p:extLst>
          </p:nvPr>
        </p:nvGraphicFramePr>
        <p:xfrm>
          <a:off x="1199964" y="3212976"/>
          <a:ext cx="6744072" cy="2520280"/>
        </p:xfrm>
        <a:graphic>
          <a:graphicData uri="http://schemas.openxmlformats.org/drawingml/2006/table">
            <a:tbl>
              <a:tblPr firstRow="1" bandRow="1">
                <a:tableStyleId>{125E5076-3810-47DD-B79F-674D7AD40C01}</a:tableStyleId>
              </a:tblPr>
              <a:tblGrid>
                <a:gridCol w="3372036"/>
                <a:gridCol w="3372036"/>
              </a:tblGrid>
              <a:tr h="528446">
                <a:tc>
                  <a:txBody>
                    <a:bodyPr/>
                    <a:lstStyle/>
                    <a:p>
                      <a:pPr algn="ctr"/>
                      <a:r>
                        <a:rPr lang="cs-CZ" sz="2200" dirty="0" smtClean="0">
                          <a:solidFill>
                            <a:schemeClr val="tx1"/>
                          </a:solidFill>
                          <a:latin typeface="Arial" pitchFamily="34" charset="0"/>
                          <a:cs typeface="Arial" pitchFamily="34" charset="0"/>
                        </a:rPr>
                        <a:t>Nové PRM TSI </a:t>
                      </a:r>
                      <a:endParaRPr lang="cs-CZ" sz="2200" dirty="0">
                        <a:solidFill>
                          <a:schemeClr val="tx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r>
                        <a:rPr lang="cs-CZ" sz="2200" dirty="0" smtClean="0">
                          <a:solidFill>
                            <a:schemeClr val="tx1"/>
                          </a:solidFill>
                          <a:latin typeface="Arial" pitchFamily="34" charset="0"/>
                          <a:cs typeface="Arial" pitchFamily="34" charset="0"/>
                        </a:rPr>
                        <a:t>Aplikační příručka</a:t>
                      </a:r>
                      <a:endParaRPr lang="cs-CZ" sz="22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r>
              <a:tr h="528446">
                <a:tc>
                  <a:txBody>
                    <a:bodyPr/>
                    <a:lstStyle/>
                    <a:p>
                      <a:pPr algn="ctr"/>
                      <a:r>
                        <a:rPr lang="cs-CZ" sz="2000" dirty="0" smtClean="0">
                          <a:solidFill>
                            <a:schemeClr val="tx1"/>
                          </a:solidFill>
                          <a:latin typeface="Arial" pitchFamily="34" charset="0"/>
                          <a:cs typeface="Arial" pitchFamily="34" charset="0"/>
                        </a:rPr>
                        <a:t>Funkční</a:t>
                      </a:r>
                      <a:r>
                        <a:rPr lang="cs-CZ" sz="2000" baseline="0" dirty="0" smtClean="0">
                          <a:solidFill>
                            <a:schemeClr val="tx1"/>
                          </a:solidFill>
                          <a:latin typeface="Arial" pitchFamily="34" charset="0"/>
                          <a:cs typeface="Arial" pitchFamily="34" charset="0"/>
                        </a:rPr>
                        <a:t> požadavky</a:t>
                      </a:r>
                      <a:endParaRPr lang="cs-CZ" sz="2000" dirty="0">
                        <a:solidFill>
                          <a:schemeClr val="tx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r>
                        <a:rPr lang="cs-CZ" sz="2000" dirty="0" smtClean="0">
                          <a:solidFill>
                            <a:schemeClr val="tx1"/>
                          </a:solidFill>
                          <a:latin typeface="Arial" pitchFamily="34" charset="0"/>
                          <a:cs typeface="Arial" pitchFamily="34" charset="0"/>
                        </a:rPr>
                        <a:t>Vnitrostátní pravidla</a:t>
                      </a:r>
                      <a:endParaRPr lang="cs-CZ"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r>
              <a:tr h="528446">
                <a:tc>
                  <a:txBody>
                    <a:bodyPr/>
                    <a:lstStyle/>
                    <a:p>
                      <a:pPr algn="ctr"/>
                      <a:r>
                        <a:rPr lang="cs-CZ" sz="2000" dirty="0" smtClean="0">
                          <a:solidFill>
                            <a:schemeClr val="tx1"/>
                          </a:solidFill>
                          <a:latin typeface="Arial" pitchFamily="34" charset="0"/>
                          <a:cs typeface="Arial" pitchFamily="34" charset="0"/>
                        </a:rPr>
                        <a:t>Obecné požadavky</a:t>
                      </a:r>
                      <a:endParaRPr lang="cs-CZ" sz="2000" dirty="0">
                        <a:solidFill>
                          <a:schemeClr val="tx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r>
                        <a:rPr lang="cs-CZ" sz="2000" dirty="0" smtClean="0">
                          <a:solidFill>
                            <a:schemeClr val="tx1"/>
                          </a:solidFill>
                          <a:latin typeface="Arial" pitchFamily="34" charset="0"/>
                          <a:cs typeface="Arial" pitchFamily="34" charset="0"/>
                        </a:rPr>
                        <a:t>ISO/FDIS 21542</a:t>
                      </a:r>
                      <a:endParaRPr lang="cs-CZ"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0000"/>
                      </a:schemeClr>
                    </a:solidFill>
                  </a:tcPr>
                </a:tc>
              </a:tr>
              <a:tr h="934942">
                <a:tc>
                  <a:txBody>
                    <a:bodyPr/>
                    <a:lstStyle/>
                    <a:p>
                      <a:pPr algn="ctr"/>
                      <a:r>
                        <a:rPr lang="cs-CZ" sz="2000" dirty="0" smtClean="0">
                          <a:solidFill>
                            <a:schemeClr val="tx1"/>
                          </a:solidFill>
                          <a:latin typeface="Arial" pitchFamily="34" charset="0"/>
                          <a:cs typeface="Arial" pitchFamily="34" charset="0"/>
                        </a:rPr>
                        <a:t>Specifické</a:t>
                      </a:r>
                      <a:r>
                        <a:rPr lang="cs-CZ" sz="2000" baseline="0" dirty="0" smtClean="0">
                          <a:solidFill>
                            <a:schemeClr val="tx1"/>
                          </a:solidFill>
                          <a:latin typeface="Arial" pitchFamily="34" charset="0"/>
                          <a:cs typeface="Arial" pitchFamily="34" charset="0"/>
                        </a:rPr>
                        <a:t> požadavky      pro železnici</a:t>
                      </a:r>
                      <a:endParaRPr lang="cs-CZ" sz="2000" dirty="0">
                        <a:solidFill>
                          <a:schemeClr val="tx1"/>
                        </a:solidFill>
                        <a:latin typeface="Arial" pitchFamily="34" charset="0"/>
                        <a:cs typeface="Arial"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50000"/>
                      </a:schemeClr>
                    </a:solidFill>
                  </a:tcPr>
                </a:tc>
                <a:tc>
                  <a:txBody>
                    <a:bodyPr/>
                    <a:lstStyle/>
                    <a:p>
                      <a:pPr algn="ctr"/>
                      <a:r>
                        <a:rPr lang="cs-CZ" sz="2000" dirty="0" smtClean="0">
                          <a:solidFill>
                            <a:schemeClr val="tx1"/>
                          </a:solidFill>
                          <a:latin typeface="Arial" pitchFamily="34" charset="0"/>
                          <a:cs typeface="Arial" pitchFamily="34" charset="0"/>
                        </a:rPr>
                        <a:t>Standardy skupiny WG44</a:t>
                      </a:r>
                      <a:endParaRPr lang="cs-CZ" sz="20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50000"/>
                      </a:schemeClr>
                    </a:solidFill>
                  </a:tcPr>
                </a:tc>
              </a:tr>
            </a:tbl>
          </a:graphicData>
        </a:graphic>
      </p:graphicFrame>
      <p:sp>
        <p:nvSpPr>
          <p:cNvPr id="9" name="TextovéPole 6"/>
          <p:cNvSpPr txBox="1">
            <a:spLocks noChangeArrowheads="1"/>
          </p:cNvSpPr>
          <p:nvPr/>
        </p:nvSpPr>
        <p:spPr bwMode="auto">
          <a:xfrm>
            <a:off x="179388" y="115888"/>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3200" b="1" u="sng" dirty="0">
                <a:solidFill>
                  <a:srgbClr val="002060"/>
                </a:solidFill>
              </a:rPr>
              <a:t>CR/HS PRM TSI </a:t>
            </a:r>
            <a:r>
              <a:rPr lang="cs-CZ" altLang="cs-CZ" sz="3200" b="1" u="sng" dirty="0" smtClean="0">
                <a:solidFill>
                  <a:srgbClr val="002060"/>
                </a:solidFill>
              </a:rPr>
              <a:t>2008/164/ES</a:t>
            </a:r>
            <a:endParaRPr lang="cs-CZ" altLang="cs-CZ" sz="3200" b="1" u="sng"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subTitle" idx="1"/>
          </p:nvPr>
        </p:nvSpPr>
        <p:spPr>
          <a:xfrm>
            <a:off x="-108520" y="404664"/>
            <a:ext cx="8640763" cy="1257672"/>
          </a:xfrm>
        </p:spPr>
        <p:txBody>
          <a:bodyPr>
            <a:normAutofit/>
          </a:bodyPr>
          <a:lstStyle/>
          <a:p>
            <a:pPr eaLnBrk="1" hangingPunct="1">
              <a:defRPr/>
            </a:pPr>
            <a:r>
              <a:rPr lang="cs-C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Děkuji za </a:t>
            </a:r>
            <a:r>
              <a:rPr lang="cs-CZ"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pozornost!</a:t>
            </a:r>
            <a:endParaRPr lang="en-US" sz="4000" b="1" dirty="0" smtClean="0">
              <a:solidFill>
                <a:srgbClr val="002060"/>
              </a:solidFill>
              <a:effectLst>
                <a:outerShdw blurRad="38100" dist="38100" dir="2700000" algn="tl">
                  <a:srgbClr val="000000">
                    <a:alpha val="43137"/>
                  </a:srgbClr>
                </a:outerShdw>
              </a:effectLst>
              <a:latin typeface="Arial" charset="0"/>
            </a:endParaRPr>
          </a:p>
        </p:txBody>
      </p:sp>
      <p:pic>
        <p:nvPicPr>
          <p:cNvPr id="5123" name="Picture 6" descr="VUZ_logo"/>
          <p:cNvPicPr>
            <a:picLocks noChangeAspect="1" noChangeArrowheads="1"/>
          </p:cNvPicPr>
          <p:nvPr/>
        </p:nvPicPr>
        <p:blipFill>
          <a:blip r:embed="rId3" cstate="print"/>
          <a:srcRect/>
          <a:stretch>
            <a:fillRect/>
          </a:stretch>
        </p:blipFill>
        <p:spPr bwMode="auto">
          <a:xfrm>
            <a:off x="476964" y="1087165"/>
            <a:ext cx="2641104" cy="1568156"/>
          </a:xfrm>
          <a:prstGeom prst="rect">
            <a:avLst/>
          </a:prstGeom>
          <a:noFill/>
          <a:ln w="9525">
            <a:noFill/>
            <a:miter lim="800000"/>
            <a:headEnd/>
            <a:tailEnd/>
          </a:ln>
        </p:spPr>
      </p:pic>
      <p:sp>
        <p:nvSpPr>
          <p:cNvPr id="5" name="Rectangle 2"/>
          <p:cNvSpPr txBox="1">
            <a:spLocks noChangeArrowheads="1"/>
          </p:cNvSpPr>
          <p:nvPr/>
        </p:nvSpPr>
        <p:spPr>
          <a:xfrm>
            <a:off x="323724" y="5531171"/>
            <a:ext cx="8640763" cy="1257672"/>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cs-CZ" sz="3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VÝZKUMNÝ ÚSTAV ŽELEZNIČNÍ, a.s. </a:t>
            </a:r>
          </a:p>
          <a:p>
            <a:pPr>
              <a:defRPr/>
            </a:pPr>
            <a:r>
              <a:rPr lang="cs-CZ" sz="2800" b="1" dirty="0" smtClean="0">
                <a:solidFill>
                  <a:srgbClr val="002060"/>
                </a:solidFill>
                <a:effectLst>
                  <a:outerShdw blurRad="38100" dist="38100" dir="2700000" algn="tl">
                    <a:srgbClr val="000000">
                      <a:alpha val="43137"/>
                    </a:srgbClr>
                  </a:outerShdw>
                </a:effectLst>
                <a:latin typeface="Arial" charset="0"/>
              </a:rPr>
              <a:t>Novodvorská 1968</a:t>
            </a:r>
          </a:p>
          <a:p>
            <a:pPr>
              <a:defRPr/>
            </a:pPr>
            <a:r>
              <a:rPr lang="cs-CZ" sz="2800" b="1" dirty="0" smtClean="0">
                <a:solidFill>
                  <a:srgbClr val="002060"/>
                </a:solidFill>
                <a:effectLst>
                  <a:outerShdw blurRad="38100" dist="38100" dir="2700000" algn="tl">
                    <a:srgbClr val="000000">
                      <a:alpha val="43137"/>
                    </a:srgbClr>
                  </a:outerShdw>
                </a:effectLst>
                <a:latin typeface="Arial" charset="0"/>
              </a:rPr>
              <a:t>142 01 Praha 4 - Braník</a:t>
            </a:r>
            <a:endParaRPr lang="en-US" sz="2800" b="1" dirty="0" smtClean="0">
              <a:solidFill>
                <a:srgbClr val="002060"/>
              </a:solidFill>
              <a:effectLst>
                <a:outerShdw blurRad="38100" dist="38100" dir="2700000" algn="tl">
                  <a:srgbClr val="000000">
                    <a:alpha val="43137"/>
                  </a:srgbClr>
                </a:outerShdw>
              </a:effectLst>
              <a:latin typeface="Arial" charset="0"/>
            </a:endParaRPr>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13264" r="13242" b="11731"/>
          <a:stretch>
            <a:fillRect/>
          </a:stretch>
        </p:blipFill>
        <p:spPr bwMode="auto">
          <a:xfrm>
            <a:off x="2627784" y="1673662"/>
            <a:ext cx="3746500"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8"/>
          <p:cNvSpPr>
            <a:spLocks noChangeArrowheads="1"/>
          </p:cNvSpPr>
          <p:nvPr/>
        </p:nvSpPr>
        <p:spPr bwMode="auto">
          <a:xfrm>
            <a:off x="-889796" y="4498218"/>
            <a:ext cx="8153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accent1"/>
              </a:buClr>
              <a:buSzPct val="80000"/>
              <a:buFont typeface="Wingdings 2" pitchFamily="18" charset="2"/>
              <a:buNone/>
            </a:pPr>
            <a:r>
              <a:rPr lang="cs-CZ" sz="4000" dirty="0">
                <a:solidFill>
                  <a:srgbClr val="0972B3"/>
                </a:solidFill>
              </a:rPr>
              <a:t>www.cdvuz.cz</a:t>
            </a:r>
          </a:p>
        </p:txBody>
      </p:sp>
    </p:spTree>
    <p:extLst>
      <p:ext uri="{BB962C8B-B14F-4D97-AF65-F5344CB8AC3E}">
        <p14:creationId xmlns:p14="http://schemas.microsoft.com/office/powerpoint/2010/main" val="6019194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614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charset="0"/>
                <a:cs typeface="Times New Roman" charset="0"/>
              </a:rPr>
              <a:t>V</a:t>
            </a:r>
            <a:r>
              <a:rPr lang="cs-CZ" sz="1600">
                <a:solidFill>
                  <a:srgbClr val="0972B3"/>
                </a:solidFill>
                <a:latin typeface="Times New Roman" charset="0"/>
                <a:cs typeface="Times New Roman" charset="0"/>
              </a:rPr>
              <a:t>ÝZKUMNÝ </a:t>
            </a:r>
            <a:r>
              <a:rPr lang="cs-CZ" b="1">
                <a:solidFill>
                  <a:srgbClr val="0972B3"/>
                </a:solidFill>
                <a:latin typeface="Times New Roman" charset="0"/>
                <a:cs typeface="Times New Roman" charset="0"/>
              </a:rPr>
              <a:t>Ú</a:t>
            </a:r>
            <a:r>
              <a:rPr lang="cs-CZ" sz="1600">
                <a:solidFill>
                  <a:srgbClr val="0972B3"/>
                </a:solidFill>
                <a:latin typeface="Times New Roman" charset="0"/>
                <a:cs typeface="Times New Roman" charset="0"/>
              </a:rPr>
              <a:t>STAV </a:t>
            </a:r>
            <a:r>
              <a:rPr lang="cs-CZ" b="1">
                <a:solidFill>
                  <a:srgbClr val="0972B3"/>
                </a:solidFill>
                <a:latin typeface="Times New Roman" charset="0"/>
                <a:cs typeface="Times New Roman" charset="0"/>
              </a:rPr>
              <a:t>Ž</a:t>
            </a:r>
            <a:r>
              <a:rPr lang="cs-CZ" sz="1600">
                <a:solidFill>
                  <a:srgbClr val="0972B3"/>
                </a:solidFill>
                <a:latin typeface="Times New Roman" charset="0"/>
                <a:cs typeface="Times New Roman" charset="0"/>
              </a:rPr>
              <a:t>ELEZNIČNÍ, a.s.</a:t>
            </a:r>
            <a:r>
              <a:rPr lang="cs-CZ" sz="3200">
                <a:latin typeface="Times New Roman" charset="0"/>
                <a:cs typeface="Times New Roman" charset="0"/>
              </a:rPr>
              <a:t> </a:t>
            </a:r>
          </a:p>
        </p:txBody>
      </p:sp>
      <p:sp>
        <p:nvSpPr>
          <p:cNvPr id="6148"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smtClean="0">
                <a:solidFill>
                  <a:srgbClr val="002060"/>
                </a:solidFill>
                <a:latin typeface="Arial" panose="020B0604020202020204" pitchFamily="34" charset="0"/>
                <a:cs typeface="Arial" panose="020B0604020202020204" pitchFamily="34" charset="0"/>
              </a:rPr>
              <a:t>INTEROPERABILITA – LEGISLATIVA ČR</a:t>
            </a:r>
            <a:endParaRPr lang="cs-CZ" sz="3200" b="1" u="sng" dirty="0">
              <a:solidFill>
                <a:srgbClr val="002060"/>
              </a:solidFill>
              <a:latin typeface="Arial" panose="020B0604020202020204" pitchFamily="34" charset="0"/>
              <a:cs typeface="Arial" panose="020B0604020202020204" pitchFamily="34" charset="0"/>
            </a:endParaRPr>
          </a:p>
        </p:txBody>
      </p:sp>
      <p:sp>
        <p:nvSpPr>
          <p:cNvPr id="5" name="TextovéPole 5"/>
          <p:cNvSpPr txBox="1">
            <a:spLocks noChangeArrowheads="1"/>
          </p:cNvSpPr>
          <p:nvPr/>
        </p:nvSpPr>
        <p:spPr bwMode="auto">
          <a:xfrm>
            <a:off x="251520" y="692696"/>
            <a:ext cx="8642350" cy="5509200"/>
          </a:xfrm>
          <a:prstGeom prst="rect">
            <a:avLst/>
          </a:prstGeom>
          <a:solidFill>
            <a:schemeClr val="bg1">
              <a:alpha val="50000"/>
            </a:schemeClr>
          </a:solidFill>
          <a:ln w="9525">
            <a:noFill/>
            <a:miter lim="800000"/>
            <a:headEnd/>
            <a:tailEnd/>
          </a:ln>
        </p:spPr>
        <p:txBody>
          <a:bodyPr wrap="square">
            <a:spAutoFit/>
          </a:bodyPr>
          <a:lstStyle/>
          <a:p>
            <a:pPr>
              <a:lnSpc>
                <a:spcPct val="110000"/>
              </a:lnSpc>
            </a:pPr>
            <a:r>
              <a:rPr lang="cs-CZ" sz="2200" b="1" dirty="0" smtClean="0">
                <a:solidFill>
                  <a:srgbClr val="002060"/>
                </a:solidFill>
                <a:latin typeface="Arial" pitchFamily="34" charset="0"/>
                <a:cs typeface="Arial" pitchFamily="34" charset="0"/>
              </a:rPr>
              <a:t>Zákon č. 22/1997 Sb.</a:t>
            </a:r>
            <a:r>
              <a:rPr lang="cs-CZ" sz="2200" dirty="0" smtClean="0">
                <a:solidFill>
                  <a:srgbClr val="002060"/>
                </a:solidFill>
                <a:latin typeface="Arial" pitchFamily="34" charset="0"/>
                <a:cs typeface="Arial" pitchFamily="34" charset="0"/>
              </a:rPr>
              <a:t>,</a:t>
            </a:r>
            <a:r>
              <a:rPr lang="cs-CZ" sz="2200" b="1" dirty="0" smtClean="0">
                <a:solidFill>
                  <a:srgbClr val="002060"/>
                </a:solidFill>
                <a:latin typeface="Arial" pitchFamily="34" charset="0"/>
                <a:cs typeface="Arial" pitchFamily="34" charset="0"/>
              </a:rPr>
              <a:t> </a:t>
            </a:r>
            <a:r>
              <a:rPr lang="cs-CZ" sz="2200" dirty="0" smtClean="0">
                <a:solidFill>
                  <a:srgbClr val="002060"/>
                </a:solidFill>
                <a:latin typeface="Arial" pitchFamily="34" charset="0"/>
                <a:cs typeface="Arial" pitchFamily="34" charset="0"/>
              </a:rPr>
              <a:t>o výrobcích ve znění pozdějších předpisů</a:t>
            </a:r>
          </a:p>
          <a:p>
            <a:pPr>
              <a:lnSpc>
                <a:spcPct val="110000"/>
              </a:lnSpc>
              <a:buFont typeface="Courier New" pitchFamily="49" charset="0"/>
              <a:buChar char="o"/>
            </a:pPr>
            <a:endParaRPr lang="cs-CZ" sz="1000" dirty="0" smtClean="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Zákon č. 266/1994 Sb.</a:t>
            </a:r>
            <a:r>
              <a:rPr lang="cs-CZ" sz="2200" dirty="0" smtClean="0">
                <a:solidFill>
                  <a:srgbClr val="002060"/>
                </a:solidFill>
                <a:latin typeface="Arial" pitchFamily="34" charset="0"/>
                <a:cs typeface="Arial" pitchFamily="34" charset="0"/>
              </a:rPr>
              <a:t>, o drahách ve znění pozdějších předpisů</a:t>
            </a:r>
          </a:p>
          <a:p>
            <a:pPr>
              <a:lnSpc>
                <a:spcPct val="110000"/>
              </a:lnSpc>
            </a:pPr>
            <a:endParaRPr lang="cs-CZ" sz="1000" dirty="0" smtClean="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NV č. 133/2005 Sb.</a:t>
            </a:r>
            <a:r>
              <a:rPr lang="cs-CZ" sz="2200" dirty="0" smtClean="0">
                <a:solidFill>
                  <a:srgbClr val="002060"/>
                </a:solidFill>
                <a:latin typeface="Arial" pitchFamily="34" charset="0"/>
                <a:cs typeface="Arial" pitchFamily="34" charset="0"/>
              </a:rPr>
              <a:t>, o technických požadavcích na provozní a technickou propojenost EŽS, ve znění NV č. 371/2007 Sb., NV č. 289/2010 Sb. a NV č. 88/2012 Sb.</a:t>
            </a:r>
          </a:p>
          <a:p>
            <a:pPr>
              <a:lnSpc>
                <a:spcPct val="110000"/>
              </a:lnSpc>
            </a:pPr>
            <a:endParaRPr lang="cs-CZ" sz="1000" dirty="0" smtClean="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Vyhláška č. 352/2004 Sb.</a:t>
            </a:r>
            <a:r>
              <a:rPr lang="cs-CZ" sz="2200" dirty="0" smtClean="0">
                <a:solidFill>
                  <a:srgbClr val="002060"/>
                </a:solidFill>
                <a:latin typeface="Arial" pitchFamily="34" charset="0"/>
                <a:cs typeface="Arial" pitchFamily="34" charset="0"/>
              </a:rPr>
              <a:t>, o provozní a technické propojenosti EŽS ve znění vyhlášky č. 377/2006 Sb. a vyhlášky č. 326/2011 Sb.</a:t>
            </a:r>
          </a:p>
          <a:p>
            <a:pPr>
              <a:lnSpc>
                <a:spcPct val="110000"/>
              </a:lnSpc>
            </a:pPr>
            <a:endParaRPr lang="cs-CZ" sz="1000" dirty="0" smtClean="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Sdělení MD č. 111/2004 Sb.</a:t>
            </a:r>
            <a:r>
              <a:rPr lang="cs-CZ" sz="2200" dirty="0" smtClean="0">
                <a:solidFill>
                  <a:srgbClr val="002060"/>
                </a:solidFill>
                <a:latin typeface="Arial" pitchFamily="34" charset="0"/>
                <a:cs typeface="Arial" pitchFamily="34" charset="0"/>
              </a:rPr>
              <a:t>, o výčtu železničních drah zařazených do EŽS</a:t>
            </a:r>
            <a:endParaRPr lang="cs-CZ" sz="2200" dirty="0">
              <a:solidFill>
                <a:srgbClr val="002060"/>
              </a:solidFill>
              <a:latin typeface="Arial" pitchFamily="34" charset="0"/>
              <a:cs typeface="Arial" pitchFamily="34" charset="0"/>
            </a:endParaRPr>
          </a:p>
          <a:p>
            <a:pPr>
              <a:lnSpc>
                <a:spcPct val="110000"/>
              </a:lnSpc>
            </a:pPr>
            <a:endParaRPr lang="cs-CZ" sz="1000" dirty="0" smtClean="0">
              <a:solidFill>
                <a:srgbClr val="002060"/>
              </a:solidFill>
              <a:latin typeface="Arial" pitchFamily="34" charset="0"/>
              <a:cs typeface="Arial" pitchFamily="34" charset="0"/>
            </a:endParaRPr>
          </a:p>
          <a:p>
            <a:pPr>
              <a:lnSpc>
                <a:spcPct val="110000"/>
              </a:lnSpc>
            </a:pPr>
            <a:r>
              <a:rPr lang="cs-CZ" sz="2200" b="1" dirty="0" smtClean="0">
                <a:solidFill>
                  <a:srgbClr val="002060"/>
                </a:solidFill>
                <a:latin typeface="Arial" pitchFamily="34" charset="0"/>
                <a:cs typeface="Arial" pitchFamily="34" charset="0"/>
              </a:rPr>
              <a:t>Drážní úřad – Metodický </a:t>
            </a:r>
            <a:r>
              <a:rPr lang="cs-CZ" sz="2200" b="1" dirty="0">
                <a:solidFill>
                  <a:srgbClr val="002060"/>
                </a:solidFill>
                <a:latin typeface="Arial" pitchFamily="34" charset="0"/>
                <a:cs typeface="Arial" pitchFamily="34" charset="0"/>
              </a:rPr>
              <a:t>pokyn pro uvádění subsystémů transevropského a evropského železničního systému, které jsou součástí železniční dopravní cesty, do </a:t>
            </a:r>
            <a:r>
              <a:rPr lang="cs-CZ" sz="2200" b="1" dirty="0" smtClean="0">
                <a:solidFill>
                  <a:srgbClr val="002060"/>
                </a:solidFill>
                <a:latin typeface="Arial" pitchFamily="34" charset="0"/>
                <a:cs typeface="Arial" pitchFamily="34" charset="0"/>
              </a:rPr>
              <a:t>provozu </a:t>
            </a:r>
            <a:r>
              <a:rPr lang="cs-CZ" sz="2200" dirty="0" smtClean="0">
                <a:solidFill>
                  <a:srgbClr val="002060"/>
                </a:solidFill>
                <a:latin typeface="Arial" pitchFamily="34" charset="0"/>
                <a:cs typeface="Arial" pitchFamily="34" charset="0"/>
              </a:rPr>
              <a:t>(25.7.2011)</a:t>
            </a:r>
            <a:endParaRPr lang="cs-CZ" sz="2200" b="1"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u="sng" dirty="0" smtClean="0">
                <a:solidFill>
                  <a:srgbClr val="002060"/>
                </a:solidFill>
                <a:latin typeface="Arial" panose="020B0604020202020204" pitchFamily="34" charset="0"/>
                <a:ea typeface="+mn-ea"/>
                <a:cs typeface="Arial" panose="020B0604020202020204" pitchFamily="34" charset="0"/>
              </a:rPr>
              <a:t>VČERA  x  DNES</a:t>
            </a:r>
            <a:endParaRPr lang="cs-CZ" sz="3200" b="1" u="sng" dirty="0">
              <a:solidFill>
                <a:srgbClr val="002060"/>
              </a:solidFill>
              <a:latin typeface="Arial" panose="020B0604020202020204" pitchFamily="34" charset="0"/>
              <a:ea typeface="+mn-ea"/>
              <a:cs typeface="Arial" panose="020B0604020202020204" pitchFamily="34" charset="0"/>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069482759"/>
              </p:ext>
            </p:extLst>
          </p:nvPr>
        </p:nvGraphicFramePr>
        <p:xfrm>
          <a:off x="36056" y="1340768"/>
          <a:ext cx="5040000" cy="54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4932040" y="2492896"/>
          <a:ext cx="3960000" cy="36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vnoramenný trojúhelník 6"/>
          <p:cNvSpPr/>
          <p:nvPr/>
        </p:nvSpPr>
        <p:spPr>
          <a:xfrm flipV="1">
            <a:off x="4572000" y="1412776"/>
            <a:ext cx="4355976" cy="5301208"/>
          </a:xfrm>
          <a:prstGeom prst="triangle">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8" name="Skupina 7"/>
          <p:cNvGrpSpPr/>
          <p:nvPr/>
        </p:nvGrpSpPr>
        <p:grpSpPr>
          <a:xfrm>
            <a:off x="5323705" y="1916832"/>
            <a:ext cx="2848695" cy="1278281"/>
            <a:chOff x="899620" y="542900"/>
            <a:chExt cx="2848695" cy="1278281"/>
          </a:xfrm>
        </p:grpSpPr>
        <p:sp>
          <p:nvSpPr>
            <p:cNvPr id="15" name="Zaoblený obdélník 14"/>
            <p:cNvSpPr/>
            <p:nvPr/>
          </p:nvSpPr>
          <p:spPr>
            <a:xfrm>
              <a:off x="899620" y="542900"/>
              <a:ext cx="2848695" cy="1278281"/>
            </a:xfrm>
            <a:prstGeom prst="round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6" name="Zaoblený obdélník 4"/>
            <p:cNvSpPr/>
            <p:nvPr/>
          </p:nvSpPr>
          <p:spPr>
            <a:xfrm>
              <a:off x="962021" y="605301"/>
              <a:ext cx="2723893" cy="1153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cs-CZ" kern="1200" dirty="0" smtClean="0">
                  <a:latin typeface="Arial" panose="020B0604020202020204" pitchFamily="34" charset="0"/>
                  <a:cs typeface="Arial" panose="020B0604020202020204" pitchFamily="34" charset="0"/>
                </a:rPr>
                <a:t>TSI</a:t>
              </a:r>
              <a:endParaRPr lang="cs-CZ" kern="1200" dirty="0">
                <a:latin typeface="Arial" panose="020B0604020202020204" pitchFamily="34" charset="0"/>
                <a:cs typeface="Arial" panose="020B0604020202020204" pitchFamily="34" charset="0"/>
              </a:endParaRPr>
            </a:p>
          </p:txBody>
        </p:sp>
      </p:grpSp>
      <p:grpSp>
        <p:nvGrpSpPr>
          <p:cNvPr id="9" name="Skupina 8"/>
          <p:cNvGrpSpPr/>
          <p:nvPr/>
        </p:nvGrpSpPr>
        <p:grpSpPr>
          <a:xfrm>
            <a:off x="5323705" y="3354898"/>
            <a:ext cx="2848695" cy="1278281"/>
            <a:chOff x="899620" y="1980966"/>
            <a:chExt cx="2848695" cy="1278281"/>
          </a:xfrm>
        </p:grpSpPr>
        <p:sp>
          <p:nvSpPr>
            <p:cNvPr id="13" name="Zaoblený obdélník 12"/>
            <p:cNvSpPr/>
            <p:nvPr/>
          </p:nvSpPr>
          <p:spPr>
            <a:xfrm>
              <a:off x="899620" y="1980966"/>
              <a:ext cx="2848695" cy="1278281"/>
            </a:xfrm>
            <a:prstGeom prst="round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4" name="Zaoblený obdélník 6"/>
            <p:cNvSpPr/>
            <p:nvPr/>
          </p:nvSpPr>
          <p:spPr>
            <a:xfrm>
              <a:off x="962021" y="2043367"/>
              <a:ext cx="2723893" cy="1153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dirty="0" smtClean="0">
                  <a:latin typeface="Arial" panose="020B0604020202020204" pitchFamily="34" charset="0"/>
                  <a:cs typeface="Arial" panose="020B0604020202020204" pitchFamily="34" charset="0"/>
                </a:rPr>
                <a:t>evropské normy</a:t>
              </a:r>
              <a:endParaRPr lang="cs-CZ" kern="1200" dirty="0">
                <a:latin typeface="Arial" panose="020B0604020202020204" pitchFamily="34" charset="0"/>
                <a:cs typeface="Arial" panose="020B0604020202020204" pitchFamily="34" charset="0"/>
              </a:endParaRPr>
            </a:p>
          </p:txBody>
        </p:sp>
      </p:grpSp>
      <p:grpSp>
        <p:nvGrpSpPr>
          <p:cNvPr id="10" name="Skupina 9"/>
          <p:cNvGrpSpPr/>
          <p:nvPr/>
        </p:nvGrpSpPr>
        <p:grpSpPr>
          <a:xfrm>
            <a:off x="5323705" y="4792965"/>
            <a:ext cx="2848695" cy="1278281"/>
            <a:chOff x="899620" y="3419033"/>
            <a:chExt cx="2848695" cy="1278281"/>
          </a:xfrm>
        </p:grpSpPr>
        <p:sp>
          <p:nvSpPr>
            <p:cNvPr id="11" name="Zaoblený obdélník 10"/>
            <p:cNvSpPr/>
            <p:nvPr/>
          </p:nvSpPr>
          <p:spPr>
            <a:xfrm>
              <a:off x="899620" y="3419033"/>
              <a:ext cx="2848695" cy="1278281"/>
            </a:xfrm>
            <a:prstGeom prst="roundRect">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2" name="Zaoblený obdélník 8"/>
            <p:cNvSpPr/>
            <p:nvPr/>
          </p:nvSpPr>
          <p:spPr>
            <a:xfrm>
              <a:off x="962021" y="3481434"/>
              <a:ext cx="2723893" cy="11534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cs-CZ" dirty="0" smtClean="0">
                  <a:solidFill>
                    <a:srgbClr val="FF0000"/>
                  </a:solidFill>
                  <a:latin typeface="Arial" panose="020B0604020202020204" pitchFamily="34" charset="0"/>
                  <a:cs typeface="Arial" panose="020B0604020202020204" pitchFamily="34" charset="0"/>
                </a:rPr>
                <a:t>národní</a:t>
              </a:r>
              <a:r>
                <a:rPr lang="cs-CZ" kern="1200" dirty="0" smtClean="0">
                  <a:solidFill>
                    <a:srgbClr val="FF0000"/>
                  </a:solidFill>
                  <a:latin typeface="Arial" panose="020B0604020202020204" pitchFamily="34" charset="0"/>
                  <a:cs typeface="Arial" panose="020B0604020202020204" pitchFamily="34" charset="0"/>
                </a:rPr>
                <a:t> </a:t>
              </a:r>
              <a:r>
                <a:rPr lang="cs-CZ" dirty="0" smtClean="0">
                  <a:solidFill>
                    <a:srgbClr val="FF0000"/>
                  </a:solidFill>
                  <a:latin typeface="Arial" panose="020B0604020202020204" pitchFamily="34" charset="0"/>
                  <a:cs typeface="Arial" panose="020B0604020202020204" pitchFamily="34" charset="0"/>
                </a:rPr>
                <a:t>pravidla</a:t>
              </a:r>
              <a:endParaRPr lang="cs-CZ" dirty="0">
                <a:solidFill>
                  <a:srgbClr val="FF0000"/>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6147"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charset="0"/>
                <a:cs typeface="Times New Roman" charset="0"/>
              </a:rPr>
              <a:t>V</a:t>
            </a:r>
            <a:r>
              <a:rPr lang="cs-CZ" sz="1600">
                <a:solidFill>
                  <a:srgbClr val="0972B3"/>
                </a:solidFill>
                <a:latin typeface="Times New Roman" charset="0"/>
                <a:cs typeface="Times New Roman" charset="0"/>
              </a:rPr>
              <a:t>ÝZKUMNÝ </a:t>
            </a:r>
            <a:r>
              <a:rPr lang="cs-CZ" b="1">
                <a:solidFill>
                  <a:srgbClr val="0972B3"/>
                </a:solidFill>
                <a:latin typeface="Times New Roman" charset="0"/>
                <a:cs typeface="Times New Roman" charset="0"/>
              </a:rPr>
              <a:t>Ú</a:t>
            </a:r>
            <a:r>
              <a:rPr lang="cs-CZ" sz="1600">
                <a:solidFill>
                  <a:srgbClr val="0972B3"/>
                </a:solidFill>
                <a:latin typeface="Times New Roman" charset="0"/>
                <a:cs typeface="Times New Roman" charset="0"/>
              </a:rPr>
              <a:t>STAV </a:t>
            </a:r>
            <a:r>
              <a:rPr lang="cs-CZ" b="1">
                <a:solidFill>
                  <a:srgbClr val="0972B3"/>
                </a:solidFill>
                <a:latin typeface="Times New Roman" charset="0"/>
                <a:cs typeface="Times New Roman" charset="0"/>
              </a:rPr>
              <a:t>Ž</a:t>
            </a:r>
            <a:r>
              <a:rPr lang="cs-CZ" sz="1600">
                <a:solidFill>
                  <a:srgbClr val="0972B3"/>
                </a:solidFill>
                <a:latin typeface="Times New Roman" charset="0"/>
                <a:cs typeface="Times New Roman" charset="0"/>
              </a:rPr>
              <a:t>ELEZNIČNÍ, a.s.</a:t>
            </a:r>
            <a:r>
              <a:rPr lang="cs-CZ" sz="3200">
                <a:latin typeface="Times New Roman" charset="0"/>
                <a:cs typeface="Times New Roman" charset="0"/>
              </a:rPr>
              <a:t> </a:t>
            </a:r>
          </a:p>
        </p:txBody>
      </p:sp>
      <p:sp>
        <p:nvSpPr>
          <p:cNvPr id="6148"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smtClean="0">
                <a:solidFill>
                  <a:srgbClr val="002060"/>
                </a:solidFill>
                <a:latin typeface="Arial" panose="020B0604020202020204" pitchFamily="34" charset="0"/>
                <a:cs typeface="Arial" panose="020B0604020202020204" pitchFamily="34" charset="0"/>
              </a:rPr>
              <a:t>INTEROPERABILITA -  EŽS V ČR</a:t>
            </a:r>
            <a:endParaRPr lang="cs-CZ" sz="3200" b="1" u="sng" dirty="0">
              <a:solidFill>
                <a:srgbClr val="00206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29376"/>
            <a:ext cx="8612090" cy="60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
        <p:nvSpPr>
          <p:cNvPr id="4100" name="TextovéPole 6"/>
          <p:cNvSpPr txBox="1">
            <a:spLocks noChangeArrowheads="1"/>
          </p:cNvSpPr>
          <p:nvPr/>
        </p:nvSpPr>
        <p:spPr bwMode="auto">
          <a:xfrm>
            <a:off x="174823" y="115888"/>
            <a:ext cx="8429625" cy="584200"/>
          </a:xfrm>
          <a:prstGeom prst="rect">
            <a:avLst/>
          </a:prstGeom>
          <a:noFill/>
          <a:ln w="9525">
            <a:noFill/>
            <a:miter lim="800000"/>
            <a:headEnd/>
            <a:tailEnd/>
          </a:ln>
        </p:spPr>
        <p:txBody>
          <a:bodyPr>
            <a:spAutoFit/>
          </a:bodyPr>
          <a:lstStyle/>
          <a:p>
            <a:r>
              <a:rPr lang="cs-CZ" sz="3200" b="1" u="sng" dirty="0">
                <a:solidFill>
                  <a:srgbClr val="002060"/>
                </a:solidFill>
                <a:latin typeface="Arial" panose="020B0604020202020204" pitchFamily="34" charset="0"/>
                <a:cs typeface="Arial" panose="020B0604020202020204" pitchFamily="34" charset="0"/>
              </a:rPr>
              <a:t>CR INF TSI 2011/275/EU</a:t>
            </a:r>
          </a:p>
        </p:txBody>
      </p:sp>
      <p:sp>
        <p:nvSpPr>
          <p:cNvPr id="4102" name="Obdélník 1"/>
          <p:cNvSpPr>
            <a:spLocks noChangeArrowheads="1"/>
          </p:cNvSpPr>
          <p:nvPr/>
        </p:nvSpPr>
        <p:spPr bwMode="auto">
          <a:xfrm>
            <a:off x="3350608" y="728663"/>
            <a:ext cx="2783134"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TSI kategorie tratí</a:t>
            </a:r>
            <a:endParaRPr lang="cs-CZ" sz="2400" u="sng" dirty="0">
              <a:latin typeface="Arial" panose="020B0604020202020204" pitchFamily="34" charset="0"/>
              <a:cs typeface="Arial" panose="020B0604020202020204" pitchFamily="34" charset="0"/>
            </a:endParaRPr>
          </a:p>
        </p:txBody>
      </p:sp>
      <p:graphicFrame>
        <p:nvGraphicFramePr>
          <p:cNvPr id="8" name="Tabulka 7"/>
          <p:cNvGraphicFramePr>
            <a:graphicFrameLocks noGrp="1"/>
          </p:cNvGraphicFramePr>
          <p:nvPr/>
        </p:nvGraphicFramePr>
        <p:xfrm>
          <a:off x="395536" y="1196752"/>
          <a:ext cx="8352929" cy="2881849"/>
        </p:xfrm>
        <a:graphic>
          <a:graphicData uri="http://schemas.openxmlformats.org/drawingml/2006/table">
            <a:tbl>
              <a:tblPr/>
              <a:tblGrid>
                <a:gridCol w="779282"/>
                <a:gridCol w="2703134"/>
                <a:gridCol w="1534211"/>
                <a:gridCol w="1655975"/>
                <a:gridCol w="1680327"/>
              </a:tblGrid>
              <a:tr h="642989">
                <a:tc rowSpan="2" gridSpan="2">
                  <a:txBody>
                    <a:bodyPr/>
                    <a:lstStyle/>
                    <a:p>
                      <a:pPr algn="ctr" fontAlgn="ctr"/>
                      <a:r>
                        <a:rPr lang="cs-CZ" sz="1800" b="0" i="0" u="none" strike="noStrike" dirty="0">
                          <a:solidFill>
                            <a:srgbClr val="000000"/>
                          </a:solidFill>
                          <a:latin typeface="Arial" pitchFamily="34" charset="0"/>
                          <a:cs typeface="Arial" pitchFamily="34" charset="0"/>
                        </a:rPr>
                        <a:t>TSI kategorie tratí</a:t>
                      </a:r>
                    </a:p>
                  </a:txBody>
                  <a:tcPr marL="8860" marR="8860" marT="8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rowSpan="2" hMerge="1">
                  <a:txBody>
                    <a:bodyPr/>
                    <a:lstStyle/>
                    <a:p>
                      <a:endParaRPr lang="cs-CZ"/>
                    </a:p>
                  </a:txBody>
                  <a:tcPr/>
                </a:tc>
                <a:tc gridSpan="3">
                  <a:txBody>
                    <a:bodyPr/>
                    <a:lstStyle/>
                    <a:p>
                      <a:pPr algn="ctr" fontAlgn="ctr"/>
                      <a:r>
                        <a:rPr lang="cs-CZ" sz="1800" b="0" i="0" u="none" strike="noStrike">
                          <a:solidFill>
                            <a:srgbClr val="000000"/>
                          </a:solidFill>
                          <a:latin typeface="Arial" pitchFamily="34" charset="0"/>
                          <a:cs typeface="Arial" pitchFamily="34" charset="0"/>
                        </a:rPr>
                        <a:t>Druh dopravy</a:t>
                      </a:r>
                    </a:p>
                  </a:txBody>
                  <a:tcPr marL="8860" marR="8860" marT="88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hMerge="1">
                  <a:txBody>
                    <a:bodyPr/>
                    <a:lstStyle/>
                    <a:p>
                      <a:endParaRPr lang="cs-CZ"/>
                    </a:p>
                  </a:txBody>
                  <a:tcPr/>
                </a:tc>
                <a:tc hMerge="1">
                  <a:txBody>
                    <a:bodyPr/>
                    <a:lstStyle/>
                    <a:p>
                      <a:endParaRPr lang="cs-CZ"/>
                    </a:p>
                  </a:txBody>
                  <a:tcPr/>
                </a:tc>
              </a:tr>
              <a:tr h="204588">
                <a:tc gridSpan="2" vMerge="1">
                  <a:txBody>
                    <a:bodyPr/>
                    <a:lstStyle/>
                    <a:p>
                      <a:endParaRPr lang="cs-CZ"/>
                    </a:p>
                  </a:txBody>
                  <a:tcPr/>
                </a:tc>
                <a:tc hMerge="1" vMerge="1">
                  <a:txBody>
                    <a:bodyPr/>
                    <a:lstStyle/>
                    <a:p>
                      <a:endParaRPr lang="cs-CZ"/>
                    </a:p>
                  </a:txBody>
                  <a:tcPr/>
                </a:tc>
                <a:tc>
                  <a:txBody>
                    <a:bodyPr/>
                    <a:lstStyle/>
                    <a:p>
                      <a:pPr algn="ctr" fontAlgn="b"/>
                      <a:r>
                        <a:rPr lang="cs-CZ" sz="1800" b="0" i="0" u="none" strike="noStrike">
                          <a:solidFill>
                            <a:srgbClr val="000000"/>
                          </a:solidFill>
                          <a:latin typeface="Arial" pitchFamily="34" charset="0"/>
                          <a:cs typeface="Arial" pitchFamily="34" charset="0"/>
                        </a:rPr>
                        <a:t>Osobní doprava (P)</a:t>
                      </a:r>
                    </a:p>
                  </a:txBody>
                  <a:tcPr marL="8860" marR="8860" marT="88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Nákladní doprava (F)</a:t>
                      </a:r>
                    </a:p>
                  </a:txBody>
                  <a:tcPr marL="8860" marR="8860" marT="8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dirty="0">
                          <a:solidFill>
                            <a:srgbClr val="000000"/>
                          </a:solidFill>
                          <a:latin typeface="Arial" pitchFamily="34" charset="0"/>
                          <a:cs typeface="Arial" pitchFamily="34" charset="0"/>
                        </a:rPr>
                        <a:t>Smíšená doprava (M)</a:t>
                      </a:r>
                    </a:p>
                  </a:txBody>
                  <a:tcPr marL="8860" marR="8860" marT="88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r>
              <a:tr h="194845">
                <a:tc rowSpan="4">
                  <a:txBody>
                    <a:bodyPr/>
                    <a:lstStyle/>
                    <a:p>
                      <a:pPr algn="ctr" fontAlgn="ctr"/>
                      <a:r>
                        <a:rPr lang="cs-CZ" sz="1800" b="0" i="0" u="none" strike="noStrike">
                          <a:solidFill>
                            <a:srgbClr val="000000"/>
                          </a:solidFill>
                          <a:latin typeface="Arial" pitchFamily="34" charset="0"/>
                          <a:cs typeface="Arial" pitchFamily="34" charset="0"/>
                        </a:rPr>
                        <a:t>Typ tratě</a:t>
                      </a:r>
                    </a:p>
                  </a:txBody>
                  <a:tcPr marL="8860" marR="8860" marT="886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Nová hlavní trať TEN (IV)</a:t>
                      </a:r>
                    </a:p>
                  </a:txBody>
                  <a:tcPr marL="8860" marR="8860" marT="88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IV-P</a:t>
                      </a:r>
                    </a:p>
                  </a:txBody>
                  <a:tcPr marL="8860" marR="8860" marT="8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IV-F</a:t>
                      </a:r>
                    </a:p>
                  </a:txBody>
                  <a:tcPr marL="8860" marR="8860" marT="8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IV-M</a:t>
                      </a:r>
                    </a:p>
                  </a:txBody>
                  <a:tcPr marL="8860" marR="8860" marT="8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204588">
                <a:tc vMerge="1">
                  <a:txBody>
                    <a:bodyPr/>
                    <a:lstStyle/>
                    <a:p>
                      <a:endParaRPr lang="cs-CZ"/>
                    </a:p>
                  </a:txBody>
                  <a:tcPr/>
                </a:tc>
                <a:tc>
                  <a:txBody>
                    <a:bodyPr/>
                    <a:lstStyle/>
                    <a:p>
                      <a:pPr algn="ctr" fontAlgn="b"/>
                      <a:r>
                        <a:rPr lang="cs-CZ" sz="1800" b="0" i="0" u="none" strike="noStrike">
                          <a:solidFill>
                            <a:srgbClr val="000000"/>
                          </a:solidFill>
                          <a:latin typeface="Arial" pitchFamily="34" charset="0"/>
                          <a:cs typeface="Arial" pitchFamily="34" charset="0"/>
                        </a:rPr>
                        <a:t>Modernizovaná hlavní trať TEN (V)</a:t>
                      </a:r>
                    </a:p>
                  </a:txBody>
                  <a:tcPr marL="8860" marR="8860" marT="88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V-P</a:t>
                      </a:r>
                    </a:p>
                  </a:txBody>
                  <a:tcPr marL="8860" marR="8860" marT="8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V-F</a:t>
                      </a:r>
                    </a:p>
                  </a:txBody>
                  <a:tcPr marL="8860" marR="8860" marT="8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V-M</a:t>
                      </a:r>
                    </a:p>
                  </a:txBody>
                  <a:tcPr marL="8860" marR="8860" marT="8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204588">
                <a:tc vMerge="1">
                  <a:txBody>
                    <a:bodyPr/>
                    <a:lstStyle/>
                    <a:p>
                      <a:endParaRPr lang="cs-CZ"/>
                    </a:p>
                  </a:txBody>
                  <a:tcPr/>
                </a:tc>
                <a:tc>
                  <a:txBody>
                    <a:bodyPr/>
                    <a:lstStyle/>
                    <a:p>
                      <a:pPr algn="ctr" fontAlgn="b"/>
                      <a:r>
                        <a:rPr lang="nb-NO" sz="1800" b="0" i="0" u="none" strike="noStrike">
                          <a:solidFill>
                            <a:srgbClr val="000000"/>
                          </a:solidFill>
                          <a:latin typeface="Arial" pitchFamily="34" charset="0"/>
                          <a:cs typeface="Arial" pitchFamily="34" charset="0"/>
                        </a:rPr>
                        <a:t>Nová jiná trať TEN (VI)</a:t>
                      </a:r>
                    </a:p>
                  </a:txBody>
                  <a:tcPr marL="8860" marR="8860" marT="88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dirty="0">
                          <a:solidFill>
                            <a:srgbClr val="000000"/>
                          </a:solidFill>
                          <a:latin typeface="Arial" pitchFamily="34" charset="0"/>
                          <a:cs typeface="Arial" pitchFamily="34" charset="0"/>
                        </a:rPr>
                        <a:t>VI-P</a:t>
                      </a:r>
                    </a:p>
                  </a:txBody>
                  <a:tcPr marL="8860" marR="8860" marT="8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VI-F</a:t>
                      </a:r>
                    </a:p>
                  </a:txBody>
                  <a:tcPr marL="8860" marR="8860" marT="8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VI-M</a:t>
                      </a:r>
                    </a:p>
                  </a:txBody>
                  <a:tcPr marL="8860" marR="8860" marT="8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204588">
                <a:tc vMerge="1">
                  <a:txBody>
                    <a:bodyPr/>
                    <a:lstStyle/>
                    <a:p>
                      <a:endParaRPr lang="cs-CZ"/>
                    </a:p>
                  </a:txBody>
                  <a:tcPr/>
                </a:tc>
                <a:tc>
                  <a:txBody>
                    <a:bodyPr/>
                    <a:lstStyle/>
                    <a:p>
                      <a:pPr algn="ctr" fontAlgn="b"/>
                      <a:r>
                        <a:rPr lang="cs-CZ" sz="1800" b="0" i="0" u="none" strike="noStrike" dirty="0">
                          <a:solidFill>
                            <a:srgbClr val="000000"/>
                          </a:solidFill>
                          <a:latin typeface="Arial" pitchFamily="34" charset="0"/>
                          <a:cs typeface="Arial" pitchFamily="34" charset="0"/>
                        </a:rPr>
                        <a:t>Modernizovaná jiná trať TEN (VII)</a:t>
                      </a:r>
                    </a:p>
                  </a:txBody>
                  <a:tcPr marL="8860" marR="8860" marT="88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VII-P</a:t>
                      </a:r>
                    </a:p>
                  </a:txBody>
                  <a:tcPr marL="8860" marR="8860" marT="88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pitchFamily="34" charset="0"/>
                          <a:cs typeface="Arial" pitchFamily="34" charset="0"/>
                        </a:rPr>
                        <a:t>VII-F</a:t>
                      </a:r>
                    </a:p>
                  </a:txBody>
                  <a:tcPr marL="8860" marR="8860" marT="8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dirty="0">
                          <a:solidFill>
                            <a:srgbClr val="000000"/>
                          </a:solidFill>
                          <a:latin typeface="Arial" pitchFamily="34" charset="0"/>
                          <a:cs typeface="Arial" pitchFamily="34" charset="0"/>
                        </a:rPr>
                        <a:t>VII-M</a:t>
                      </a:r>
                    </a:p>
                  </a:txBody>
                  <a:tcPr marL="8860" marR="8860" marT="886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50000"/>
                      </a:schemeClr>
                    </a:solidFill>
                  </a:tcPr>
                </a:tc>
              </a:tr>
            </a:tbl>
          </a:graphicData>
        </a:graphic>
      </p:graphicFrame>
      <p:sp>
        <p:nvSpPr>
          <p:cNvPr id="9" name="TextovéPole 5"/>
          <p:cNvSpPr txBox="1">
            <a:spLocks noChangeArrowheads="1"/>
          </p:cNvSpPr>
          <p:nvPr/>
        </p:nvSpPr>
        <p:spPr bwMode="auto">
          <a:xfrm>
            <a:off x="395536" y="4217311"/>
            <a:ext cx="8352928" cy="435825"/>
          </a:xfrm>
          <a:prstGeom prst="rect">
            <a:avLst/>
          </a:prstGeom>
          <a:solidFill>
            <a:schemeClr val="bg1">
              <a:alpha val="50000"/>
            </a:schemeClr>
          </a:solidFill>
          <a:ln w="9525">
            <a:noFill/>
            <a:miter lim="800000"/>
            <a:headEnd/>
            <a:tailEnd/>
          </a:ln>
        </p:spPr>
        <p:txBody>
          <a:bodyPr wrap="square">
            <a:spAutoFit/>
          </a:bodyPr>
          <a:lstStyle/>
          <a:p>
            <a:pPr>
              <a:lnSpc>
                <a:spcPct val="110000"/>
              </a:lnSpc>
              <a:defRPr/>
            </a:pPr>
            <a:r>
              <a:rPr lang="cs-CZ" sz="2200" dirty="0" smtClean="0">
                <a:solidFill>
                  <a:srgbClr val="002060"/>
                </a:solidFill>
                <a:latin typeface="Arial" pitchFamily="34" charset="0"/>
                <a:cs typeface="Arial" pitchFamily="34" charset="0"/>
              </a:rPr>
              <a:t>Pro každou kategorii dané výkonnostní parametry (např.):</a:t>
            </a:r>
          </a:p>
        </p:txBody>
      </p:sp>
      <p:graphicFrame>
        <p:nvGraphicFramePr>
          <p:cNvPr id="12" name="Tabulka 11"/>
          <p:cNvGraphicFramePr>
            <a:graphicFrameLocks noGrp="1"/>
          </p:cNvGraphicFramePr>
          <p:nvPr/>
        </p:nvGraphicFramePr>
        <p:xfrm>
          <a:off x="395536" y="4725144"/>
          <a:ext cx="8352928" cy="1245666"/>
        </p:xfrm>
        <a:graphic>
          <a:graphicData uri="http://schemas.openxmlformats.org/drawingml/2006/table">
            <a:tbl>
              <a:tblPr/>
              <a:tblGrid>
                <a:gridCol w="949941"/>
                <a:gridCol w="2260204"/>
                <a:gridCol w="1998151"/>
                <a:gridCol w="1572316"/>
                <a:gridCol w="1572316"/>
              </a:tblGrid>
              <a:tr h="961821">
                <a:tc>
                  <a:txBody>
                    <a:bodyPr/>
                    <a:lstStyle/>
                    <a:p>
                      <a:pPr algn="l" fontAlgn="b"/>
                      <a:r>
                        <a:rPr lang="cs-CZ" sz="1800" b="0" i="0" u="none" strike="noStrike" dirty="0">
                          <a:solidFill>
                            <a:srgbClr val="000000"/>
                          </a:solidFill>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cs-CZ" sz="1800" b="0" i="0" u="none" strike="noStrike" dirty="0">
                          <a:solidFill>
                            <a:srgbClr val="000000"/>
                          </a:solidFill>
                          <a:latin typeface="Arial"/>
                        </a:rPr>
                        <a:t>Obrys vozidla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cs-CZ" sz="1800" b="0" i="0" u="none" strike="noStrike">
                          <a:solidFill>
                            <a:srgbClr val="000000"/>
                          </a:solidFill>
                          <a:latin typeface="Arial"/>
                        </a:rPr>
                        <a:t>Hmotnost na nápravu</a:t>
                      </a:r>
                      <a:br>
                        <a:rPr lang="cs-CZ" sz="1800" b="0" i="0" u="none" strike="noStrike">
                          <a:solidFill>
                            <a:srgbClr val="000000"/>
                          </a:solidFill>
                          <a:latin typeface="Arial"/>
                        </a:rPr>
                      </a:br>
                      <a:r>
                        <a:rPr lang="cs-CZ" sz="1800" b="0" i="0" u="none" strike="noStrike">
                          <a:solidFill>
                            <a:srgbClr val="000000"/>
                          </a:solidFill>
                          <a:latin typeface="Arial"/>
                        </a:rPr>
                        <a:t>[t]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cs-CZ" sz="1800" b="0" i="0" u="none" strike="noStrike" dirty="0">
                          <a:solidFill>
                            <a:srgbClr val="000000"/>
                          </a:solidFill>
                          <a:latin typeface="Arial"/>
                        </a:rPr>
                        <a:t>Traťová rychlost</a:t>
                      </a:r>
                      <a:br>
                        <a:rPr lang="cs-CZ" sz="1800" b="0" i="0" u="none" strike="noStrike" dirty="0">
                          <a:solidFill>
                            <a:srgbClr val="000000"/>
                          </a:solidFill>
                          <a:latin typeface="Arial"/>
                        </a:rPr>
                      </a:br>
                      <a:r>
                        <a:rPr lang="cs-CZ" sz="1800" b="0" i="0" u="none" strike="noStrike" dirty="0">
                          <a:solidFill>
                            <a:srgbClr val="000000"/>
                          </a:solidFill>
                          <a:latin typeface="Arial"/>
                        </a:rPr>
                        <a:t>[km·h</a:t>
                      </a:r>
                      <a:r>
                        <a:rPr lang="cs-CZ" sz="1800" b="0" i="0" u="none" strike="noStrike" baseline="30000" dirty="0">
                          <a:solidFill>
                            <a:srgbClr val="000000"/>
                          </a:solidFill>
                          <a:latin typeface="Arial"/>
                        </a:rPr>
                        <a:t>-1</a:t>
                      </a:r>
                      <a:r>
                        <a:rPr lang="cs-CZ" sz="1800" b="0" i="0" u="none" strike="noStrike" dirty="0">
                          <a:solidFill>
                            <a:srgbClr val="000000"/>
                          </a:solidFill>
                          <a:latin typeface="Arial"/>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c>
                  <a:txBody>
                    <a:bodyPr/>
                    <a:lstStyle/>
                    <a:p>
                      <a:pPr algn="ctr" fontAlgn="ctr"/>
                      <a:r>
                        <a:rPr lang="cs-CZ" sz="1800" b="0" i="0" u="none" strike="noStrike">
                          <a:solidFill>
                            <a:srgbClr val="000000"/>
                          </a:solidFill>
                          <a:latin typeface="Arial"/>
                        </a:rPr>
                        <a:t>Délka vlaku</a:t>
                      </a:r>
                      <a:br>
                        <a:rPr lang="cs-CZ" sz="1800" b="0" i="0" u="none" strike="noStrike">
                          <a:solidFill>
                            <a:srgbClr val="000000"/>
                          </a:solidFill>
                          <a:latin typeface="Arial"/>
                        </a:rPr>
                      </a:br>
                      <a:r>
                        <a:rPr lang="cs-CZ" sz="1800" b="0" i="0" u="none" strike="noStrike">
                          <a:solidFill>
                            <a:srgbClr val="000000"/>
                          </a:solidFill>
                          <a:latin typeface="Arial"/>
                        </a:rPr>
                        <a:t>[m]</a:t>
                      </a:r>
                      <a:br>
                        <a:rPr lang="cs-CZ" sz="1800" b="0" i="0" u="none" strike="noStrike">
                          <a:solidFill>
                            <a:srgbClr val="000000"/>
                          </a:solidFill>
                          <a:latin typeface="Arial"/>
                        </a:rPr>
                      </a:br>
                      <a:endParaRPr lang="cs-CZ" sz="1800" b="0" i="0" u="none" strike="noStrike">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50000"/>
                      </a:schemeClr>
                    </a:solidFill>
                  </a:tcPr>
                </a:tc>
              </a:tr>
              <a:tr h="262315">
                <a:tc>
                  <a:txBody>
                    <a:bodyPr/>
                    <a:lstStyle/>
                    <a:p>
                      <a:pPr algn="ctr" fontAlgn="b"/>
                      <a:r>
                        <a:rPr lang="cs-CZ" sz="1800" b="0" i="0" u="none" strike="noStrike" dirty="0">
                          <a:solidFill>
                            <a:srgbClr val="000000"/>
                          </a:solidFill>
                          <a:latin typeface="Arial"/>
                        </a:rPr>
                        <a:t>V-M</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dirty="0">
                          <a:solidFill>
                            <a:srgbClr val="000000"/>
                          </a:solidFill>
                          <a:latin typeface="Arial"/>
                        </a:rPr>
                        <a:t>GB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a:solidFill>
                            <a:srgbClr val="000000"/>
                          </a:solidFill>
                          <a:latin typeface="Arial"/>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50000"/>
                      </a:schemeClr>
                    </a:solidFill>
                  </a:tcPr>
                </a:tc>
                <a:tc>
                  <a:txBody>
                    <a:bodyPr/>
                    <a:lstStyle/>
                    <a:p>
                      <a:pPr algn="ctr" fontAlgn="b"/>
                      <a:r>
                        <a:rPr lang="cs-CZ" sz="1800" b="0" i="0" u="none" strike="noStrike" dirty="0">
                          <a:solidFill>
                            <a:srgbClr val="000000"/>
                          </a:solidFill>
                          <a:latin typeface="Arial"/>
                        </a:rPr>
                        <a:t>600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8" descr="VUZ_logo"/>
          <p:cNvPicPr>
            <a:picLocks noChangeAspect="1" noChangeArrowheads="1"/>
          </p:cNvPicPr>
          <p:nvPr/>
        </p:nvPicPr>
        <p:blipFill>
          <a:blip r:embed="rId3" cstate="print"/>
          <a:srcRect/>
          <a:stretch>
            <a:fillRect/>
          </a:stretch>
        </p:blipFill>
        <p:spPr bwMode="auto">
          <a:xfrm>
            <a:off x="107950" y="6153150"/>
            <a:ext cx="990600" cy="588963"/>
          </a:xfrm>
          <a:prstGeom prst="rect">
            <a:avLst/>
          </a:prstGeom>
          <a:noFill/>
          <a:ln w="9525">
            <a:noFill/>
            <a:miter lim="800000"/>
            <a:headEnd/>
            <a:tailEnd/>
          </a:ln>
        </p:spPr>
      </p:pic>
      <p:sp>
        <p:nvSpPr>
          <p:cNvPr id="4099" name="Rectangle 19"/>
          <p:cNvSpPr>
            <a:spLocks noChangeArrowheads="1"/>
          </p:cNvSpPr>
          <p:nvPr/>
        </p:nvSpPr>
        <p:spPr bwMode="auto">
          <a:xfrm>
            <a:off x="1042988" y="6132513"/>
            <a:ext cx="3962400" cy="609600"/>
          </a:xfrm>
          <a:prstGeom prst="rect">
            <a:avLst/>
          </a:prstGeom>
          <a:noFill/>
          <a:ln w="9525">
            <a:noFill/>
            <a:miter lim="800000"/>
            <a:headEnd/>
            <a:tailEnd/>
          </a:ln>
        </p:spPr>
        <p:txBody>
          <a:bodyPr/>
          <a:lstStyle/>
          <a:p>
            <a:pPr>
              <a:spcBef>
                <a:spcPct val="20000"/>
              </a:spcBef>
            </a:pPr>
            <a:r>
              <a:rPr lang="cs-CZ" b="1">
                <a:solidFill>
                  <a:srgbClr val="0972B3"/>
                </a:solidFill>
                <a:latin typeface="Times New Roman" pitchFamily="18" charset="0"/>
                <a:cs typeface="Times New Roman" pitchFamily="18" charset="0"/>
              </a:rPr>
              <a:t>V</a:t>
            </a:r>
            <a:r>
              <a:rPr lang="cs-CZ" sz="1600">
                <a:solidFill>
                  <a:srgbClr val="0972B3"/>
                </a:solidFill>
                <a:latin typeface="Times New Roman" pitchFamily="18" charset="0"/>
                <a:cs typeface="Times New Roman" pitchFamily="18" charset="0"/>
              </a:rPr>
              <a:t>ÝZKUMNÝ </a:t>
            </a:r>
            <a:r>
              <a:rPr lang="cs-CZ" b="1">
                <a:solidFill>
                  <a:srgbClr val="0972B3"/>
                </a:solidFill>
                <a:latin typeface="Times New Roman" pitchFamily="18" charset="0"/>
                <a:cs typeface="Times New Roman" pitchFamily="18" charset="0"/>
              </a:rPr>
              <a:t>Ú</a:t>
            </a:r>
            <a:r>
              <a:rPr lang="cs-CZ" sz="1600">
                <a:solidFill>
                  <a:srgbClr val="0972B3"/>
                </a:solidFill>
                <a:latin typeface="Times New Roman" pitchFamily="18" charset="0"/>
                <a:cs typeface="Times New Roman" pitchFamily="18" charset="0"/>
              </a:rPr>
              <a:t>STAV </a:t>
            </a:r>
            <a:r>
              <a:rPr lang="cs-CZ" b="1">
                <a:solidFill>
                  <a:srgbClr val="0972B3"/>
                </a:solidFill>
                <a:latin typeface="Times New Roman" pitchFamily="18" charset="0"/>
                <a:cs typeface="Times New Roman" pitchFamily="18" charset="0"/>
              </a:rPr>
              <a:t>Ž</a:t>
            </a:r>
            <a:r>
              <a:rPr lang="cs-CZ" sz="1600">
                <a:solidFill>
                  <a:srgbClr val="0972B3"/>
                </a:solidFill>
                <a:latin typeface="Times New Roman" pitchFamily="18" charset="0"/>
                <a:cs typeface="Times New Roman" pitchFamily="18" charset="0"/>
              </a:rPr>
              <a:t>ELEZNIČNÍ, a.s.</a:t>
            </a:r>
            <a:r>
              <a:rPr lang="cs-CZ" sz="3200">
                <a:latin typeface="Times New Roman" pitchFamily="18" charset="0"/>
                <a:cs typeface="Times New Roman" pitchFamily="18" charset="0"/>
              </a:rPr>
              <a:t> </a:t>
            </a:r>
          </a:p>
        </p:txBody>
      </p:sp>
      <p:sp>
        <p:nvSpPr>
          <p:cNvPr id="4100" name="TextovéPole 6"/>
          <p:cNvSpPr txBox="1">
            <a:spLocks noChangeArrowheads="1"/>
          </p:cNvSpPr>
          <p:nvPr/>
        </p:nvSpPr>
        <p:spPr bwMode="auto">
          <a:xfrm>
            <a:off x="179388" y="115888"/>
            <a:ext cx="8429625" cy="584200"/>
          </a:xfrm>
          <a:prstGeom prst="rect">
            <a:avLst/>
          </a:prstGeom>
          <a:noFill/>
          <a:ln w="9525">
            <a:noFill/>
            <a:miter lim="800000"/>
            <a:headEnd/>
            <a:tailEnd/>
          </a:ln>
        </p:spPr>
        <p:txBody>
          <a:bodyPr>
            <a:spAutoFit/>
          </a:bodyPr>
          <a:lstStyle/>
          <a:p>
            <a:r>
              <a:rPr lang="cs-CZ" sz="3200" b="1" u="sng" dirty="0">
                <a:solidFill>
                  <a:srgbClr val="002060"/>
                </a:solidFill>
                <a:latin typeface="Arial" panose="020B0604020202020204" pitchFamily="34" charset="0"/>
                <a:cs typeface="Arial" panose="020B0604020202020204" pitchFamily="34" charset="0"/>
              </a:rPr>
              <a:t>CR INF TSI 2011/275/EU</a:t>
            </a:r>
          </a:p>
        </p:txBody>
      </p:sp>
      <p:sp>
        <p:nvSpPr>
          <p:cNvPr id="4102" name="Obdélník 1"/>
          <p:cNvSpPr>
            <a:spLocks noChangeArrowheads="1"/>
          </p:cNvSpPr>
          <p:nvPr/>
        </p:nvSpPr>
        <p:spPr bwMode="auto">
          <a:xfrm>
            <a:off x="1861770" y="686192"/>
            <a:ext cx="6083717" cy="461665"/>
          </a:xfrm>
          <a:prstGeom prst="rect">
            <a:avLst/>
          </a:prstGeom>
          <a:noFill/>
          <a:ln w="9525">
            <a:noFill/>
            <a:miter lim="800000"/>
            <a:headEnd/>
            <a:tailEnd/>
          </a:ln>
        </p:spPr>
        <p:txBody>
          <a:bodyPr wrap="none">
            <a:spAutoFit/>
          </a:bodyPr>
          <a:lstStyle/>
          <a:p>
            <a:r>
              <a:rPr lang="cs-CZ" sz="2400" b="1" u="sng" dirty="0" smtClean="0">
                <a:solidFill>
                  <a:srgbClr val="2A0858"/>
                </a:solidFill>
                <a:latin typeface="Arial" panose="020B0604020202020204" pitchFamily="34" charset="0"/>
                <a:cs typeface="Arial" panose="020B0604020202020204" pitchFamily="34" charset="0"/>
              </a:rPr>
              <a:t>Změna: rozhodnutí Komise 2012/464/EU</a:t>
            </a:r>
            <a:endParaRPr lang="cs-CZ" sz="2400" u="sng" dirty="0">
              <a:latin typeface="Arial" panose="020B0604020202020204" pitchFamily="34" charset="0"/>
              <a:cs typeface="Arial" panose="020B0604020202020204" pitchFamily="34" charset="0"/>
            </a:endParaRPr>
          </a:p>
        </p:txBody>
      </p:sp>
      <p:sp>
        <p:nvSpPr>
          <p:cNvPr id="7" name="TextovéPole 5"/>
          <p:cNvSpPr txBox="1">
            <a:spLocks noChangeArrowheads="1"/>
          </p:cNvSpPr>
          <p:nvPr/>
        </p:nvSpPr>
        <p:spPr bwMode="auto">
          <a:xfrm>
            <a:off x="250825" y="1147857"/>
            <a:ext cx="8642350" cy="5204502"/>
          </a:xfrm>
          <a:prstGeom prst="rect">
            <a:avLst/>
          </a:prstGeom>
          <a:solidFill>
            <a:schemeClr val="bg1">
              <a:alpha val="50000"/>
            </a:schemeClr>
          </a:solidFill>
          <a:ln w="9525">
            <a:noFill/>
            <a:miter lim="800000"/>
            <a:headEnd/>
            <a:tailEnd/>
          </a:ln>
        </p:spPr>
        <p:txBody>
          <a:bodyPr wrap="square">
            <a:spAutoFit/>
          </a:bodyPr>
          <a:lstStyle/>
          <a:p>
            <a:pPr>
              <a:lnSpc>
                <a:spcPct val="110000"/>
              </a:lnSpc>
              <a:buFontTx/>
              <a:buChar char="-"/>
              <a:defRPr/>
            </a:pPr>
            <a:r>
              <a:rPr lang="cs-CZ" sz="2200" dirty="0" smtClean="0">
                <a:solidFill>
                  <a:srgbClr val="002060"/>
                </a:solidFill>
                <a:latin typeface="Arial" pitchFamily="34" charset="0"/>
                <a:cs typeface="Arial" pitchFamily="34" charset="0"/>
              </a:rPr>
              <a:t> rozhodnutí Komise ze dne 23. 7. 2012, kterým se mění také TSI týkající se infrastruktury (2011/275/EU, 2008/164/ES)</a:t>
            </a:r>
          </a:p>
          <a:p>
            <a:pPr>
              <a:lnSpc>
                <a:spcPct val="110000"/>
              </a:lnSpc>
              <a:buFontTx/>
              <a:buChar char="-"/>
              <a:defRPr/>
            </a:pPr>
            <a:endParaRPr lang="cs-CZ" sz="1000"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Účinné od 24.1.2013</a:t>
            </a:r>
          </a:p>
          <a:p>
            <a:pPr>
              <a:lnSpc>
                <a:spcPct val="110000"/>
              </a:lnSpc>
              <a:buFontTx/>
              <a:buChar char="-"/>
              <a:defRPr/>
            </a:pPr>
            <a:endParaRPr lang="cs-CZ" sz="1000"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Zrušení přílohy D a všech bodů TSI CR INS týkajících se registru infrastruktury</a:t>
            </a:r>
          </a:p>
          <a:p>
            <a:pPr>
              <a:lnSpc>
                <a:spcPct val="110000"/>
              </a:lnSpc>
              <a:buFontTx/>
              <a:buChar char="-"/>
              <a:defRPr/>
            </a:pPr>
            <a:endParaRPr lang="cs-CZ" sz="1000"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registr infrastruktury nově sestavován dle rozhodnutí Komise 2011/633/EU</a:t>
            </a:r>
          </a:p>
          <a:p>
            <a:pPr>
              <a:lnSpc>
                <a:spcPct val="110000"/>
              </a:lnSpc>
              <a:buFontTx/>
              <a:buChar char="-"/>
              <a:defRPr/>
            </a:pPr>
            <a:endParaRPr lang="cs-CZ" sz="1000" dirty="0" smtClean="0">
              <a:solidFill>
                <a:srgbClr val="002060"/>
              </a:solidFill>
              <a:latin typeface="Arial" pitchFamily="34" charset="0"/>
              <a:cs typeface="Arial" pitchFamily="34" charset="0"/>
            </a:endParaRPr>
          </a:p>
          <a:p>
            <a:pPr>
              <a:lnSpc>
                <a:spcPct val="110000"/>
              </a:lnSpc>
              <a:defRPr/>
            </a:pPr>
            <a:r>
              <a:rPr lang="cs-CZ" sz="2200" b="1" dirty="0" smtClean="0">
                <a:solidFill>
                  <a:srgbClr val="002060"/>
                </a:solidFill>
                <a:latin typeface="Arial" pitchFamily="34" charset="0"/>
                <a:cs typeface="Arial" pitchFamily="34" charset="0"/>
              </a:rPr>
              <a:t>Registr infrastruktury</a:t>
            </a:r>
          </a:p>
          <a:p>
            <a:pPr>
              <a:lnSpc>
                <a:spcPct val="110000"/>
              </a:lnSpc>
              <a:defRPr/>
            </a:pPr>
            <a:endParaRPr lang="cs-CZ" sz="1000" b="1"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vytvoření neveřejné evropské databáze pro přístup k technickým údajům národního železničního systému</a:t>
            </a:r>
          </a:p>
          <a:p>
            <a:pPr>
              <a:lnSpc>
                <a:spcPct val="110000"/>
              </a:lnSpc>
              <a:defRPr/>
            </a:pPr>
            <a:endParaRPr lang="cs-CZ" sz="1000" dirty="0" smtClean="0">
              <a:solidFill>
                <a:srgbClr val="002060"/>
              </a:solidFill>
              <a:latin typeface="Arial" pitchFamily="34" charset="0"/>
              <a:cs typeface="Arial" pitchFamily="34" charset="0"/>
            </a:endParaRPr>
          </a:p>
          <a:p>
            <a:pPr>
              <a:lnSpc>
                <a:spcPct val="110000"/>
              </a:lnSpc>
              <a:buFontTx/>
              <a:buChar char="-"/>
              <a:defRPr/>
            </a:pPr>
            <a:r>
              <a:rPr lang="cs-CZ" sz="2200" dirty="0" smtClean="0">
                <a:solidFill>
                  <a:srgbClr val="002060"/>
                </a:solidFill>
                <a:latin typeface="Arial" pitchFamily="34" charset="0"/>
                <a:cs typeface="Arial" pitchFamily="34" charset="0"/>
              </a:rPr>
              <a:t> pro potřeby železničních dopravců a správců infrastruktury</a:t>
            </a:r>
            <a:endParaRPr lang="cs-CZ" sz="2200"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3828</Words>
  <Application>Microsoft Office PowerPoint</Application>
  <PresentationFormat>Předvádění na obrazovce (4:3)</PresentationFormat>
  <Paragraphs>705</Paragraphs>
  <Slides>42</Slides>
  <Notes>41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44" baseType="lpstr">
      <vt:lpstr>Motiv sady Office</vt:lpstr>
      <vt:lpstr>Rovnice</vt:lpstr>
      <vt:lpstr>Prezentace aplikace PowerPoint</vt:lpstr>
      <vt:lpstr>Prezentace aplikace PowerPoint</vt:lpstr>
      <vt:lpstr>Prezentace aplikace PowerPoint</vt:lpstr>
      <vt:lpstr>Prezentace aplikace PowerPoint</vt:lpstr>
      <vt:lpstr>Prezentace aplikace PowerPoint</vt:lpstr>
      <vt:lpstr>VČERA  x  DNES</vt:lpstr>
      <vt:lpstr>Prezentace aplikace PowerPoint</vt:lpstr>
      <vt:lpstr>Prezentace aplikace PowerPoint</vt:lpstr>
      <vt:lpstr>Prezentace aplikace PowerPoint</vt:lpstr>
      <vt:lpstr>Prezentace aplikace PowerPoint</vt:lpstr>
      <vt:lpstr>Prezentace aplikace PowerPoint</vt:lpstr>
      <vt:lpstr>Nové požadavky na výkonnostní parametry</vt:lpstr>
      <vt:lpstr>Nové požadavky na osovou vzdálenost kolejí</vt:lpstr>
      <vt:lpstr>Nové požadavky na maximální převýšení koleje</vt:lpstr>
      <vt:lpstr>Nové požadavky na maximální nedostatek převýšení koleje</vt:lpstr>
      <vt:lpstr>Nové požadavky na profil hlavy kolejnice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Evička</dc:creator>
  <cp:lastModifiedBy>abc</cp:lastModifiedBy>
  <cp:revision>239</cp:revision>
  <dcterms:created xsi:type="dcterms:W3CDTF">2013-09-26T10:21:44Z</dcterms:created>
  <dcterms:modified xsi:type="dcterms:W3CDTF">2013-10-15T20:14:19Z</dcterms:modified>
</cp:coreProperties>
</file>