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1" r:id="rId3"/>
    <p:sldId id="310" r:id="rId4"/>
    <p:sldId id="326" r:id="rId5"/>
    <p:sldId id="315" r:id="rId6"/>
    <p:sldId id="316" r:id="rId7"/>
    <p:sldId id="321" r:id="rId8"/>
    <p:sldId id="317" r:id="rId9"/>
    <p:sldId id="327" r:id="rId10"/>
    <p:sldId id="322" r:id="rId11"/>
    <p:sldId id="320" r:id="rId12"/>
    <p:sldId id="318" r:id="rId13"/>
    <p:sldId id="319" r:id="rId14"/>
    <p:sldId id="325" r:id="rId15"/>
    <p:sldId id="324" r:id="rId1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06" autoAdjust="0"/>
  </p:normalViewPr>
  <p:slideViewPr>
    <p:cSldViewPr>
      <p:cViewPr varScale="1">
        <p:scale>
          <a:sx n="86" d="100"/>
          <a:sy n="86" d="100"/>
        </p:scale>
        <p:origin x="-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1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6E61EF-B6B0-4D45-8036-3BD9C96A991F}" type="datetimeFigureOut">
              <a:rPr lang="cs-CZ"/>
              <a:pPr>
                <a:defRPr/>
              </a:pPr>
              <a:t>02.09.14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6E0E7C-265B-4617-BF56-EDAACA625B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183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5AEE34-CBDF-4439-884F-00E33D2096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410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AEE34-CBDF-4439-884F-00E33D209683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13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763BED-DF7E-4C13-ABFB-85F19AAB8CFE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2699792" y="6543676"/>
            <a:ext cx="4086225" cy="24765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00BA0-109E-466D-8189-2B9C19882E9D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15F46-96D2-4FEB-99DD-911C25CCB344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4"/>
          </p:nvPr>
        </p:nvSpPr>
        <p:spPr>
          <a:xfrm>
            <a:off x="352426" y="6543676"/>
            <a:ext cx="2275358" cy="247650"/>
          </a:xfrm>
        </p:spPr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5"/>
          </p:nvPr>
        </p:nvSpPr>
        <p:spPr>
          <a:xfrm>
            <a:off x="2699792" y="6543676"/>
            <a:ext cx="5040560" cy="247650"/>
          </a:xfr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CBA5BEB-A75B-48D0-9B1F-AABFB0192BFF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5762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B4808E-2583-4021-B59F-1008D06373D1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771800" y="6543676"/>
            <a:ext cx="4086225" cy="24765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2059334" cy="247650"/>
          </a:xfrm>
        </p:spPr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892576-2516-4FBF-A8C6-9235C7581064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2528887" y="6543676"/>
            <a:ext cx="5312524" cy="247650"/>
          </a:xfr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60648"/>
            <a:ext cx="5762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C5CEC4B-2F17-4975-8ED6-4D80FBBAF2CC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2203350" cy="247650"/>
          </a:xfrm>
        </p:spPr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 smtClean="0"/>
              <a:t>MOSTY 2011</a:t>
            </a:r>
            <a:endParaRPr lang="cs-CZ" alt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2627784" y="6543676"/>
            <a:ext cx="5184576" cy="247650"/>
          </a:xfr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5762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 smtClean="0"/>
              <a:t>MOSTY 2011</a:t>
            </a:r>
            <a:endParaRPr lang="cs-CZ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2699792" y="6543676"/>
            <a:ext cx="4086225" cy="24765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FF03FB-AF40-4534-94D0-1963A5234B8B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BCC00F7-8B5B-483C-9276-B797FF1673D8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ACBA5BEB-A75B-48D0-9B1F-AABFB0192BFF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plasek.o@fce.vutbr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jpeg"/><Relationship Id="rId22" Type="http://schemas.openxmlformats.org/officeDocument/2006/relationships/image" Target="../media/image24.pn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cap="small" dirty="0" smtClean="0">
                <a:solidFill>
                  <a:srgbClr val="FF0000"/>
                </a:solidFill>
              </a:rPr>
              <a:t>Czech </a:t>
            </a:r>
            <a:r>
              <a:rPr lang="en-US" sz="2400" cap="small" dirty="0" smtClean="0">
                <a:solidFill>
                  <a:srgbClr val="FF0000"/>
                </a:solidFill>
              </a:rPr>
              <a:t>Technological </a:t>
            </a:r>
            <a:r>
              <a:rPr lang="en-US" sz="2400" cap="small" dirty="0">
                <a:solidFill>
                  <a:srgbClr val="FF0000"/>
                </a:solidFill>
              </a:rPr>
              <a:t>Platform 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cap="small" dirty="0">
                <a:solidFill>
                  <a:srgbClr val="FF0000"/>
                </a:solidFill>
              </a:rPr>
              <a:t>Interoperability of the Railway Infrastructure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986611" y="5949280"/>
            <a:ext cx="3960812" cy="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sz="1600" dirty="0" smtClean="0"/>
              <a:t>Presented by:</a:t>
            </a:r>
          </a:p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r>
              <a:rPr lang="en-US" sz="1600" dirty="0" smtClean="0"/>
              <a:t>Otto </a:t>
            </a:r>
            <a:r>
              <a:rPr lang="cs-CZ" sz="1600" dirty="0" smtClean="0"/>
              <a:t>Plášek and Leoš </a:t>
            </a:r>
            <a:r>
              <a:rPr lang="cs-CZ" sz="1600" dirty="0"/>
              <a:t>Horníček</a:t>
            </a:r>
          </a:p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cs-CZ" sz="1900" dirty="0" smtClean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6178" name="Picture 34" descr="C:\Users\Plasek\Documents\Grantové projekty\IRRB\Marusičová\header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51" y="4901133"/>
            <a:ext cx="4292148" cy="1730022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589" y="260648"/>
            <a:ext cx="5762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52320" y="908720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sz="1900" dirty="0" smtClean="0"/>
              <a:t>www.sizi.cz</a:t>
            </a:r>
            <a:endParaRPr lang="cs-CZ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Development </a:t>
            </a:r>
            <a:r>
              <a:rPr lang="en-GB" dirty="0"/>
              <a:t>and testing </a:t>
            </a:r>
            <a:r>
              <a:rPr lang="en-GB" dirty="0" err="1"/>
              <a:t>fiber</a:t>
            </a:r>
            <a:r>
              <a:rPr lang="en-GB" dirty="0"/>
              <a:t>-concrete characteristics fulfilling present requirements for transport </a:t>
            </a:r>
            <a:r>
              <a:rPr lang="en-GB" dirty="0" smtClean="0"/>
              <a:t>tunnel lining:</a:t>
            </a:r>
          </a:p>
          <a:p>
            <a:pPr lvl="1"/>
            <a:r>
              <a:rPr lang="en-US" dirty="0" smtClean="0"/>
              <a:t>Parameters of </a:t>
            </a:r>
            <a:r>
              <a:rPr lang="en-US" dirty="0"/>
              <a:t>fiber concrete segments will be compared with the </a:t>
            </a:r>
            <a:r>
              <a:rPr lang="en-US" dirty="0" smtClean="0"/>
              <a:t>parameters of commonly </a:t>
            </a:r>
            <a:r>
              <a:rPr lang="en-US" dirty="0"/>
              <a:t>reinforced segments. The project results should clearly show the advantages and disadvantages of new material. </a:t>
            </a:r>
            <a:r>
              <a:rPr lang="en-US" dirty="0" smtClean="0"/>
              <a:t>It is expected an immediate use at RIA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Expected benefit: </a:t>
            </a:r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of steel consumption, simple production, fire resistance.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Project </a:t>
            </a:r>
            <a:r>
              <a:rPr lang="en-US" sz="2400" dirty="0" smtClean="0"/>
              <a:t>of Czech Science Foundation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384376" cy="25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176464" cy="25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8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Improvement of track quality in switches and crossings due to the increased flexibility</a:t>
            </a:r>
            <a:r>
              <a:rPr lang="cs-CZ" dirty="0" smtClean="0"/>
              <a:t> </a:t>
            </a:r>
            <a:endParaRPr lang="en-US" dirty="0" smtClean="0"/>
          </a:p>
          <a:p>
            <a:pPr lvl="1"/>
            <a:r>
              <a:rPr lang="cs-CZ" dirty="0" smtClean="0"/>
              <a:t>01/2011 </a:t>
            </a:r>
            <a:r>
              <a:rPr lang="cs-CZ" dirty="0"/>
              <a:t>– </a:t>
            </a:r>
            <a:r>
              <a:rPr lang="cs-CZ" dirty="0" smtClean="0"/>
              <a:t>12/2016</a:t>
            </a:r>
            <a:r>
              <a:rPr lang="en-US" dirty="0"/>
              <a:t>;</a:t>
            </a:r>
            <a:endParaRPr lang="cs-CZ" dirty="0"/>
          </a:p>
          <a:p>
            <a:pPr lvl="1"/>
            <a:r>
              <a:rPr lang="cs-CZ" dirty="0" smtClean="0"/>
              <a:t>DT </a:t>
            </a:r>
            <a:r>
              <a:rPr lang="cs-CZ" dirty="0" err="1"/>
              <a:t>výhybkárna</a:t>
            </a:r>
            <a:r>
              <a:rPr lang="cs-CZ" dirty="0"/>
              <a:t> a strojírna, </a:t>
            </a:r>
            <a:r>
              <a:rPr lang="en-US" dirty="0" err="1" smtClean="0"/>
              <a:t>a.s</a:t>
            </a:r>
            <a:r>
              <a:rPr lang="en-US" dirty="0" smtClean="0"/>
              <a:t>. </a:t>
            </a:r>
            <a:r>
              <a:rPr lang="cs-CZ" dirty="0" smtClean="0"/>
              <a:t>/ </a:t>
            </a:r>
            <a:r>
              <a:rPr lang="en-US" dirty="0"/>
              <a:t>Czech Technical University in </a:t>
            </a:r>
            <a:r>
              <a:rPr lang="en-US" dirty="0" smtClean="0"/>
              <a:t>Prague</a:t>
            </a:r>
            <a:r>
              <a:rPr lang="en-US" dirty="0"/>
              <a:t> </a:t>
            </a:r>
            <a:r>
              <a:rPr lang="en-US" dirty="0" smtClean="0"/>
              <a:t>/ Brno </a:t>
            </a:r>
            <a:r>
              <a:rPr lang="en-US" dirty="0"/>
              <a:t>University of  </a:t>
            </a:r>
            <a:r>
              <a:rPr lang="en-US" dirty="0" smtClean="0"/>
              <a:t>Technology.</a:t>
            </a:r>
          </a:p>
          <a:p>
            <a:r>
              <a:rPr lang="en-US" dirty="0" smtClean="0"/>
              <a:t>Sleepers and bearers with under sleeper pads</a:t>
            </a:r>
          </a:p>
          <a:p>
            <a:pPr lvl="1"/>
            <a:r>
              <a:rPr lang="cs-CZ" dirty="0"/>
              <a:t>01/2011 – </a:t>
            </a:r>
            <a:r>
              <a:rPr lang="cs-CZ" dirty="0" smtClean="0"/>
              <a:t>12/201</a:t>
            </a:r>
            <a:r>
              <a:rPr lang="en-US" dirty="0"/>
              <a:t>4</a:t>
            </a:r>
            <a:r>
              <a:rPr lang="en-US" dirty="0" smtClean="0"/>
              <a:t>;</a:t>
            </a:r>
            <a:endParaRPr lang="cs-CZ" dirty="0"/>
          </a:p>
          <a:p>
            <a:pPr lvl="1"/>
            <a:r>
              <a:rPr lang="en-US" dirty="0" smtClean="0"/>
              <a:t>Brno </a:t>
            </a:r>
            <a:r>
              <a:rPr lang="en-US" dirty="0"/>
              <a:t>University of  </a:t>
            </a:r>
            <a:r>
              <a:rPr lang="en-US" dirty="0" smtClean="0"/>
              <a:t>Technology / ZPSV, </a:t>
            </a:r>
            <a:r>
              <a:rPr lang="en-GB" dirty="0" err="1" smtClean="0"/>
              <a:t>a.s</a:t>
            </a:r>
            <a:r>
              <a:rPr lang="en-GB" dirty="0" smtClean="0"/>
              <a:t>.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Programme ALFA of the TACR 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smtClean="0"/>
              <a:t>examples)</a:t>
            </a:r>
            <a:br>
              <a:rPr lang="en-GB" sz="2800" dirty="0" smtClean="0"/>
            </a:br>
            <a:r>
              <a:rPr lang="en-GB" sz="2800" dirty="0" smtClean="0"/>
              <a:t>the subsystem “Infrastructure”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pic>
        <p:nvPicPr>
          <p:cNvPr id="7170" name="Picture 2" descr="C:\Users\Plasek\Documents\Hospodářská činnost\Studio D Planá\Foto\DSC0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4917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lasek\Documents\Hospodářská činnost\SŽDC HB\Měření 2008\CD\Fotografická dokumentace\Foto Planá 05-04-2008\Plana_niv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164907"/>
            <a:ext cx="2981325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2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80014" cy="1965960"/>
          </a:xfrm>
        </p:spPr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b="1" u="sng" dirty="0">
                <a:solidFill>
                  <a:srgbClr val="FF0000"/>
                </a:solidFill>
              </a:rPr>
              <a:t>NOVIBRAIL</a:t>
            </a:r>
            <a:r>
              <a:rPr lang="en-US" dirty="0"/>
              <a:t>  (</a:t>
            </a:r>
            <a:r>
              <a:rPr lang="en-US" dirty="0" err="1"/>
              <a:t>NOise</a:t>
            </a:r>
            <a:r>
              <a:rPr lang="en-US" dirty="0"/>
              <a:t> emission and </a:t>
            </a:r>
            <a:r>
              <a:rPr lang="en-US" dirty="0" err="1"/>
              <a:t>VIBration</a:t>
            </a:r>
            <a:r>
              <a:rPr lang="en-US" dirty="0"/>
              <a:t> in </a:t>
            </a:r>
            <a:r>
              <a:rPr lang="en-US" dirty="0" err="1"/>
              <a:t>RAILway</a:t>
            </a:r>
            <a:r>
              <a:rPr lang="en-US" dirty="0"/>
              <a:t> system), </a:t>
            </a:r>
            <a:endParaRPr lang="en-US" dirty="0" smtClean="0"/>
          </a:p>
          <a:p>
            <a:pPr lvl="1"/>
            <a:r>
              <a:rPr lang="en-US" dirty="0" smtClean="0"/>
              <a:t>project </a:t>
            </a:r>
            <a:r>
              <a:rPr lang="en-US" dirty="0"/>
              <a:t>leaded by </a:t>
            </a:r>
            <a:r>
              <a:rPr lang="en-US" dirty="0" smtClean="0"/>
              <a:t>VUZ </a:t>
            </a:r>
            <a:r>
              <a:rPr lang="en-US" dirty="0"/>
              <a:t>with cooperation of University of Pardubice and VUKV (Research Institute for </a:t>
            </a:r>
            <a:r>
              <a:rPr lang="en-US" dirty="0" smtClean="0"/>
              <a:t>Rolling </a:t>
            </a:r>
            <a:r>
              <a:rPr lang="en-US" dirty="0"/>
              <a:t>S</a:t>
            </a:r>
            <a:r>
              <a:rPr lang="en-US" dirty="0" smtClean="0"/>
              <a:t>tock</a:t>
            </a:r>
            <a:r>
              <a:rPr lang="en-US" dirty="0"/>
              <a:t>), </a:t>
            </a:r>
          </a:p>
          <a:p>
            <a:pPr lvl="1"/>
            <a:r>
              <a:rPr lang="en-US" dirty="0" smtClean="0"/>
              <a:t>duration </a:t>
            </a:r>
            <a:r>
              <a:rPr lang="en-US" dirty="0"/>
              <a:t>01/2011- 12/2013,  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aims: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Programme ALFA of the TACR </a:t>
            </a:r>
            <a:br>
              <a:rPr lang="en-GB" sz="2800" dirty="0" smtClean="0"/>
            </a:br>
            <a:r>
              <a:rPr lang="en-GB" sz="2800" dirty="0" smtClean="0"/>
              <a:t>the subsystem “Interface / RST / NOI”</a:t>
            </a: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0053"/>
            <a:ext cx="41337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1560" y="2996952"/>
            <a:ext cx="3960440" cy="3372187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to evaluate effectiveness of present protections against railway noise and vibration;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to analyse noise emission at the determinate railway track sections;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to analyse influence of the ground vibration propagating in ground and its connection with noise emissions;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to analyse influence of rail acoustic roughness to noise emissions radiation of rolling stock;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to evaluate relations between the technical specification for interoperability (TSI) relating to the subsystems "rolling stock - noise" and "infrastructure" of the trans-European conventional rail system;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to evaluate possibility of use a simulation of rolling stock noise quality;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to evaluate possibility, design and verify a technology for rust scale off from running rail surface;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to prepare an economical costs analysis for vehicles homologation with influence of TSI, ENs, ISO and other standards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FP6</a:t>
            </a:r>
            <a:r>
              <a:rPr lang="en-US" dirty="0"/>
              <a:t>: </a:t>
            </a:r>
            <a:r>
              <a:rPr lang="en-US" b="1" u="sng" dirty="0" err="1">
                <a:solidFill>
                  <a:srgbClr val="FF0000"/>
                </a:solidFill>
              </a:rPr>
              <a:t>RailEnergy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(VUZ), </a:t>
            </a:r>
            <a:r>
              <a:rPr lang="en-US" b="1" u="sng" dirty="0" err="1">
                <a:solidFill>
                  <a:srgbClr val="FF0000"/>
                </a:solidFill>
              </a:rPr>
              <a:t>Europac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(VUZ), </a:t>
            </a:r>
            <a:r>
              <a:rPr lang="en-US" b="1" u="sng" dirty="0" err="1">
                <a:solidFill>
                  <a:srgbClr val="FF0000"/>
                </a:solidFill>
              </a:rPr>
              <a:t>RailCom</a:t>
            </a:r>
            <a:r>
              <a:rPr lang="en-US" dirty="0"/>
              <a:t> </a:t>
            </a:r>
            <a:r>
              <a:rPr lang="en-US" dirty="0" smtClean="0"/>
              <a:t>(VUZ), </a:t>
            </a:r>
            <a:r>
              <a:rPr lang="en-US" b="1" u="sng" dirty="0">
                <a:solidFill>
                  <a:srgbClr val="FF0000"/>
                </a:solidFill>
              </a:rPr>
              <a:t>INNOTRACK</a:t>
            </a:r>
            <a:r>
              <a:rPr lang="en-US" dirty="0"/>
              <a:t> (</a:t>
            </a:r>
            <a:r>
              <a:rPr lang="en-US" dirty="0" smtClean="0"/>
              <a:t>CVUT, RIA) </a:t>
            </a:r>
            <a:endParaRPr lang="en-US" dirty="0"/>
          </a:p>
          <a:p>
            <a:r>
              <a:rPr lang="en-US" dirty="0"/>
              <a:t>FP7: </a:t>
            </a:r>
            <a:endParaRPr lang="en-US" dirty="0" smtClean="0"/>
          </a:p>
          <a:p>
            <a:pPr lvl="1"/>
            <a:r>
              <a:rPr lang="en-US" dirty="0" smtClean="0"/>
              <a:t>Call 1: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INESS</a:t>
            </a:r>
            <a:r>
              <a:rPr lang="en-US" dirty="0"/>
              <a:t> (</a:t>
            </a:r>
            <a:r>
              <a:rPr lang="en-US" dirty="0" smtClean="0"/>
              <a:t>AZD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Call 2: </a:t>
            </a:r>
            <a:endParaRPr lang="en-US" dirty="0" smtClean="0"/>
          </a:p>
          <a:p>
            <a:pPr lvl="2"/>
            <a:r>
              <a:rPr lang="en-US" sz="1800" b="1" u="sng" spc="30" dirty="0">
                <a:solidFill>
                  <a:srgbClr val="FF0000"/>
                </a:solidFill>
              </a:rPr>
              <a:t>ERRAC Road Map </a:t>
            </a:r>
          </a:p>
          <a:p>
            <a:pPr lvl="3"/>
            <a:r>
              <a:rPr lang="en-US" dirty="0" smtClean="0"/>
              <a:t>TP </a:t>
            </a:r>
            <a:r>
              <a:rPr lang="en-US" dirty="0"/>
              <a:t>delegates its representatives into three WPs as experts: </a:t>
            </a:r>
            <a:endParaRPr lang="en-US" dirty="0" smtClean="0"/>
          </a:p>
          <a:p>
            <a:pPr lvl="3"/>
            <a:r>
              <a:rPr lang="en-US" dirty="0" smtClean="0"/>
              <a:t>WP4 </a:t>
            </a:r>
            <a:r>
              <a:rPr lang="en-US" dirty="0"/>
              <a:t>– Mr. Vladimír </a:t>
            </a:r>
            <a:r>
              <a:rPr lang="en-US" dirty="0" err="1"/>
              <a:t>Kampik</a:t>
            </a:r>
            <a:r>
              <a:rPr lang="en-US" dirty="0"/>
              <a:t> (AZD); </a:t>
            </a:r>
            <a:endParaRPr lang="en-US" dirty="0" smtClean="0"/>
          </a:p>
          <a:p>
            <a:pPr lvl="3"/>
            <a:r>
              <a:rPr lang="en-US" dirty="0" smtClean="0"/>
              <a:t>WP5 </a:t>
            </a:r>
            <a:r>
              <a:rPr lang="en-US" dirty="0"/>
              <a:t>– Mr. </a:t>
            </a:r>
            <a:r>
              <a:rPr lang="en-US" dirty="0" err="1"/>
              <a:t>Mojmir</a:t>
            </a:r>
            <a:r>
              <a:rPr lang="en-US" dirty="0"/>
              <a:t> </a:t>
            </a:r>
            <a:r>
              <a:rPr lang="en-US" dirty="0" err="1"/>
              <a:t>Nejezchleb</a:t>
            </a:r>
            <a:r>
              <a:rPr lang="en-US" dirty="0"/>
              <a:t> (ZPSV</a:t>
            </a:r>
            <a:r>
              <a:rPr lang="en-US" dirty="0" smtClean="0"/>
              <a:t>);</a:t>
            </a:r>
          </a:p>
          <a:p>
            <a:pPr lvl="3"/>
            <a:r>
              <a:rPr lang="en-US" dirty="0" smtClean="0"/>
              <a:t>WP6 – Mr</a:t>
            </a:r>
            <a:r>
              <a:rPr lang="en-US" dirty="0"/>
              <a:t>. Petr </a:t>
            </a:r>
            <a:r>
              <a:rPr lang="en-US" dirty="0" err="1" smtClean="0"/>
              <a:t>Kavan</a:t>
            </a:r>
            <a:r>
              <a:rPr lang="en-US" dirty="0" smtClean="0"/>
              <a:t> (VUZ).</a:t>
            </a:r>
            <a:endParaRPr lang="en-US" dirty="0"/>
          </a:p>
          <a:p>
            <a:pPr lvl="1"/>
            <a:r>
              <a:rPr lang="en-US" dirty="0"/>
              <a:t>Call 4: </a:t>
            </a:r>
            <a:endParaRPr lang="en-US" dirty="0" smtClean="0"/>
          </a:p>
          <a:p>
            <a:pPr lvl="2"/>
            <a:r>
              <a:rPr lang="en-US" sz="1800" b="1" u="sng" spc="30" dirty="0">
                <a:solidFill>
                  <a:srgbClr val="FF0000"/>
                </a:solidFill>
              </a:rPr>
              <a:t>EUREMCO</a:t>
            </a:r>
            <a:r>
              <a:rPr lang="en-US" dirty="0" smtClean="0"/>
              <a:t> </a:t>
            </a:r>
            <a:r>
              <a:rPr lang="en-US" dirty="0"/>
              <a:t>(VUZ</a:t>
            </a:r>
            <a:r>
              <a:rPr lang="en-US" dirty="0" smtClean="0"/>
              <a:t>); </a:t>
            </a:r>
          </a:p>
          <a:p>
            <a:pPr lvl="2"/>
            <a:r>
              <a:rPr lang="en-US" sz="1800" b="1" u="sng" spc="30" dirty="0">
                <a:solidFill>
                  <a:srgbClr val="FF0000"/>
                </a:solidFill>
              </a:rPr>
              <a:t>MAINLINE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SKANSKA);</a:t>
            </a:r>
          </a:p>
          <a:p>
            <a:pPr lvl="2"/>
            <a:r>
              <a:rPr lang="en-US" sz="1800" b="1" u="sng" spc="30" dirty="0">
                <a:solidFill>
                  <a:srgbClr val="FF0000"/>
                </a:solidFill>
              </a:rPr>
              <a:t>D-Rail</a:t>
            </a:r>
            <a:r>
              <a:rPr lang="en-US" dirty="0" smtClean="0"/>
              <a:t> </a:t>
            </a:r>
            <a:r>
              <a:rPr lang="en-US" dirty="0"/>
              <a:t>(VUZ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FP8: Ministry </a:t>
            </a:r>
            <a:r>
              <a:rPr lang="en-US" dirty="0"/>
              <a:t>of Education, Youth and Sports involved TP proposal to the railway part into “Outline of the approach of the Czech Republic to the preparation of the 8th Framework </a:t>
            </a:r>
            <a:r>
              <a:rPr lang="en-US" dirty="0" err="1"/>
              <a:t>Programme</a:t>
            </a:r>
            <a:r>
              <a:rPr lang="en-US" dirty="0" smtClean="0"/>
              <a:t>”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TP Member’s Participation in </a:t>
            </a:r>
            <a:r>
              <a:rPr lang="en-GB" sz="2800" dirty="0" smtClean="0"/>
              <a:t>European </a:t>
            </a:r>
            <a:r>
              <a:rPr lang="en-GB" sz="2800" dirty="0"/>
              <a:t>programmes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2932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TP will support the </a:t>
            </a:r>
            <a:r>
              <a:rPr lang="en-US" sz="2400" dirty="0" smtClean="0"/>
              <a:t>reflection of </a:t>
            </a:r>
            <a:r>
              <a:rPr lang="en-US" sz="2400" dirty="0"/>
              <a:t>conclusions </a:t>
            </a:r>
            <a:r>
              <a:rPr lang="en-US" sz="2400" dirty="0" smtClean="0"/>
              <a:t>of the new White Paper </a:t>
            </a:r>
            <a:r>
              <a:rPr lang="cs-CZ" sz="2400" dirty="0" smtClean="0"/>
              <a:t>on Transport </a:t>
            </a:r>
            <a:r>
              <a:rPr lang="en-US" sz="2400" dirty="0" smtClean="0"/>
              <a:t>Policy</a:t>
            </a:r>
            <a:r>
              <a:rPr lang="cs-CZ" sz="2400" dirty="0" smtClean="0"/>
              <a:t> </a:t>
            </a:r>
            <a:r>
              <a:rPr lang="en-US" sz="2400" dirty="0" smtClean="0"/>
              <a:t>into </a:t>
            </a:r>
            <a:r>
              <a:rPr lang="en-US" sz="2400" dirty="0"/>
              <a:t>national objectives – i.e. strengthening </a:t>
            </a:r>
            <a:r>
              <a:rPr lang="en-US" sz="2400" dirty="0" smtClean="0"/>
              <a:t>of the </a:t>
            </a:r>
            <a:r>
              <a:rPr lang="en-US" sz="2400" dirty="0"/>
              <a:t>position of rail transport in traffic system</a:t>
            </a:r>
            <a:r>
              <a:rPr lang="en-US" sz="2400" dirty="0" smtClean="0"/>
              <a:t>.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/>
              <a:t>Czech Technological Platform is an efficient means for the realization of its objectives and it has </a:t>
            </a:r>
            <a:r>
              <a:rPr lang="en-GB" sz="2400" dirty="0" smtClean="0"/>
              <a:t>been awarded the </a:t>
            </a:r>
            <a:r>
              <a:rPr lang="en-GB" sz="2400" dirty="0"/>
              <a:t>support of top state institutes of the Czech Republic in the field of railway transport.</a:t>
            </a:r>
            <a:endParaRPr lang="cs-CZ" sz="2400" dirty="0"/>
          </a:p>
          <a:p>
            <a:pPr lvl="1"/>
            <a:r>
              <a:rPr lang="en-GB" sz="2400" dirty="0"/>
              <a:t>TP is by the European </a:t>
            </a:r>
            <a:r>
              <a:rPr lang="en-GB" sz="2400" dirty="0" smtClean="0"/>
              <a:t>organizations considered </a:t>
            </a:r>
            <a:r>
              <a:rPr lang="en-GB" sz="2400" dirty="0"/>
              <a:t>as a “pilot project” uniting research and development with real business needs and business opportunities in the field of railway industry and civil engineering.</a:t>
            </a:r>
            <a:endParaRPr lang="cs-CZ" sz="2400" dirty="0"/>
          </a:p>
          <a:p>
            <a:pPr lvl="1"/>
            <a:r>
              <a:rPr lang="en-GB" sz="2400" dirty="0"/>
              <a:t>TP is ready to cooperate with </a:t>
            </a:r>
            <a:r>
              <a:rPr lang="en-GB" sz="2400" dirty="0" smtClean="0"/>
              <a:t>UIC-IRRB </a:t>
            </a:r>
            <a:r>
              <a:rPr lang="en-GB" sz="2400" dirty="0"/>
              <a:t>and </a:t>
            </a:r>
            <a:r>
              <a:rPr lang="en-GB" sz="2400" dirty="0" smtClean="0"/>
              <a:t>offers </a:t>
            </a:r>
            <a:r>
              <a:rPr lang="en-GB" sz="2400" dirty="0"/>
              <a:t>its highly professional capacities of </a:t>
            </a:r>
            <a:r>
              <a:rPr lang="en-GB" sz="2400" dirty="0" smtClean="0"/>
              <a:t>Expert Groups</a:t>
            </a:r>
            <a:r>
              <a:rPr lang="en-GB" sz="2400" dirty="0"/>
              <a:t>, the Evaluators Board and constituted networks</a:t>
            </a:r>
            <a:r>
              <a:rPr lang="en-GB" sz="2400" dirty="0" smtClean="0"/>
              <a:t>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Czech Technological Platform and UIC-IRRB</a:t>
            </a: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3687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680960" cy="106680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335699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Otto Plášek, </a:t>
            </a:r>
            <a:r>
              <a:rPr lang="cs-CZ" dirty="0" err="1" smtClean="0"/>
              <a:t>Assoc.prof</a:t>
            </a:r>
            <a:r>
              <a:rPr lang="cs-CZ" dirty="0" smtClean="0"/>
              <a:t>., </a:t>
            </a:r>
            <a:r>
              <a:rPr lang="cs-CZ" dirty="0" err="1" smtClean="0"/>
              <a:t>MSc</a:t>
            </a:r>
            <a:r>
              <a:rPr lang="cs-CZ" dirty="0" smtClean="0"/>
              <a:t>., Ph.D.</a:t>
            </a:r>
          </a:p>
          <a:p>
            <a:r>
              <a:rPr lang="cs-CZ" dirty="0" smtClean="0"/>
              <a:t>Brno University </a:t>
            </a:r>
            <a:r>
              <a:rPr lang="cs-CZ" dirty="0" err="1" smtClean="0"/>
              <a:t>of</a:t>
            </a:r>
            <a:r>
              <a:rPr lang="cs-CZ" dirty="0" smtClean="0"/>
              <a:t> Technology, </a:t>
            </a:r>
            <a:r>
              <a:rPr lang="cs-CZ" dirty="0" err="1" smtClean="0"/>
              <a:t>Facult</a:t>
            </a:r>
            <a:r>
              <a:rPr lang="en-US" dirty="0" smtClean="0"/>
              <a:t>y of Civil Engineering</a:t>
            </a:r>
          </a:p>
          <a:p>
            <a:r>
              <a:rPr lang="en-US" dirty="0" smtClean="0"/>
              <a:t>email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plasek.o@fce.vutbr.cz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08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association has been </a:t>
            </a:r>
            <a:r>
              <a:rPr lang="en-US" dirty="0" smtClean="0"/>
              <a:t>established as a </a:t>
            </a:r>
            <a:r>
              <a:rPr lang="en-US" dirty="0"/>
              <a:t>corporate body </a:t>
            </a:r>
            <a:r>
              <a:rPr lang="en-US" dirty="0" smtClean="0"/>
              <a:t>on 4th </a:t>
            </a:r>
            <a:r>
              <a:rPr lang="en-US" dirty="0"/>
              <a:t>January </a:t>
            </a:r>
            <a:r>
              <a:rPr lang="en-US" dirty="0" smtClean="0"/>
              <a:t>2008.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The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main objective is to join the </a:t>
            </a:r>
            <a:r>
              <a:rPr lang="en-US" b="1" u="sng" dirty="0">
                <a:solidFill>
                  <a:srgbClr val="FF0000"/>
                </a:solidFill>
              </a:rPr>
              <a:t>scientific and technical potential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universities, research and project institutes together </a:t>
            </a:r>
            <a:r>
              <a:rPr lang="en-US" b="1" u="sng" dirty="0">
                <a:solidFill>
                  <a:srgbClr val="FF0000"/>
                </a:solidFill>
              </a:rPr>
              <a:t>with the production potential</a:t>
            </a:r>
            <a:r>
              <a:rPr lang="en-US" dirty="0"/>
              <a:t> of </a:t>
            </a:r>
            <a:r>
              <a:rPr lang="en-US" dirty="0" smtClean="0"/>
              <a:t>construction and </a:t>
            </a:r>
            <a:r>
              <a:rPr lang="en-US" dirty="0"/>
              <a:t>production companies for the implementation of the following objectives and the subject of activities</a:t>
            </a:r>
            <a:r>
              <a:rPr lang="en-US" dirty="0" smtClean="0"/>
              <a:t>: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Support of innovations and the increase of competitiveness </a:t>
            </a:r>
            <a:r>
              <a:rPr lang="en-US" dirty="0"/>
              <a:t>of the members of the </a:t>
            </a:r>
            <a:r>
              <a:rPr lang="en-US" dirty="0" smtClean="0"/>
              <a:t>association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of the </a:t>
            </a:r>
            <a:r>
              <a:rPr lang="en-US" b="1" u="sng" dirty="0">
                <a:solidFill>
                  <a:srgbClr val="FF0000"/>
                </a:solidFill>
              </a:rPr>
              <a:t>implementation of research </a:t>
            </a:r>
            <a:r>
              <a:rPr lang="en-US" b="1" u="sng" dirty="0" smtClean="0">
                <a:solidFill>
                  <a:srgbClr val="FF0000"/>
                </a:solidFill>
              </a:rPr>
              <a:t>and development projects with </a:t>
            </a:r>
            <a:r>
              <a:rPr lang="en-US" b="1" u="sng" dirty="0">
                <a:solidFill>
                  <a:srgbClr val="FF0000"/>
                </a:solidFill>
              </a:rPr>
              <a:t>the requirements of the technical interoperability specifications </a:t>
            </a:r>
            <a:r>
              <a:rPr lang="en-US" dirty="0"/>
              <a:t>of the Trans-European railway system in the sub-systems of infrastructure, energy, </a:t>
            </a:r>
            <a:r>
              <a:rPr lang="en-US" dirty="0" smtClean="0"/>
              <a:t>control command </a:t>
            </a:r>
            <a:r>
              <a:rPr lang="en-US" dirty="0"/>
              <a:t>and </a:t>
            </a:r>
            <a:r>
              <a:rPr lang="en-GB" dirty="0" smtClean="0"/>
              <a:t>signalling and interface</a:t>
            </a:r>
            <a:r>
              <a:rPr lang="en-US" dirty="0"/>
              <a:t> </a:t>
            </a:r>
            <a:r>
              <a:rPr lang="en-US" dirty="0" smtClean="0"/>
              <a:t>among subsystems.</a:t>
            </a:r>
            <a:endParaRPr lang="en-US" dirty="0"/>
          </a:p>
          <a:p>
            <a:pPr lvl="1"/>
            <a:r>
              <a:rPr lang="en-US" dirty="0"/>
              <a:t>Acquiring of financial </a:t>
            </a:r>
            <a:r>
              <a:rPr lang="en-US" dirty="0" smtClean="0"/>
              <a:t>support for </a:t>
            </a:r>
            <a:r>
              <a:rPr lang="en-US" dirty="0"/>
              <a:t>the implementation of </a:t>
            </a:r>
            <a:r>
              <a:rPr lang="en-US" dirty="0" smtClean="0"/>
              <a:t>projects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involvement of the </a:t>
            </a:r>
            <a:r>
              <a:rPr lang="en-US" b="1" u="sng" dirty="0">
                <a:solidFill>
                  <a:srgbClr val="FF0000"/>
                </a:solidFill>
              </a:rPr>
              <a:t>members of the Association </a:t>
            </a:r>
            <a:r>
              <a:rPr lang="en-US" b="1" u="sng" dirty="0" smtClean="0">
                <a:solidFill>
                  <a:srgbClr val="FF0000"/>
                </a:solidFill>
              </a:rPr>
              <a:t>into </a:t>
            </a:r>
            <a:r>
              <a:rPr lang="en-US" b="1" u="sng" dirty="0">
                <a:solidFill>
                  <a:srgbClr val="FF0000"/>
                </a:solidFill>
              </a:rPr>
              <a:t>international (European) activities related to the </a:t>
            </a:r>
            <a:r>
              <a:rPr lang="en-US" b="1" u="sng" dirty="0" smtClean="0">
                <a:solidFill>
                  <a:srgbClr val="FF0000"/>
                </a:solidFill>
              </a:rPr>
              <a:t>development process of </a:t>
            </a:r>
            <a:r>
              <a:rPr lang="en-US" b="1" u="sng" dirty="0">
                <a:solidFill>
                  <a:srgbClr val="FF0000"/>
                </a:solidFill>
              </a:rPr>
              <a:t>new </a:t>
            </a:r>
            <a:r>
              <a:rPr lang="cs-CZ" b="1" u="sng" dirty="0" err="1" smtClean="0">
                <a:solidFill>
                  <a:srgbClr val="FF0000"/>
                </a:solidFill>
              </a:rPr>
              <a:t>European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</a:rPr>
              <a:t>legislation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/>
              <a:t>construction, production and </a:t>
            </a:r>
            <a:r>
              <a:rPr lang="en-US" dirty="0" smtClean="0"/>
              <a:t>maintenance as well as related tests and the evaluation of the production of the European railway industry.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Czech </a:t>
            </a:r>
            <a:r>
              <a:rPr lang="en-GB" dirty="0" smtClean="0"/>
              <a:t>Technological </a:t>
            </a:r>
            <a:r>
              <a:rPr lang="en-GB" dirty="0"/>
              <a:t>Platform</a:t>
            </a:r>
            <a:r>
              <a:rPr lang="en-US" dirty="0"/>
              <a:t/>
            </a:r>
            <a:br>
              <a:rPr lang="en-US" dirty="0"/>
            </a:br>
            <a:r>
              <a:rPr lang="en-GB" sz="3100" dirty="0"/>
              <a:t>Interoperability of the</a:t>
            </a:r>
            <a:r>
              <a:rPr lang="cs-CZ" sz="3100" dirty="0"/>
              <a:t> </a:t>
            </a:r>
            <a:r>
              <a:rPr lang="en-GB" sz="3100" dirty="0"/>
              <a:t>Railway Infrastructure</a:t>
            </a:r>
            <a:endParaRPr lang="cs-CZ" sz="31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5096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39"/>
            <a:ext cx="3787526" cy="502718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Association </a:t>
            </a:r>
            <a:r>
              <a:rPr lang="en-US" dirty="0"/>
              <a:t>of </a:t>
            </a:r>
            <a:r>
              <a:rPr lang="en-US" b="1" u="sng" dirty="0" smtClean="0">
                <a:solidFill>
                  <a:srgbClr val="FF0000"/>
                </a:solidFill>
              </a:rPr>
              <a:t>22 members: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Universities, technical college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Czech Technical University in Prague</a:t>
            </a:r>
            <a:r>
              <a:rPr lang="cs-CZ" dirty="0" smtClean="0"/>
              <a:t>;</a:t>
            </a:r>
            <a:endParaRPr lang="en-US" dirty="0" smtClean="0"/>
          </a:p>
          <a:p>
            <a:pPr lvl="3"/>
            <a:r>
              <a:rPr lang="en-US" dirty="0" smtClean="0"/>
              <a:t>Brno University of  Technology</a:t>
            </a:r>
            <a:r>
              <a:rPr lang="cs-CZ" dirty="0" smtClean="0"/>
              <a:t>;</a:t>
            </a:r>
            <a:endParaRPr lang="en-US" dirty="0" smtClean="0"/>
          </a:p>
          <a:p>
            <a:pPr lvl="3"/>
            <a:r>
              <a:rPr lang="en-US" dirty="0" smtClean="0"/>
              <a:t>University of Pardubice;</a:t>
            </a:r>
          </a:p>
          <a:p>
            <a:pPr lvl="3"/>
            <a:r>
              <a:rPr lang="en-US" dirty="0" smtClean="0"/>
              <a:t>Technical college </a:t>
            </a:r>
            <a:r>
              <a:rPr lang="en-US" dirty="0" err="1" smtClean="0"/>
              <a:t>Decin</a:t>
            </a:r>
            <a:r>
              <a:rPr lang="en-US" dirty="0" smtClean="0"/>
              <a:t>.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Research institutes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pPr lvl="3"/>
            <a:r>
              <a:rPr lang="en-US" dirty="0" smtClean="0"/>
              <a:t>Railway Research Institute (VUZ)</a:t>
            </a:r>
            <a:r>
              <a:rPr lang="cs-CZ" dirty="0" smtClean="0"/>
              <a:t>;</a:t>
            </a:r>
            <a:endParaRPr lang="en-US" dirty="0" smtClean="0"/>
          </a:p>
          <a:p>
            <a:pPr lvl="3"/>
            <a:r>
              <a:rPr lang="cs-CZ" dirty="0" smtClean="0"/>
              <a:t>VÚKV</a:t>
            </a:r>
            <a:r>
              <a:rPr lang="en-US" dirty="0"/>
              <a:t> (Research Institute for rolling stock</a:t>
            </a:r>
            <a:r>
              <a:rPr lang="en-US" dirty="0" smtClean="0"/>
              <a:t>).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Technical and test institutes:</a:t>
            </a:r>
          </a:p>
          <a:p>
            <a:pPr lvl="3"/>
            <a:r>
              <a:rPr lang="en-US" dirty="0"/>
              <a:t>Technical and Test Institute for Construction </a:t>
            </a:r>
            <a:r>
              <a:rPr lang="en-US" dirty="0" smtClean="0"/>
              <a:t>Prague</a:t>
            </a:r>
            <a:r>
              <a:rPr lang="en-US" dirty="0"/>
              <a:t> </a:t>
            </a:r>
            <a:r>
              <a:rPr lang="en-US" dirty="0" smtClean="0"/>
              <a:t>(TZ</a:t>
            </a:r>
            <a:r>
              <a:rPr lang="cs-CZ" dirty="0" smtClean="0"/>
              <a:t>ÚS</a:t>
            </a:r>
            <a:r>
              <a:rPr lang="en-US" dirty="0" smtClean="0"/>
              <a:t>).</a:t>
            </a:r>
            <a:endParaRPr lang="en-US" dirty="0"/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Design, contractor and industrial companies:</a:t>
            </a:r>
          </a:p>
          <a:p>
            <a:pPr lvl="3"/>
            <a:r>
              <a:rPr lang="en-US" dirty="0" smtClean="0"/>
              <a:t>track;</a:t>
            </a:r>
          </a:p>
          <a:p>
            <a:pPr lvl="3"/>
            <a:r>
              <a:rPr lang="en-US" dirty="0" smtClean="0"/>
              <a:t>control command and </a:t>
            </a:r>
            <a:r>
              <a:rPr lang="en-GB" dirty="0" smtClean="0"/>
              <a:t>signalling</a:t>
            </a:r>
            <a:r>
              <a:rPr lang="en-US" dirty="0" smtClean="0"/>
              <a:t>;</a:t>
            </a:r>
          </a:p>
          <a:p>
            <a:pPr lvl="3"/>
            <a:r>
              <a:rPr lang="en-US" dirty="0" smtClean="0"/>
              <a:t>energy;</a:t>
            </a:r>
          </a:p>
          <a:p>
            <a:pPr lvl="3"/>
            <a:r>
              <a:rPr lang="en-US" dirty="0" smtClean="0"/>
              <a:t>interface among systems.</a:t>
            </a:r>
            <a:endParaRPr lang="cs-CZ" dirty="0" smtClean="0"/>
          </a:p>
          <a:p>
            <a:pPr lvl="2"/>
            <a:r>
              <a:rPr lang="en-GB" b="1" u="sng" dirty="0">
                <a:solidFill>
                  <a:srgbClr val="FF0000"/>
                </a:solidFill>
              </a:rPr>
              <a:t>Associated </a:t>
            </a:r>
            <a:r>
              <a:rPr lang="en-GB" b="1" u="sng" dirty="0" smtClean="0">
                <a:solidFill>
                  <a:srgbClr val="FF0000"/>
                </a:solidFill>
              </a:rPr>
              <a:t>member:</a:t>
            </a:r>
            <a:endParaRPr lang="en-US" b="1" u="sng" dirty="0">
              <a:solidFill>
                <a:srgbClr val="FF0000"/>
              </a:solidFill>
            </a:endParaRPr>
          </a:p>
          <a:p>
            <a:pPr lvl="3"/>
            <a:r>
              <a:rPr lang="en-US" dirty="0" smtClean="0"/>
              <a:t>RIA (S</a:t>
            </a:r>
            <a:r>
              <a:rPr lang="cs-CZ" dirty="0" smtClean="0"/>
              <a:t>Ž</a:t>
            </a:r>
            <a:r>
              <a:rPr lang="en-US" dirty="0" smtClean="0"/>
              <a:t>DC)</a:t>
            </a:r>
            <a:endParaRPr lang="en-GB" dirty="0" smtClean="0"/>
          </a:p>
          <a:p>
            <a:pPr lvl="2"/>
            <a:endParaRPr lang="cs-CZ" dirty="0" smtClean="0"/>
          </a:p>
          <a:p>
            <a:pPr lvl="1"/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Czech Technological Platform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3100" dirty="0"/>
              <a:t>Interoperability of the</a:t>
            </a:r>
            <a:r>
              <a:rPr lang="cs-CZ" sz="3100" dirty="0"/>
              <a:t> </a:t>
            </a:r>
            <a:r>
              <a:rPr lang="en-GB" sz="3100" dirty="0"/>
              <a:t>Railway </a:t>
            </a:r>
            <a:r>
              <a:rPr lang="en-GB" sz="3100" dirty="0" smtClean="0"/>
              <a:t>Infrastructure</a:t>
            </a:r>
            <a:endParaRPr lang="cs-CZ" sz="31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i="0" smtClean="0"/>
              <a:t>Czech Technological Platform</a:t>
            </a:r>
            <a:endParaRPr lang="cs-CZ" altLang="en-US" dirty="0"/>
          </a:p>
        </p:txBody>
      </p:sp>
      <p:pic>
        <p:nvPicPr>
          <p:cNvPr id="7" name="Picture 2" descr="České vysoké učení technické v Pr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398" y="1547682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Plasek\Documents\Grantové projekty\IRRB\Loga\logoUPCE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7" t="13376" r="25964" b="28762"/>
          <a:stretch/>
        </p:blipFill>
        <p:spPr bwMode="auto">
          <a:xfrm>
            <a:off x="7205718" y="1547682"/>
            <a:ext cx="142419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lasek\Documents\Grantové projekty\IRRB\Loga\zakladni_provedeni_loga_barva_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47682"/>
            <a:ext cx="1494719" cy="7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398" y="2314581"/>
            <a:ext cx="957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879" y="2952303"/>
            <a:ext cx="984378" cy="7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VÚK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2340281"/>
            <a:ext cx="1494719" cy="2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Skans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911" y="2767011"/>
            <a:ext cx="1494719" cy="48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Elektrizace železn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717" y="5695816"/>
            <a:ext cx="813733" cy="68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Subter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911" y="3399288"/>
            <a:ext cx="1491911" cy="41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AŽD Prah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162" y="5561299"/>
            <a:ext cx="947096" cy="7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SUDOP Praha a.s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68" y="3935074"/>
            <a:ext cx="1480462" cy="4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Chládek&amp;Tintěr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233" y="3993327"/>
            <a:ext cx="1424195" cy="73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Viamont DSP a.s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68" y="4583145"/>
            <a:ext cx="1477654" cy="4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T – Výhybkárna a strojírna, a.s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355" y="3719049"/>
            <a:ext cx="957902" cy="99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ŽPSV a.s.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973" y="5159210"/>
            <a:ext cx="1471849" cy="4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Edikt a.s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717" y="4812182"/>
            <a:ext cx="1424195" cy="7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AK Signal Brno a.s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161" y="4781168"/>
            <a:ext cx="952499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STARMON s.r.o.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5770841"/>
            <a:ext cx="1477654" cy="1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Trakce, a.s.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2" y="6094418"/>
            <a:ext cx="1474657" cy="24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VOŠ a SPŠ stavební Děčí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717" y="2314168"/>
            <a:ext cx="1424195" cy="80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MORAVIA CONSULT Olomouc a.s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802" y="3205091"/>
            <a:ext cx="1425110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Plasek\Documents\Grantové projekty\IRRB\Marusičová\index_logo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5572568"/>
            <a:ext cx="1346005" cy="7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 of TP</a:t>
            </a:r>
            <a:endParaRPr lang="cs-CZ" dirty="0"/>
          </a:p>
        </p:txBody>
      </p:sp>
      <p:pic>
        <p:nvPicPr>
          <p:cNvPr id="5" name="Obrázek 2" descr="C:\Users\Věra\Desktop\SIZI\Web SIZI aj\Organigram CZTP AJ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" y="1412776"/>
            <a:ext cx="9089958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90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a) </a:t>
            </a:r>
            <a:r>
              <a:rPr lang="en-GB" b="1" u="sng" dirty="0" smtClean="0">
                <a:solidFill>
                  <a:srgbClr val="FF0000"/>
                </a:solidFill>
              </a:rPr>
              <a:t>Operational programmes </a:t>
            </a:r>
            <a:r>
              <a:rPr lang="en-GB" dirty="0" smtClean="0"/>
              <a:t>in the period 2007 – 2013 with financial support from the Structural Funds of the European Union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GB" dirty="0" smtClean="0"/>
              <a:t>Operational Programme Enterprise and Innovations (OP EI)</a:t>
            </a:r>
          </a:p>
          <a:p>
            <a:pPr lvl="2"/>
            <a:r>
              <a:rPr lang="en-GB" dirty="0" smtClean="0"/>
              <a:t>Ministry </a:t>
            </a:r>
            <a:r>
              <a:rPr lang="en-GB" dirty="0"/>
              <a:t>of Industry and Trade of the Czech Republic </a:t>
            </a:r>
            <a:endParaRPr lang="en-GB" dirty="0" smtClean="0"/>
          </a:p>
          <a:p>
            <a:pPr lvl="1"/>
            <a:r>
              <a:rPr lang="en-US" dirty="0"/>
              <a:t>Operational Program Education for </a:t>
            </a:r>
            <a:r>
              <a:rPr lang="en-US" dirty="0" smtClean="0"/>
              <a:t>Competitiveness </a:t>
            </a:r>
            <a:r>
              <a:rPr lang="en-GB" dirty="0" smtClean="0"/>
              <a:t>(OP EC)</a:t>
            </a:r>
          </a:p>
          <a:p>
            <a:pPr lvl="2"/>
            <a:r>
              <a:rPr lang="en-US" dirty="0" smtClean="0"/>
              <a:t>Ministry </a:t>
            </a:r>
            <a:r>
              <a:rPr lang="en-US" dirty="0"/>
              <a:t>of Education, Youth and Sports of the Czech Republic </a:t>
            </a:r>
            <a:endParaRPr lang="en-US" dirty="0" smtClean="0"/>
          </a:p>
          <a:p>
            <a:r>
              <a:rPr lang="en-US" dirty="0" smtClean="0"/>
              <a:t>b) </a:t>
            </a:r>
            <a:r>
              <a:rPr lang="en-US" b="1" u="sng" dirty="0" smtClean="0">
                <a:solidFill>
                  <a:srgbClr val="FF0000"/>
                </a:solidFill>
              </a:rPr>
              <a:t>Czech Science Foundation </a:t>
            </a:r>
            <a:r>
              <a:rPr lang="en-US" dirty="0" smtClean="0"/>
              <a:t>(GACR)</a:t>
            </a:r>
          </a:p>
          <a:p>
            <a:pPr lvl="1"/>
            <a:r>
              <a:rPr lang="en-US" dirty="0" smtClean="0"/>
              <a:t>Science and research:</a:t>
            </a:r>
          </a:p>
          <a:p>
            <a:pPr lvl="2"/>
            <a:r>
              <a:rPr lang="en-US" dirty="0" smtClean="0"/>
              <a:t>“</a:t>
            </a:r>
            <a:r>
              <a:rPr lang="en-GB" dirty="0" smtClean="0"/>
              <a:t>Development and testing </a:t>
            </a:r>
            <a:r>
              <a:rPr lang="en-GB" dirty="0" err="1" smtClean="0"/>
              <a:t>fiber</a:t>
            </a:r>
            <a:r>
              <a:rPr lang="en-GB" dirty="0" smtClean="0"/>
              <a:t>-concrete characteristics fulfilling present requirements for transport tunnel lining</a:t>
            </a:r>
            <a:r>
              <a:rPr lang="en-US" dirty="0" smtClean="0"/>
              <a:t>” </a:t>
            </a:r>
            <a:r>
              <a:rPr lang="en-US" dirty="0"/>
              <a:t>(CVUT – Czech Technical University in </a:t>
            </a:r>
            <a:r>
              <a:rPr lang="en-US" dirty="0" smtClean="0"/>
              <a:t>Prague), </a:t>
            </a:r>
            <a:r>
              <a:rPr lang="en-US" dirty="0"/>
              <a:t>duration 01/2010 – 12/2012</a:t>
            </a:r>
            <a:endParaRPr lang="en-US" dirty="0" smtClean="0"/>
          </a:p>
          <a:p>
            <a:r>
              <a:rPr lang="en-US" dirty="0" smtClean="0"/>
              <a:t>c) </a:t>
            </a:r>
            <a:r>
              <a:rPr lang="en-GB" u="sng" dirty="0" smtClean="0">
                <a:solidFill>
                  <a:srgbClr val="FF0000"/>
                </a:solidFill>
              </a:rPr>
              <a:t>Programme ALFA of the Technology Agency of the Czech Republic </a:t>
            </a:r>
            <a:r>
              <a:rPr lang="en-GB" dirty="0" smtClean="0"/>
              <a:t>(TACR)</a:t>
            </a:r>
          </a:p>
          <a:p>
            <a:pPr lvl="1"/>
            <a:r>
              <a:rPr lang="en-GB" dirty="0" smtClean="0"/>
              <a:t>programme supporting projects of applied research and experimental development and stimulating increased intensity and effectiveness of R&amp;D cooperation between businesses and research organizations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TP Member’s Participation in national programmes</a:t>
            </a: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7944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Programme</a:t>
            </a:r>
            <a:r>
              <a:rPr lang="en-US" dirty="0" smtClean="0"/>
              <a:t> </a:t>
            </a:r>
            <a:r>
              <a:rPr lang="en-US" dirty="0"/>
              <a:t>of support  </a:t>
            </a:r>
            <a:r>
              <a:rPr lang="en-US" b="1" u="sng" dirty="0">
                <a:solidFill>
                  <a:srgbClr val="FF0000"/>
                </a:solidFill>
              </a:rPr>
              <a:t>COOPERATION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Technological </a:t>
            </a:r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Technology Platform “Interoperability of Railway Infrastructure” represents one of implemented project, </a:t>
            </a:r>
            <a:endParaRPr lang="en-US" dirty="0" smtClean="0"/>
          </a:p>
          <a:p>
            <a:r>
              <a:rPr lang="en-GB" dirty="0" smtClean="0"/>
              <a:t>Programme</a:t>
            </a:r>
            <a:r>
              <a:rPr lang="en-US" dirty="0" smtClean="0"/>
              <a:t> </a:t>
            </a:r>
            <a:r>
              <a:rPr lang="en-US" dirty="0"/>
              <a:t>of support </a:t>
            </a:r>
            <a:r>
              <a:rPr lang="en-US" b="1" u="sng" dirty="0" smtClean="0">
                <a:solidFill>
                  <a:srgbClr val="FF0000"/>
                </a:solidFill>
              </a:rPr>
              <a:t>POTENCIAL</a:t>
            </a:r>
          </a:p>
          <a:p>
            <a:pPr lvl="1"/>
            <a:r>
              <a:rPr lang="en-US" dirty="0" smtClean="0"/>
              <a:t> Railway </a:t>
            </a:r>
            <a:r>
              <a:rPr lang="en-US" dirty="0"/>
              <a:t>Research </a:t>
            </a:r>
            <a:r>
              <a:rPr lang="en-US" dirty="0" smtClean="0"/>
              <a:t>Institute (VUZ) – innovation of  Test </a:t>
            </a:r>
            <a:r>
              <a:rPr lang="en-US" dirty="0"/>
              <a:t>Centre in </a:t>
            </a:r>
            <a:r>
              <a:rPr lang="en-US" dirty="0" err="1" smtClean="0"/>
              <a:t>Velim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smtClean="0"/>
              <a:t>Phase </a:t>
            </a:r>
            <a:r>
              <a:rPr lang="en-US" dirty="0"/>
              <a:t>I – Modernization of electric power supply station (finished 2010)</a:t>
            </a:r>
          </a:p>
          <a:p>
            <a:pPr lvl="2"/>
            <a:r>
              <a:rPr lang="en-US" dirty="0" smtClean="0"/>
              <a:t>Phase </a:t>
            </a:r>
            <a:r>
              <a:rPr lang="en-US" dirty="0"/>
              <a:t>II – Reconstruction of </a:t>
            </a:r>
            <a:r>
              <a:rPr lang="en-US" dirty="0" smtClean="0"/>
              <a:t>over head line at </a:t>
            </a:r>
            <a:r>
              <a:rPr lang="en-US" dirty="0"/>
              <a:t>the Large Test Circuit (finished 2010)</a:t>
            </a:r>
          </a:p>
          <a:p>
            <a:pPr lvl="2"/>
            <a:r>
              <a:rPr lang="en-US" dirty="0" smtClean="0"/>
              <a:t>Phase </a:t>
            </a:r>
            <a:r>
              <a:rPr lang="en-US" dirty="0"/>
              <a:t>III (2010-2013</a:t>
            </a:r>
            <a:r>
              <a:rPr lang="en-US" dirty="0" smtClean="0"/>
              <a:t>):</a:t>
            </a:r>
            <a:endParaRPr lang="en-US" dirty="0"/>
          </a:p>
          <a:p>
            <a:pPr lvl="3"/>
            <a:r>
              <a:rPr lang="en-US" dirty="0" smtClean="0"/>
              <a:t>completion </a:t>
            </a:r>
            <a:r>
              <a:rPr lang="en-US" dirty="0"/>
              <a:t>of modernization of the Large Test Circuit substructure </a:t>
            </a:r>
            <a:r>
              <a:rPr lang="en-US" dirty="0" smtClean="0"/>
              <a:t>(finished in June </a:t>
            </a:r>
            <a:r>
              <a:rPr lang="en-US" dirty="0"/>
              <a:t>2011) </a:t>
            </a:r>
            <a:r>
              <a:rPr lang="en-US" dirty="0" smtClean="0"/>
              <a:t>;</a:t>
            </a:r>
            <a:endParaRPr lang="en-US" dirty="0"/>
          </a:p>
          <a:p>
            <a:pPr lvl="3"/>
            <a:r>
              <a:rPr lang="en-US" dirty="0" smtClean="0"/>
              <a:t>improvement of </a:t>
            </a:r>
            <a:r>
              <a:rPr lang="en-US" dirty="0"/>
              <a:t>halls for rolling stock test preparation to ensure better condition for customers </a:t>
            </a:r>
            <a:r>
              <a:rPr lang="en-US" dirty="0" smtClean="0"/>
              <a:t>there;</a:t>
            </a:r>
            <a:endParaRPr lang="en-US" dirty="0"/>
          </a:p>
          <a:p>
            <a:pPr lvl="3"/>
            <a:r>
              <a:rPr lang="en-US" dirty="0"/>
              <a:t>Modernization of </a:t>
            </a:r>
            <a:r>
              <a:rPr lang="en-GB" dirty="0" smtClean="0"/>
              <a:t>signalling</a:t>
            </a:r>
            <a:r>
              <a:rPr lang="en-US" dirty="0" smtClean="0"/>
              <a:t> </a:t>
            </a:r>
            <a:r>
              <a:rPr lang="en-US" dirty="0"/>
              <a:t>and communication </a:t>
            </a:r>
            <a:r>
              <a:rPr lang="en-US" dirty="0" smtClean="0"/>
              <a:t>system.</a:t>
            </a:r>
          </a:p>
          <a:p>
            <a:r>
              <a:rPr lang="en-GB" dirty="0" smtClean="0"/>
              <a:t>Programme of support </a:t>
            </a:r>
            <a:r>
              <a:rPr lang="en-GB" b="1" u="sng" dirty="0" smtClean="0">
                <a:solidFill>
                  <a:srgbClr val="FF0000"/>
                </a:solidFill>
              </a:rPr>
              <a:t>TRAINING CENTRES</a:t>
            </a:r>
          </a:p>
          <a:p>
            <a:pPr lvl="1"/>
            <a:r>
              <a:rPr lang="en-GB" dirty="0" smtClean="0"/>
              <a:t>VUZ realized a new Training Centre for Interoperability of European Railway System (in operation from the beginning of January 2011) with its capacity 20 seats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Operational Programme Enterprise and Innovations (OP EI) </a:t>
            </a:r>
            <a:endParaRPr lang="en-GB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94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GB" dirty="0" smtClean="0"/>
              <a:t>Situated in the Test </a:t>
            </a:r>
            <a:r>
              <a:rPr lang="en-GB" dirty="0"/>
              <a:t>Centre in </a:t>
            </a:r>
            <a:r>
              <a:rPr lang="en-GB" dirty="0" err="1" smtClean="0"/>
              <a:t>Velim</a:t>
            </a:r>
            <a:r>
              <a:rPr lang="en-GB" dirty="0" smtClean="0"/>
              <a:t>, Railway Research Institute; </a:t>
            </a:r>
          </a:p>
          <a:p>
            <a:pPr lvl="1"/>
            <a:r>
              <a:rPr lang="en-GB" dirty="0" smtClean="0"/>
              <a:t>Capacity 20 persons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Training Centre for Interoperability of European Railway System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pic>
        <p:nvPicPr>
          <p:cNvPr id="5122" name="Picture 2" descr="DSCN18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744416" cy="27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722048" cy="279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0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/>
              <a:t>2.4 </a:t>
            </a:r>
            <a:r>
              <a:rPr lang="en-US" b="1" u="sng" dirty="0">
                <a:solidFill>
                  <a:srgbClr val="FF0000"/>
                </a:solidFill>
              </a:rPr>
              <a:t>Partnership and networks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“Support </a:t>
            </a:r>
            <a:r>
              <a:rPr lang="en-US" dirty="0"/>
              <a:t>of trainee-ships (short term attachments) and special activities at the tertiary education area </a:t>
            </a:r>
            <a:r>
              <a:rPr lang="en-US" dirty="0" smtClean="0"/>
              <a:t>innovation” (POSTA)</a:t>
            </a:r>
          </a:p>
          <a:p>
            <a:pPr lvl="2"/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Pardubice, started </a:t>
            </a:r>
            <a:r>
              <a:rPr lang="en-US" dirty="0"/>
              <a:t>in </a:t>
            </a:r>
            <a:r>
              <a:rPr lang="en-US" dirty="0" smtClean="0"/>
              <a:t>03/2011 </a:t>
            </a:r>
            <a:r>
              <a:rPr lang="en-US" dirty="0"/>
              <a:t>with its duration up to 02/2014,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</a:t>
            </a:r>
            <a:r>
              <a:rPr lang="en-US" dirty="0"/>
              <a:t>% sponsorship by the State.</a:t>
            </a:r>
          </a:p>
          <a:p>
            <a:r>
              <a:rPr lang="en-US" dirty="0" smtClean="0"/>
              <a:t>Call </a:t>
            </a:r>
            <a:r>
              <a:rPr lang="en-US" dirty="0"/>
              <a:t>2.3 </a:t>
            </a:r>
            <a:r>
              <a:rPr lang="en-US" b="1" u="sng" dirty="0">
                <a:solidFill>
                  <a:srgbClr val="FF0000"/>
                </a:solidFill>
              </a:rPr>
              <a:t>Human resources in research and development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submitted </a:t>
            </a:r>
            <a:r>
              <a:rPr lang="en-US" dirty="0"/>
              <a:t>project </a:t>
            </a:r>
            <a:r>
              <a:rPr lang="en-US" dirty="0" smtClean="0"/>
              <a:t>“Interoperability </a:t>
            </a:r>
            <a:r>
              <a:rPr lang="en-US" dirty="0"/>
              <a:t>of Railway Infrastructure in the Competence </a:t>
            </a:r>
            <a:r>
              <a:rPr lang="en-US" dirty="0" smtClean="0"/>
              <a:t>Network” </a:t>
            </a:r>
            <a:r>
              <a:rPr lang="en-US" dirty="0"/>
              <a:t>(</a:t>
            </a:r>
            <a:r>
              <a:rPr lang="en-US" dirty="0" err="1"/>
              <a:t>IRICoN</a:t>
            </a:r>
            <a:r>
              <a:rPr lang="en-US" dirty="0" smtClean="0"/>
              <a:t>) </a:t>
            </a:r>
          </a:p>
          <a:p>
            <a:pPr lvl="2"/>
            <a:r>
              <a:rPr lang="en-US" dirty="0"/>
              <a:t>TP network at the national and European level concerning to railway interoperability and with a constitution of “mirror groups</a:t>
            </a:r>
            <a:r>
              <a:rPr lang="en-US" dirty="0" smtClean="0"/>
              <a:t>”;</a:t>
            </a:r>
            <a:endParaRPr lang="en-US" dirty="0"/>
          </a:p>
          <a:p>
            <a:pPr lvl="2"/>
            <a:r>
              <a:rPr lang="en-US" dirty="0" smtClean="0"/>
              <a:t>Brno University of Technology , supposed start in 01/2012 with duration up to 12/2014</a:t>
            </a:r>
            <a:r>
              <a:rPr lang="en-US" dirty="0"/>
              <a:t>, 100% sponsorship by the State</a:t>
            </a:r>
            <a:r>
              <a:rPr lang="en-US" dirty="0" smtClean="0"/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Operational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r>
              <a:rPr lang="en-US" sz="2400" dirty="0"/>
              <a:t>Education for </a:t>
            </a:r>
            <a:r>
              <a:rPr lang="en-US" sz="2400" dirty="0" smtClean="0"/>
              <a:t>Competitiveness  (OP EC)</a:t>
            </a:r>
            <a:endParaRPr lang="en-GB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2562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en-US" smtClean="0"/>
              <a:t>Praha, Brno, 4th and 5th September 2014</a:t>
            </a:r>
            <a:endParaRPr lang="cs-CZ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Czech Technological Platform</a:t>
            </a:r>
            <a:endParaRPr lang="cs-CZ" alt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352426" y="341293"/>
            <a:ext cx="7680960" cy="954107"/>
          </a:xfrm>
        </p:spPr>
        <p:txBody>
          <a:bodyPr>
            <a:spAutoFit/>
          </a:bodyPr>
          <a:lstStyle/>
          <a:p>
            <a:r>
              <a:rPr lang="en-US" sz="2800" dirty="0"/>
              <a:t>Interoperability of Railway Infrastructure in the Competence Network (</a:t>
            </a:r>
            <a:r>
              <a:rPr lang="en-US" sz="2800" dirty="0" err="1"/>
              <a:t>IRICoN</a:t>
            </a:r>
            <a:r>
              <a:rPr lang="en-US" sz="2800" dirty="0"/>
              <a:t>)</a:t>
            </a:r>
            <a:endParaRPr lang="cs-CZ" sz="2800" dirty="0"/>
          </a:p>
        </p:txBody>
      </p:sp>
      <p:sp>
        <p:nvSpPr>
          <p:cNvPr id="5" name="Ovál 79"/>
          <p:cNvSpPr/>
          <p:nvPr/>
        </p:nvSpPr>
        <p:spPr>
          <a:xfrm>
            <a:off x="2192522" y="4904341"/>
            <a:ext cx="5776274" cy="1591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9852" y="1537833"/>
            <a:ext cx="108012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DG MOVE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99992" y="1537832"/>
            <a:ext cx="108012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DG RTD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9852" y="2057152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/>
              <a:t>RISC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2060848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ERRAC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3470811"/>
            <a:ext cx="10801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Conformity Survey Group</a:t>
            </a:r>
            <a:endParaRPr lang="cs-CZ" sz="1000" dirty="0">
              <a:solidFill>
                <a:schemeClr val="bg1"/>
              </a:solidFill>
            </a:endParaRPr>
          </a:p>
        </p:txBody>
      </p:sp>
      <p:cxnSp>
        <p:nvCxnSpPr>
          <p:cNvPr id="11" name="Přímá spojnice 11"/>
          <p:cNvCxnSpPr/>
          <p:nvPr/>
        </p:nvCxnSpPr>
        <p:spPr>
          <a:xfrm>
            <a:off x="826422" y="2852936"/>
            <a:ext cx="79940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3"/>
          <p:cNvSpPr txBox="1"/>
          <p:nvPr/>
        </p:nvSpPr>
        <p:spPr>
          <a:xfrm>
            <a:off x="251520" y="2739117"/>
            <a:ext cx="430887" cy="17281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dirty="0" smtClean="0"/>
              <a:t>Evropská úroveň</a:t>
            </a:r>
            <a:endParaRPr lang="cs-CZ" sz="1600" dirty="0"/>
          </a:p>
        </p:txBody>
      </p:sp>
      <p:cxnSp>
        <p:nvCxnSpPr>
          <p:cNvPr id="13" name="Přímá spojnice 16"/>
          <p:cNvCxnSpPr/>
          <p:nvPr/>
        </p:nvCxnSpPr>
        <p:spPr>
          <a:xfrm flipV="1">
            <a:off x="826422" y="4430725"/>
            <a:ext cx="2279833" cy="63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7"/>
          <p:cNvSpPr txBox="1"/>
          <p:nvPr/>
        </p:nvSpPr>
        <p:spPr>
          <a:xfrm>
            <a:off x="1475656" y="3068960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err="1" smtClean="0"/>
              <a:t>NBRail</a:t>
            </a:r>
            <a:endParaRPr lang="cs-CZ" sz="1200" dirty="0"/>
          </a:p>
        </p:txBody>
      </p:sp>
      <p:sp>
        <p:nvSpPr>
          <p:cNvPr id="15" name="TextovéPole 18"/>
          <p:cNvSpPr txBox="1"/>
          <p:nvPr/>
        </p:nvSpPr>
        <p:spPr>
          <a:xfrm>
            <a:off x="2699792" y="3066916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ERA</a:t>
            </a:r>
            <a:endParaRPr lang="cs-CZ" sz="1200" dirty="0"/>
          </a:p>
        </p:txBody>
      </p:sp>
      <p:sp>
        <p:nvSpPr>
          <p:cNvPr id="16" name="TextovéPole 19"/>
          <p:cNvSpPr txBox="1"/>
          <p:nvPr/>
        </p:nvSpPr>
        <p:spPr>
          <a:xfrm>
            <a:off x="4067944" y="3068960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CER</a:t>
            </a:r>
            <a:endParaRPr lang="cs-CZ" sz="1200" dirty="0"/>
          </a:p>
        </p:txBody>
      </p:sp>
      <p:sp>
        <p:nvSpPr>
          <p:cNvPr id="17" name="TextovéPole 20"/>
          <p:cNvSpPr txBox="1"/>
          <p:nvPr/>
        </p:nvSpPr>
        <p:spPr>
          <a:xfrm>
            <a:off x="5201103" y="3073499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UNIFE</a:t>
            </a:r>
            <a:endParaRPr lang="cs-CZ" sz="1200" dirty="0"/>
          </a:p>
        </p:txBody>
      </p:sp>
      <p:sp>
        <p:nvSpPr>
          <p:cNvPr id="18" name="TextovéPole 21"/>
          <p:cNvSpPr txBox="1"/>
          <p:nvPr/>
        </p:nvSpPr>
        <p:spPr>
          <a:xfrm>
            <a:off x="7657179" y="3066916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UIC</a:t>
            </a:r>
            <a:endParaRPr lang="cs-CZ" sz="1200" dirty="0"/>
          </a:p>
        </p:txBody>
      </p:sp>
      <p:sp>
        <p:nvSpPr>
          <p:cNvPr id="19" name="TextovéPole 22"/>
          <p:cNvSpPr txBox="1"/>
          <p:nvPr/>
        </p:nvSpPr>
        <p:spPr>
          <a:xfrm>
            <a:off x="4067944" y="3470811"/>
            <a:ext cx="10801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Infrastructure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Energy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CCS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INF/RST/NOI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0" name="TextovéPole 23"/>
          <p:cNvSpPr txBox="1"/>
          <p:nvPr/>
        </p:nvSpPr>
        <p:spPr>
          <a:xfrm>
            <a:off x="5201103" y="3470811"/>
            <a:ext cx="10801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Infrastructure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Energy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CCS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INF/RST/NOI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1" name="TextovéPole 24"/>
          <p:cNvSpPr txBox="1"/>
          <p:nvPr/>
        </p:nvSpPr>
        <p:spPr>
          <a:xfrm>
            <a:off x="7657179" y="3463412"/>
            <a:ext cx="1080120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RCG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2" name="TextovéPole 26"/>
          <p:cNvSpPr txBox="1"/>
          <p:nvPr/>
        </p:nvSpPr>
        <p:spPr>
          <a:xfrm>
            <a:off x="251520" y="4581128"/>
            <a:ext cx="677108" cy="17281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dirty="0" smtClean="0"/>
              <a:t>Národní úroveň</a:t>
            </a:r>
            <a:endParaRPr lang="en-US" sz="1600" dirty="0" smtClean="0"/>
          </a:p>
          <a:p>
            <a:r>
              <a:rPr lang="cs-CZ" sz="1600" dirty="0" smtClean="0"/>
              <a:t>Zrcadlové skupiny</a:t>
            </a:r>
            <a:endParaRPr lang="cs-CZ" sz="1600" dirty="0"/>
          </a:p>
        </p:txBody>
      </p:sp>
      <p:sp>
        <p:nvSpPr>
          <p:cNvPr id="23" name="TextovéPole 27"/>
          <p:cNvSpPr txBox="1"/>
          <p:nvPr/>
        </p:nvSpPr>
        <p:spPr>
          <a:xfrm>
            <a:off x="3247751" y="4332586"/>
            <a:ext cx="19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Mezinárodní spolupráce</a:t>
            </a:r>
            <a:endParaRPr lang="en-US" sz="1200" dirty="0" smtClean="0"/>
          </a:p>
          <a:p>
            <a:pPr algn="ctr"/>
            <a:r>
              <a:rPr lang="cs-CZ" sz="1200" dirty="0" smtClean="0"/>
              <a:t>Koordinace</a:t>
            </a:r>
            <a:endParaRPr lang="cs-CZ" sz="1200" dirty="0"/>
          </a:p>
        </p:txBody>
      </p:sp>
      <p:cxnSp>
        <p:nvCxnSpPr>
          <p:cNvPr id="24" name="Přímá spojnice 30"/>
          <p:cNvCxnSpPr/>
          <p:nvPr/>
        </p:nvCxnSpPr>
        <p:spPr>
          <a:xfrm>
            <a:off x="5246299" y="4433918"/>
            <a:ext cx="3574173" cy="3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33"/>
          <p:cNvSpPr txBox="1"/>
          <p:nvPr/>
        </p:nvSpPr>
        <p:spPr>
          <a:xfrm>
            <a:off x="2699792" y="5561730"/>
            <a:ext cx="1080120" cy="276999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MG </a:t>
            </a:r>
            <a:r>
              <a:rPr lang="en-US" sz="1200" dirty="0" err="1" smtClean="0"/>
              <a:t>SySo</a:t>
            </a:r>
            <a:endParaRPr lang="cs-CZ" sz="1200" dirty="0"/>
          </a:p>
        </p:txBody>
      </p:sp>
      <p:sp>
        <p:nvSpPr>
          <p:cNvPr id="26" name="TextovéPole 34"/>
          <p:cNvSpPr txBox="1"/>
          <p:nvPr/>
        </p:nvSpPr>
        <p:spPr>
          <a:xfrm>
            <a:off x="4634698" y="5013176"/>
            <a:ext cx="1080120" cy="276999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MG CCS</a:t>
            </a:r>
            <a:endParaRPr lang="cs-CZ" sz="1200" dirty="0"/>
          </a:p>
        </p:txBody>
      </p:sp>
      <p:sp>
        <p:nvSpPr>
          <p:cNvPr id="27" name="TextovéPole 35"/>
          <p:cNvSpPr txBox="1"/>
          <p:nvPr/>
        </p:nvSpPr>
        <p:spPr>
          <a:xfrm>
            <a:off x="4661043" y="5562512"/>
            <a:ext cx="1080120" cy="276999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MG Energy</a:t>
            </a:r>
            <a:endParaRPr lang="cs-CZ" sz="1200" dirty="0"/>
          </a:p>
        </p:txBody>
      </p:sp>
      <p:sp>
        <p:nvSpPr>
          <p:cNvPr id="28" name="TextovéPole 36"/>
          <p:cNvSpPr txBox="1"/>
          <p:nvPr/>
        </p:nvSpPr>
        <p:spPr>
          <a:xfrm>
            <a:off x="6579939" y="5795303"/>
            <a:ext cx="1080120" cy="276999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MG </a:t>
            </a:r>
            <a:r>
              <a:rPr lang="cs-CZ" sz="1200" dirty="0" smtClean="0"/>
              <a:t>IRRB</a:t>
            </a:r>
            <a:endParaRPr lang="cs-CZ" sz="1200" dirty="0"/>
          </a:p>
        </p:txBody>
      </p:sp>
      <p:sp>
        <p:nvSpPr>
          <p:cNvPr id="29" name="TextovéPole 37"/>
          <p:cNvSpPr txBox="1"/>
          <p:nvPr/>
        </p:nvSpPr>
        <p:spPr>
          <a:xfrm>
            <a:off x="4642612" y="6087717"/>
            <a:ext cx="1080120" cy="276999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MG INFR</a:t>
            </a:r>
            <a:endParaRPr lang="cs-CZ" sz="1200" dirty="0"/>
          </a:p>
        </p:txBody>
      </p:sp>
      <p:sp>
        <p:nvSpPr>
          <p:cNvPr id="30" name="TextovéPole 38"/>
          <p:cNvSpPr txBox="1"/>
          <p:nvPr/>
        </p:nvSpPr>
        <p:spPr>
          <a:xfrm>
            <a:off x="6577059" y="5360548"/>
            <a:ext cx="1080120" cy="276999"/>
          </a:xfrm>
          <a:prstGeom prst="rect">
            <a:avLst/>
          </a:prstGeom>
          <a:noFill/>
          <a:ln w="25400" cap="flat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MG Research</a:t>
            </a:r>
            <a:endParaRPr lang="cs-CZ" sz="1200" dirty="0"/>
          </a:p>
        </p:txBody>
      </p:sp>
      <p:sp>
        <p:nvSpPr>
          <p:cNvPr id="31" name="TextovéPole 39"/>
          <p:cNvSpPr txBox="1"/>
          <p:nvPr/>
        </p:nvSpPr>
        <p:spPr>
          <a:xfrm>
            <a:off x="1043608" y="4488843"/>
            <a:ext cx="1440160" cy="646331"/>
          </a:xfrm>
          <a:prstGeom prst="rect">
            <a:avLst/>
          </a:prstGeom>
          <a:noFill/>
          <a:ln w="25400" cap="flat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200" dirty="0" smtClean="0"/>
              <a:t>TP Interoperabilita železniční infrastruktury</a:t>
            </a:r>
            <a:endParaRPr lang="cs-CZ" sz="1200" dirty="0"/>
          </a:p>
        </p:txBody>
      </p:sp>
      <p:sp>
        <p:nvSpPr>
          <p:cNvPr id="32" name="TextovéPole 40"/>
          <p:cNvSpPr txBox="1"/>
          <p:nvPr/>
        </p:nvSpPr>
        <p:spPr>
          <a:xfrm>
            <a:off x="7307439" y="4673509"/>
            <a:ext cx="1440160" cy="461665"/>
          </a:xfrm>
          <a:prstGeom prst="rect">
            <a:avLst/>
          </a:prstGeom>
          <a:noFill/>
          <a:ln w="25400" cap="flat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cs-CZ" sz="1200" dirty="0" smtClean="0"/>
              <a:t>Školící středisko pro IŽI </a:t>
            </a:r>
            <a:r>
              <a:rPr lang="en-US" sz="1200" dirty="0" smtClean="0"/>
              <a:t>(VUZ</a:t>
            </a:r>
            <a:r>
              <a:rPr lang="en-US" sz="1200" dirty="0"/>
              <a:t>)</a:t>
            </a:r>
            <a:endParaRPr lang="cs-CZ" sz="1200" dirty="0"/>
          </a:p>
        </p:txBody>
      </p:sp>
      <p:sp>
        <p:nvSpPr>
          <p:cNvPr id="33" name="TextovéPole 41"/>
          <p:cNvSpPr txBox="1"/>
          <p:nvPr/>
        </p:nvSpPr>
        <p:spPr>
          <a:xfrm>
            <a:off x="7287974" y="3870921"/>
            <a:ext cx="1440160" cy="461665"/>
          </a:xfrm>
          <a:prstGeom prst="rect">
            <a:avLst/>
          </a:prstGeom>
          <a:noFill/>
          <a:ln w="25400" cap="flat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200" dirty="0" smtClean="0"/>
              <a:t>European Training ERTMS</a:t>
            </a:r>
            <a:endParaRPr lang="cs-CZ" sz="1200" dirty="0"/>
          </a:p>
        </p:txBody>
      </p:sp>
      <p:cxnSp>
        <p:nvCxnSpPr>
          <p:cNvPr id="34" name="Přímá spojnice se šipkou 45"/>
          <p:cNvCxnSpPr>
            <a:stCxn id="9" idx="1"/>
            <a:endCxn id="6" idx="2"/>
          </p:cNvCxnSpPr>
          <p:nvPr/>
        </p:nvCxnSpPr>
        <p:spPr>
          <a:xfrm flipH="1" flipV="1">
            <a:off x="3779912" y="1814832"/>
            <a:ext cx="2808312" cy="38451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48"/>
          <p:cNvCxnSpPr>
            <a:stCxn id="9" idx="1"/>
            <a:endCxn id="7" idx="2"/>
          </p:cNvCxnSpPr>
          <p:nvPr/>
        </p:nvCxnSpPr>
        <p:spPr>
          <a:xfrm flipH="1" flipV="1">
            <a:off x="5040052" y="1814831"/>
            <a:ext cx="1548172" cy="38451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54"/>
          <p:cNvCxnSpPr>
            <a:stCxn id="15" idx="0"/>
            <a:endCxn id="8" idx="2"/>
          </p:cNvCxnSpPr>
          <p:nvPr/>
        </p:nvCxnSpPr>
        <p:spPr>
          <a:xfrm flipV="1">
            <a:off x="3239852" y="2334151"/>
            <a:ext cx="540060" cy="732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60"/>
          <p:cNvCxnSpPr>
            <a:stCxn id="9" idx="3"/>
            <a:endCxn id="18" idx="0"/>
          </p:cNvCxnSpPr>
          <p:nvPr/>
        </p:nvCxnSpPr>
        <p:spPr>
          <a:xfrm>
            <a:off x="7668344" y="2199348"/>
            <a:ext cx="528895" cy="86756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63"/>
          <p:cNvCxnSpPr>
            <a:stCxn id="15" idx="3"/>
            <a:endCxn id="19" idx="1"/>
          </p:cNvCxnSpPr>
          <p:nvPr/>
        </p:nvCxnSpPr>
        <p:spPr>
          <a:xfrm>
            <a:off x="3779912" y="3205416"/>
            <a:ext cx="288032" cy="61933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65"/>
          <p:cNvCxnSpPr>
            <a:endCxn id="32" idx="0"/>
          </p:cNvCxnSpPr>
          <p:nvPr/>
        </p:nvCxnSpPr>
        <p:spPr>
          <a:xfrm>
            <a:off x="8027519" y="4340327"/>
            <a:ext cx="0" cy="33318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67"/>
          <p:cNvCxnSpPr>
            <a:endCxn id="26" idx="0"/>
          </p:cNvCxnSpPr>
          <p:nvPr/>
        </p:nvCxnSpPr>
        <p:spPr>
          <a:xfrm>
            <a:off x="5174758" y="4437112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69"/>
          <p:cNvCxnSpPr>
            <a:stCxn id="10" idx="2"/>
            <a:endCxn id="25" idx="0"/>
          </p:cNvCxnSpPr>
          <p:nvPr/>
        </p:nvCxnSpPr>
        <p:spPr>
          <a:xfrm>
            <a:off x="3239852" y="3870921"/>
            <a:ext cx="0" cy="169080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71"/>
          <p:cNvCxnSpPr>
            <a:endCxn id="5" idx="7"/>
          </p:cNvCxnSpPr>
          <p:nvPr/>
        </p:nvCxnSpPr>
        <p:spPr>
          <a:xfrm>
            <a:off x="7117119" y="2492896"/>
            <a:ext cx="5761" cy="26445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avá složená závorka 75"/>
          <p:cNvSpPr/>
          <p:nvPr/>
        </p:nvSpPr>
        <p:spPr>
          <a:xfrm rot="5400000">
            <a:off x="5046577" y="3673748"/>
            <a:ext cx="252028" cy="1261926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82"/>
          <p:cNvSpPr txBox="1"/>
          <p:nvPr/>
        </p:nvSpPr>
        <p:spPr>
          <a:xfrm>
            <a:off x="3346396" y="5013176"/>
            <a:ext cx="1080120" cy="338554"/>
          </a:xfrm>
          <a:prstGeom prst="rect">
            <a:avLst/>
          </a:prstGeom>
          <a:noFill/>
          <a:ln w="25400" cap="flat"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algn="ctr"/>
          </a:lstStyle>
          <a:p>
            <a:r>
              <a:rPr lang="en-US" sz="1600" b="1" u="sng" dirty="0" err="1" smtClean="0">
                <a:solidFill>
                  <a:srgbClr val="FF0000"/>
                </a:solidFill>
              </a:rPr>
              <a:t>IRICoN</a:t>
            </a:r>
            <a:endParaRPr lang="cs-CZ" sz="1600" b="1" u="sng" dirty="0">
              <a:solidFill>
                <a:srgbClr val="FF0000"/>
              </a:solidFill>
            </a:endParaRPr>
          </a:p>
        </p:txBody>
      </p:sp>
      <p:cxnSp>
        <p:nvCxnSpPr>
          <p:cNvPr id="45" name="Přímá spojnice se šipkou 46"/>
          <p:cNvCxnSpPr>
            <a:stCxn id="26" idx="1"/>
          </p:cNvCxnSpPr>
          <p:nvPr/>
        </p:nvCxnSpPr>
        <p:spPr>
          <a:xfrm flipH="1">
            <a:off x="3779912" y="5151676"/>
            <a:ext cx="854786" cy="581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7"/>
          <p:cNvCxnSpPr>
            <a:endCxn id="25" idx="3"/>
          </p:cNvCxnSpPr>
          <p:nvPr/>
        </p:nvCxnSpPr>
        <p:spPr>
          <a:xfrm flipH="1">
            <a:off x="3779912" y="5700227"/>
            <a:ext cx="862700" cy="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9"/>
          <p:cNvCxnSpPr>
            <a:stCxn id="5" idx="7"/>
          </p:cNvCxnSpPr>
          <p:nvPr/>
        </p:nvCxnSpPr>
        <p:spPr>
          <a:xfrm flipH="1" flipV="1">
            <a:off x="6444208" y="2563882"/>
            <a:ext cx="678672" cy="257357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51"/>
          <p:cNvCxnSpPr/>
          <p:nvPr/>
        </p:nvCxnSpPr>
        <p:spPr>
          <a:xfrm flipH="1" flipV="1">
            <a:off x="5699935" y="5182453"/>
            <a:ext cx="862700" cy="52598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53"/>
          <p:cNvCxnSpPr/>
          <p:nvPr/>
        </p:nvCxnSpPr>
        <p:spPr>
          <a:xfrm flipH="1" flipV="1">
            <a:off x="3779912" y="5716681"/>
            <a:ext cx="862700" cy="52598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55"/>
          <p:cNvCxnSpPr/>
          <p:nvPr/>
        </p:nvCxnSpPr>
        <p:spPr>
          <a:xfrm flipH="1">
            <a:off x="5703892" y="5700227"/>
            <a:ext cx="854786" cy="581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8"/>
          <p:cNvCxnSpPr>
            <a:endCxn id="27" idx="3"/>
          </p:cNvCxnSpPr>
          <p:nvPr/>
        </p:nvCxnSpPr>
        <p:spPr>
          <a:xfrm flipH="1">
            <a:off x="5741163" y="5700228"/>
            <a:ext cx="835896" cy="7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6"/>
          <p:cNvSpPr txBox="1"/>
          <p:nvPr/>
        </p:nvSpPr>
        <p:spPr>
          <a:xfrm>
            <a:off x="5274078" y="2425382"/>
            <a:ext cx="1080120" cy="276999"/>
          </a:xfrm>
          <a:prstGeom prst="rect">
            <a:avLst/>
          </a:prstGeom>
          <a:noFill/>
          <a:ln w="254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IRRB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41155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1561</Words>
  <Application>Microsoft Macintosh PowerPoint</Application>
  <PresentationFormat>On-screen Show (4:3)</PresentationFormat>
  <Paragraphs>181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Mylar</vt:lpstr>
      <vt:lpstr>Czech Technological Platform  “Interoperability of the Railway Infrastructure”</vt:lpstr>
      <vt:lpstr>Czech Technological Platform Interoperability of the Railway Infrastructure</vt:lpstr>
      <vt:lpstr>Czech Technological Platform Interoperability of the Railway Infrastructure</vt:lpstr>
      <vt:lpstr>Organizational Structure of TP</vt:lpstr>
      <vt:lpstr>TP Member’s Participation in national programmes</vt:lpstr>
      <vt:lpstr>Operational Programme Enterprise and Innovations (OP EI) </vt:lpstr>
      <vt:lpstr>Training Centre for Interoperability of European Railway System</vt:lpstr>
      <vt:lpstr>Operational Programme Education for Competitiveness  (OP EC)</vt:lpstr>
      <vt:lpstr>Interoperability of Railway Infrastructure in the Competence Network (IRICoN)</vt:lpstr>
      <vt:lpstr>Project of Czech Science Foundation</vt:lpstr>
      <vt:lpstr>Programme ALFA of the TACR  (examples) the subsystem “Infrastructure”</vt:lpstr>
      <vt:lpstr>Programme ALFA of the TACR  the subsystem “Interface / RST / NOI”</vt:lpstr>
      <vt:lpstr>TP Member’s Participation in European programmes</vt:lpstr>
      <vt:lpstr>Czech Technological Platform and UIC-IRRB</vt:lpstr>
      <vt:lpstr>Thank you for your attention</vt:lpstr>
    </vt:vector>
  </TitlesOfParts>
  <Company>VUT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Konstrukce železničního spodku</dc:title>
  <dc:creator>Otto Plasek</dc:creator>
  <cp:lastModifiedBy>Otto Plášek</cp:lastModifiedBy>
  <cp:revision>399</cp:revision>
  <dcterms:created xsi:type="dcterms:W3CDTF">2004-02-18T12:17:31Z</dcterms:created>
  <dcterms:modified xsi:type="dcterms:W3CDTF">2014-09-02T16:17:59Z</dcterms:modified>
</cp:coreProperties>
</file>