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4" r:id="rId1"/>
  </p:sldMasterIdLst>
  <p:notesMasterIdLst>
    <p:notesMasterId r:id="rId17"/>
  </p:notesMasterIdLst>
  <p:sldIdLst>
    <p:sldId id="256" r:id="rId2"/>
    <p:sldId id="356" r:id="rId3"/>
    <p:sldId id="357" r:id="rId4"/>
    <p:sldId id="364" r:id="rId5"/>
    <p:sldId id="365" r:id="rId6"/>
    <p:sldId id="295" r:id="rId7"/>
    <p:sldId id="296" r:id="rId8"/>
    <p:sldId id="327" r:id="rId9"/>
    <p:sldId id="343" r:id="rId10"/>
    <p:sldId id="298" r:id="rId11"/>
    <p:sldId id="366" r:id="rId12"/>
    <p:sldId id="367" r:id="rId13"/>
    <p:sldId id="368" r:id="rId14"/>
    <p:sldId id="369" r:id="rId15"/>
    <p:sldId id="370" r:id="rId16"/>
  </p:sldIdLst>
  <p:sldSz cx="10691813" cy="7559675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15"/>
    <a:srgbClr val="FFB265"/>
    <a:srgbClr val="C26100"/>
    <a:srgbClr val="B81100"/>
    <a:srgbClr val="6167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3" autoAdjust="0"/>
    <p:restoredTop sz="94422" autoAdjust="0"/>
  </p:normalViewPr>
  <p:slideViewPr>
    <p:cSldViewPr>
      <p:cViewPr>
        <p:scale>
          <a:sx n="80" d="100"/>
          <a:sy n="80" d="100"/>
        </p:scale>
        <p:origin x="-1512" y="-32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685800"/>
            <a:ext cx="48482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fld id="{746C7A54-C1B3-40C4-B4C9-2E8D54759B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1944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71D40-B62E-4EBD-8548-D951A27D1594}" type="slidenum">
              <a:rPr lang="sv-SE"/>
              <a:pPr/>
              <a:t>9</a:t>
            </a:fld>
            <a:endParaRPr lang="sv-SE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687388"/>
            <a:ext cx="4848225" cy="342900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kth_eng_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3" y="2352675"/>
            <a:ext cx="1296987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345510" y="2351077"/>
            <a:ext cx="7215237" cy="1120771"/>
          </a:xfrm>
          <a:noFill/>
        </p:spPr>
        <p:txBody>
          <a:bodyPr/>
          <a:lstStyle>
            <a:lvl1pPr algn="l"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45510" y="3490923"/>
            <a:ext cx="7214400" cy="931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2130425" y="2066400"/>
            <a:ext cx="8024400" cy="447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38EE7-F48B-4525-97B5-A9FE9FAE810A}" type="datetime1">
              <a:rPr lang="sv-SE" smtClean="0"/>
              <a:pPr>
                <a:defRPr/>
              </a:pPr>
              <a:t>15/08/20</a:t>
            </a:fld>
            <a:endParaRPr lang="sv-SE"/>
          </a:p>
        </p:txBody>
      </p:sp>
      <p:sp>
        <p:nvSpPr>
          <p:cNvPr id="5" name="Platshållare för sidfot 14"/>
          <p:cNvSpPr>
            <a:spLocks noGrp="1"/>
          </p:cNvSpPr>
          <p:nvPr>
            <p:ph type="ftr" sz="quarter" idx="15"/>
          </p:nvPr>
        </p:nvSpPr>
        <p:spPr>
          <a:xfrm>
            <a:off x="2130425" y="6811963"/>
            <a:ext cx="6599857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KTH Railway Group     Centre for Research and Education in Railway Technology</a:t>
            </a:r>
            <a:endParaRPr lang="sv-SE" dirty="0"/>
          </a:p>
        </p:txBody>
      </p:sp>
      <p:sp>
        <p:nvSpPr>
          <p:cNvPr id="6" name="Platshållare för bildnummer 15"/>
          <p:cNvSpPr>
            <a:spLocks noGrp="1"/>
          </p:cNvSpPr>
          <p:nvPr>
            <p:ph type="sldNum" sz="quarter" idx="16"/>
          </p:nvPr>
        </p:nvSpPr>
        <p:spPr>
          <a:xfrm>
            <a:off x="8946306" y="6804173"/>
            <a:ext cx="527050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4FA47-B9BF-4682-AAA1-AA05E4D0AB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6E007-B6D2-4223-8904-A84789F775CD}" type="datetime1">
              <a:rPr lang="sv-SE" smtClean="0"/>
              <a:pPr>
                <a:defRPr/>
              </a:pPr>
              <a:t>15/08/20</a:t>
            </a:fld>
            <a:endParaRPr lang="sv-SE"/>
          </a:p>
        </p:txBody>
      </p:sp>
      <p:sp>
        <p:nvSpPr>
          <p:cNvPr id="4" name="Platshållare för sidfot 14"/>
          <p:cNvSpPr>
            <a:spLocks noGrp="1"/>
          </p:cNvSpPr>
          <p:nvPr>
            <p:ph type="ftr" sz="quarter" idx="11"/>
          </p:nvPr>
        </p:nvSpPr>
        <p:spPr>
          <a:xfrm>
            <a:off x="2130425" y="6811963"/>
            <a:ext cx="6599857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KTH Railway Group     Centre for Research and Education in Railway Technology</a:t>
            </a:r>
            <a:endParaRPr lang="sv-SE" dirty="0"/>
          </a:p>
        </p:txBody>
      </p:sp>
      <p:sp>
        <p:nvSpPr>
          <p:cNvPr id="5" name="Platshållare för bild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95F04-9E9A-4DD0-9997-52CE5F99294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samarbets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489046" y="6708795"/>
            <a:ext cx="714380" cy="71437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310588" y="6708795"/>
            <a:ext cx="714380" cy="71437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132130" y="6708795"/>
            <a:ext cx="714380" cy="71437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6"/>
          </p:nvPr>
        </p:nvSpPr>
        <p:spPr>
          <a:xfrm>
            <a:off x="2130425" y="2066400"/>
            <a:ext cx="8024400" cy="447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9" name="Platshållare för datum 1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6B626-E259-4267-8CE6-0B4DF431A6F6}" type="datetime1">
              <a:rPr lang="sv-SE" smtClean="0"/>
              <a:pPr>
                <a:defRPr/>
              </a:pPr>
              <a:t>15/08/20</a:t>
            </a:fld>
            <a:endParaRPr lang="sv-SE"/>
          </a:p>
        </p:txBody>
      </p:sp>
      <p:sp>
        <p:nvSpPr>
          <p:cNvPr id="11" name="Platshållare för sidfot 1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KTH Railway Group     Centre for Research and Education in Railway Technology </a:t>
            </a:r>
            <a:endParaRPr lang="sv-SE" dirty="0"/>
          </a:p>
        </p:txBody>
      </p:sp>
      <p:sp>
        <p:nvSpPr>
          <p:cNvPr id="12" name="Platshållare för bildnummer 1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E389-604D-4843-AFB8-C41E04FFC9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7157E-F753-4B35-86E5-FDC64D2A3306}" type="datetime1">
              <a:rPr lang="sv-SE" smtClean="0"/>
              <a:pPr>
                <a:defRPr/>
              </a:pPr>
              <a:t>15/08/20</a:t>
            </a:fld>
            <a:endParaRPr lang="sv-SE"/>
          </a:p>
        </p:txBody>
      </p:sp>
      <p:sp>
        <p:nvSpPr>
          <p:cNvPr id="3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KTH Railway Group     Centre for Research and Education in Railway Technology</a:t>
            </a:r>
            <a:endParaRPr lang="sv-SE" dirty="0"/>
          </a:p>
        </p:txBody>
      </p:sp>
      <p:sp>
        <p:nvSpPr>
          <p:cNvPr id="4" name="Platshållare för bild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867AE-EEBF-4D9A-A7DB-5336DACEB0B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EBC45-B85B-4443-A2CD-0B588648E6C7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0425" y="422275"/>
            <a:ext cx="800258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pic>
        <p:nvPicPr>
          <p:cNvPr id="1027" name="Bildobjekt 9" descr="kth_eng_rgb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4488" y="350838"/>
            <a:ext cx="8477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2130425" y="2065338"/>
            <a:ext cx="80264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42900" y="6637338"/>
            <a:ext cx="10042525" cy="0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252413" y="6811963"/>
            <a:ext cx="109220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00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D77FDD0-5BEB-42FE-9A8D-BF6C3F8E6D8F}" type="datetime1">
              <a:rPr lang="sv-SE" smtClean="0"/>
              <a:pPr>
                <a:defRPr/>
              </a:pPr>
              <a:t>15/08/20</a:t>
            </a:fld>
            <a:endParaRPr lang="sv-SE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3"/>
          </p:nvPr>
        </p:nvSpPr>
        <p:spPr>
          <a:xfrm>
            <a:off x="2130425" y="6811963"/>
            <a:ext cx="6599857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0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KTH Railway Group     Centre for Research and Education in Railway Technology</a:t>
            </a:r>
            <a:endParaRPr lang="sv-SE" dirty="0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4"/>
          </p:nvPr>
        </p:nvSpPr>
        <p:spPr>
          <a:xfrm>
            <a:off x="8946306" y="6804173"/>
            <a:ext cx="5270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00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53AA8992-A042-48A8-A707-4CAD849632B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9" name="Picture 67" descr="loga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73418" y="6669758"/>
            <a:ext cx="1018395" cy="88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1" r:id="rId2"/>
    <p:sldLayoutId id="2147483692" r:id="rId3"/>
    <p:sldLayoutId id="2147483693" r:id="rId4"/>
    <p:sldLayoutId id="2147483694" r:id="rId5"/>
    <p:sldLayoutId id="2147483696" r:id="rId6"/>
  </p:sldLayoutIdLst>
  <p:hf hdr="0"/>
  <p:txStyles>
    <p:titleStyle>
      <a:lvl1pPr algn="l" defTabSz="1042988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1042988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</a:defRPr>
      </a:lvl2pPr>
      <a:lvl3pPr algn="l" defTabSz="1042988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</a:defRPr>
      </a:lvl3pPr>
      <a:lvl4pPr algn="l" defTabSz="1042988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</a:defRPr>
      </a:lvl4pPr>
      <a:lvl5pPr algn="l" defTabSz="1042988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9pPr>
    </p:titleStyle>
    <p:bodyStyle>
      <a:lvl1pPr marL="204788" indent="-204788" algn="l" defTabSz="1042988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04825" indent="-209550" algn="l" defTabSz="1042988" rtl="0" fontAlgn="base">
        <a:spcBef>
          <a:spcPct val="20000"/>
        </a:spcBef>
        <a:spcAft>
          <a:spcPct val="0"/>
        </a:spcAft>
        <a:buFont typeface="Verdana" pitchFamily="34" charset="0"/>
        <a:buChar char="-"/>
        <a:defRPr sz="2000">
          <a:solidFill>
            <a:schemeClr val="tx1"/>
          </a:solidFill>
          <a:latin typeface="+mn-lt"/>
        </a:defRPr>
      </a:lvl2pPr>
      <a:lvl3pPr marL="754063" indent="-260350" algn="l" defTabSz="1042988" rtl="0" fontAlgn="base">
        <a:spcBef>
          <a:spcPts val="600"/>
        </a:spcBef>
        <a:spcAft>
          <a:spcPct val="0"/>
        </a:spcAft>
        <a:buClr>
          <a:schemeClr val="accent2"/>
        </a:buClr>
        <a:buSzPct val="90000"/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030288" indent="-261938" algn="l" defTabSz="1042988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281113" indent="-260350" algn="l" defTabSz="1042988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400">
          <a:solidFill>
            <a:schemeClr val="tx1"/>
          </a:solidFill>
          <a:latin typeface="+mn-lt"/>
        </a:defRPr>
      </a:lvl5pPr>
      <a:lvl6pPr marL="28035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/>
          <p:cNvSpPr>
            <a:spLocks noGrp="1"/>
          </p:cNvSpPr>
          <p:nvPr>
            <p:ph type="ctrTitle"/>
          </p:nvPr>
        </p:nvSpPr>
        <p:spPr>
          <a:xfrm>
            <a:off x="2344738" y="2351088"/>
            <a:ext cx="7216775" cy="1120775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KTH Railway Group</a:t>
            </a:r>
            <a:br>
              <a:rPr lang="en-GB" dirty="0" smtClean="0"/>
            </a:br>
            <a:r>
              <a:rPr lang="en-GB" sz="3200" dirty="0" smtClean="0">
                <a:solidFill>
                  <a:srgbClr val="B81100"/>
                </a:solidFill>
                <a:latin typeface="Verdana" pitchFamily="34" charset="0"/>
              </a:rPr>
              <a:t>Centre for Research and Education in Railway Technology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 smtClean="0"/>
          </a:p>
        </p:txBody>
      </p:sp>
      <p:sp>
        <p:nvSpPr>
          <p:cNvPr id="3075" name="Underrubrik 2"/>
          <p:cNvSpPr>
            <a:spLocks noGrp="1"/>
          </p:cNvSpPr>
          <p:nvPr>
            <p:ph type="subTitle" idx="1"/>
          </p:nvPr>
        </p:nvSpPr>
        <p:spPr>
          <a:xfrm>
            <a:off x="2321570" y="4211885"/>
            <a:ext cx="8136904" cy="1152128"/>
          </a:xfrm>
        </p:spPr>
        <p:txBody>
          <a:bodyPr/>
          <a:lstStyle/>
          <a:p>
            <a:pPr marL="369888" indent="-369888" defTabSz="984250"/>
            <a:r>
              <a:rPr lang="sv-SE" sz="2000" dirty="0" smtClean="0"/>
              <a:t>Carlos Casanueva</a:t>
            </a:r>
          </a:p>
          <a:p>
            <a:pPr marL="369888" indent="-369888" defTabSz="984250"/>
            <a:r>
              <a:rPr lang="sv-SE" sz="2000" dirty="0" smtClean="0"/>
              <a:t>Assistant Professor in </a:t>
            </a:r>
            <a:r>
              <a:rPr lang="sv-SE" sz="2000" dirty="0" err="1" smtClean="0"/>
              <a:t>Rail</a:t>
            </a:r>
            <a:r>
              <a:rPr lang="sv-SE" sz="2000" dirty="0" smtClean="0"/>
              <a:t> </a:t>
            </a:r>
            <a:r>
              <a:rPr lang="sv-SE" sz="2000" dirty="0" err="1" smtClean="0"/>
              <a:t>Vehicle</a:t>
            </a:r>
            <a:r>
              <a:rPr lang="sv-SE" sz="2000" dirty="0" smtClean="0"/>
              <a:t> </a:t>
            </a:r>
            <a:r>
              <a:rPr lang="sv-SE" sz="2000" dirty="0" err="1" smtClean="0"/>
              <a:t>Technology</a:t>
            </a:r>
            <a:endParaRPr lang="en-US" sz="2000" dirty="0" smtClean="0">
              <a:latin typeface="Verdana" pitchFamily="34" charset="0"/>
            </a:endParaRPr>
          </a:p>
          <a:p>
            <a:pPr marL="369888" indent="-369888" defTabSz="984250"/>
            <a:r>
              <a:rPr lang="sv-SE" sz="2000" dirty="0" smtClean="0">
                <a:latin typeface="Verdana" pitchFamily="34" charset="0"/>
              </a:rPr>
              <a:t>KTH Royal </a:t>
            </a:r>
            <a:r>
              <a:rPr lang="sv-SE" sz="2000" dirty="0" err="1" smtClean="0">
                <a:latin typeface="Verdana" pitchFamily="34" charset="0"/>
              </a:rPr>
              <a:t>Institute</a:t>
            </a:r>
            <a:r>
              <a:rPr lang="sv-SE" sz="2000" dirty="0" smtClean="0">
                <a:latin typeface="Verdana" pitchFamily="34" charset="0"/>
              </a:rPr>
              <a:t> </a:t>
            </a:r>
            <a:r>
              <a:rPr lang="sv-SE" sz="2000" dirty="0" err="1" smtClean="0">
                <a:latin typeface="Verdana" pitchFamily="34" charset="0"/>
              </a:rPr>
              <a:t>of</a:t>
            </a:r>
            <a:r>
              <a:rPr lang="sv-SE" sz="2000" dirty="0" smtClean="0">
                <a:latin typeface="Verdana" pitchFamily="34" charset="0"/>
              </a:rPr>
              <a:t> </a:t>
            </a:r>
            <a:r>
              <a:rPr lang="sv-SE" sz="2000" dirty="0" err="1" smtClean="0">
                <a:latin typeface="Verdana" pitchFamily="34" charset="0"/>
              </a:rPr>
              <a:t>Technology</a:t>
            </a:r>
            <a:r>
              <a:rPr lang="sv-SE" sz="2000" dirty="0" smtClean="0">
                <a:latin typeface="Verdana" pitchFamily="34" charset="0"/>
              </a:rPr>
              <a:t>, </a:t>
            </a:r>
            <a:r>
              <a:rPr lang="sv-SE" sz="2000" dirty="0" smtClean="0">
                <a:latin typeface="Verdana" pitchFamily="34" charset="0"/>
              </a:rPr>
              <a:t>Stockholm, Sweden</a:t>
            </a:r>
            <a:endParaRPr lang="en-US" sz="2000" dirty="0" smtClean="0">
              <a:latin typeface="Verdana" pitchFamily="34" charset="0"/>
            </a:endParaRPr>
          </a:p>
          <a:p>
            <a:r>
              <a:rPr lang="en-US" sz="2000" dirty="0" smtClean="0"/>
              <a:t>Aug 2015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Gröna Tåget research </a:t>
            </a:r>
            <a:r>
              <a:rPr lang="sv-SE" dirty="0" err="1" smtClean="0"/>
              <a:t>programme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6E007-B6D2-4223-8904-A84789F775CD}" type="datetime1">
              <a:rPr lang="sv-SE" smtClean="0"/>
              <a:pPr>
                <a:defRPr/>
              </a:pPr>
              <a:t>15/08/20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KTH Railway Group     Centre for Research and Education in Railway Technology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5F04-9E9A-4DD0-9997-52CE5F992946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26783" y="1475581"/>
            <a:ext cx="8329959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939" tIns="59470" rIns="118939" bIns="59470" anchor="ctr"/>
          <a:lstStyle/>
          <a:p>
            <a:r>
              <a:rPr lang="sv-SE" sz="2200" dirty="0" smtClean="0">
                <a:solidFill>
                  <a:srgbClr val="B81100"/>
                </a:solidFill>
                <a:latin typeface="Verdana" pitchFamily="34" charset="0"/>
              </a:rPr>
              <a:t>KTH </a:t>
            </a:r>
            <a:r>
              <a:rPr lang="sv-SE" sz="2200" dirty="0">
                <a:solidFill>
                  <a:srgbClr val="B81100"/>
                </a:solidFill>
                <a:latin typeface="Verdana" pitchFamily="34" charset="0"/>
              </a:rPr>
              <a:t>collaboration with Bombardier Transportation, </a:t>
            </a:r>
            <a:r>
              <a:rPr lang="sv-SE" sz="2200" dirty="0" smtClean="0">
                <a:solidFill>
                  <a:srgbClr val="B81100"/>
                </a:solidFill>
                <a:latin typeface="Verdana" pitchFamily="34" charset="0"/>
              </a:rPr>
              <a:t>Trafikverket</a:t>
            </a:r>
            <a:r>
              <a:rPr lang="sv-SE" sz="2200" dirty="0">
                <a:solidFill>
                  <a:srgbClr val="B81100"/>
                </a:solidFill>
                <a:latin typeface="Verdana" pitchFamily="34" charset="0"/>
              </a:rPr>
              <a:t>, Swedish Train </a:t>
            </a:r>
            <a:r>
              <a:rPr lang="sv-SE" sz="2200" dirty="0" smtClean="0">
                <a:solidFill>
                  <a:srgbClr val="B81100"/>
                </a:solidFill>
                <a:latin typeface="Verdana" pitchFamily="34" charset="0"/>
              </a:rPr>
              <a:t>Operators, Interfleet, Transrail, VTI, Chalmers …</a:t>
            </a:r>
            <a:endParaRPr lang="en-US" sz="2200" dirty="0" smtClean="0">
              <a:solidFill>
                <a:srgbClr val="B81100"/>
              </a:solidFill>
              <a:latin typeface="Verdana" pitchFamily="34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105546" y="3707829"/>
            <a:ext cx="7273280" cy="3096344"/>
          </a:xfrm>
          <a:prstGeom prst="rect">
            <a:avLst/>
          </a:prstGeom>
        </p:spPr>
        <p:txBody>
          <a:bodyPr lIns="118939" tIns="59470" rIns="118939" bIns="59470"/>
          <a:lstStyle/>
          <a:p>
            <a:pPr marL="204788" marR="0" lvl="0" indent="-204788" algn="l" defTabSz="104298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Track-friendly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bogies</a:t>
            </a:r>
            <a:endParaRPr kumimoji="0" lang="sv-SE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4788" marR="0" lvl="0" indent="-204788" algn="l" defTabSz="104298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Carbody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tilting</a:t>
            </a:r>
            <a:endParaRPr kumimoji="0" lang="sv-SE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4788" marR="0" lvl="0" indent="-204788" algn="l" defTabSz="104298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Active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lateral suspension</a:t>
            </a:r>
          </a:p>
          <a:p>
            <a:pPr marL="204788" marR="0" lvl="0" indent="-204788" algn="l" defTabSz="104298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Aerodynamics</a:t>
            </a:r>
            <a:endParaRPr kumimoji="0" lang="sv-SE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4788" marR="0" lvl="0" indent="-204788" algn="l" defTabSz="104298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consumption</a:t>
            </a:r>
            <a:endParaRPr kumimoji="0" lang="sv-SE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4788" marR="0" lvl="0" indent="-204788" algn="l" defTabSz="104298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</a:t>
            </a:r>
            <a:endParaRPr kumimoji="0" lang="sv-SE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4788" marR="0" lvl="0" indent="-204788" algn="l" defTabSz="104298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Permanent magnet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traction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motors</a:t>
            </a:r>
          </a:p>
          <a:p>
            <a:pPr marL="204788" marR="0" lvl="0" indent="-204788" algn="l" defTabSz="104298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Vehicle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traffic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concepts</a:t>
            </a:r>
            <a:endParaRPr kumimoji="0" lang="sv-SE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098253" y="2771725"/>
            <a:ext cx="85042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939" tIns="59470" rIns="118939" bIns="59470" anchor="ctr"/>
          <a:lstStyle/>
          <a:p>
            <a:r>
              <a:rPr lang="en-US" sz="2200" dirty="0">
                <a:latin typeface="Verdana" pitchFamily="34" charset="0"/>
              </a:rPr>
              <a:t>Development of a new generation high-speed trains (&gt;250 km/h) for Swedish conditions. Main topics: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 l="853" t="1263"/>
          <a:stretch>
            <a:fillRect/>
          </a:stretch>
        </p:blipFill>
        <p:spPr bwMode="auto">
          <a:xfrm>
            <a:off x="7146106" y="3707829"/>
            <a:ext cx="3141339" cy="22119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EU projects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Roll2Rail </a:t>
            </a:r>
            <a:r>
              <a:rPr lang="en-US" sz="2400" dirty="0"/>
              <a:t>is one of the lighthouse projects of Shift2Rail and will contribute to </a:t>
            </a:r>
            <a:r>
              <a:rPr lang="en-US" sz="2400" dirty="0" smtClean="0"/>
              <a:t>IP1</a:t>
            </a:r>
            <a:endParaRPr lang="en-US" sz="2400" kern="1200" dirty="0">
              <a:latin typeface="Verdana" pitchFamily="34" charset="0"/>
            </a:endParaRPr>
          </a:p>
          <a:p>
            <a:pPr marL="0" indent="0">
              <a:buNone/>
            </a:pPr>
            <a:endParaRPr lang="en-US" sz="2400" kern="1200" dirty="0" smtClean="0">
              <a:latin typeface="Verdana" pitchFamily="34" charset="0"/>
            </a:endParaRPr>
          </a:p>
          <a:p>
            <a:pPr marL="0" indent="0">
              <a:buNone/>
            </a:pPr>
            <a:endParaRPr lang="en-US" sz="2400" kern="12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en-US" sz="2400" kern="1200" dirty="0" smtClean="0">
                <a:latin typeface="Verdana" pitchFamily="34" charset="0"/>
              </a:rPr>
              <a:t>C4R </a:t>
            </a:r>
            <a:r>
              <a:rPr lang="en-US" sz="2400" kern="1200" dirty="0">
                <a:latin typeface="Verdana" pitchFamily="34" charset="0"/>
              </a:rPr>
              <a:t>- Towards </a:t>
            </a:r>
            <a:r>
              <a:rPr lang="en-US" sz="2400" kern="1200" dirty="0">
                <a:latin typeface="Verdana" pitchFamily="34" charset="0"/>
              </a:rPr>
              <a:t>an affordable, resilient, innovative and high-capacity European Railway System for 2030/</a:t>
            </a:r>
            <a:r>
              <a:rPr lang="en-US" sz="2400" kern="1200" dirty="0" smtClean="0">
                <a:latin typeface="Verdana" pitchFamily="34" charset="0"/>
              </a:rPr>
              <a:t>205</a:t>
            </a:r>
          </a:p>
          <a:p>
            <a:pPr>
              <a:buFontTx/>
              <a:buChar char="-"/>
            </a:pPr>
            <a:r>
              <a:rPr lang="en-US" dirty="0"/>
              <a:t>Traffic</a:t>
            </a:r>
            <a:r>
              <a:rPr lang="en-US" dirty="0"/>
              <a:t> </a:t>
            </a:r>
            <a:r>
              <a:rPr lang="en-US" dirty="0"/>
              <a:t>and Logistics</a:t>
            </a:r>
          </a:p>
          <a:p>
            <a:pPr>
              <a:buFontTx/>
              <a:buChar char="-"/>
            </a:pPr>
            <a:r>
              <a:rPr lang="sv-SE" dirty="0" err="1" smtClean="0"/>
              <a:t>Structural</a:t>
            </a:r>
            <a:r>
              <a:rPr lang="sv-SE" dirty="0" smtClean="0"/>
              <a:t> </a:t>
            </a:r>
            <a:r>
              <a:rPr lang="sv-SE" dirty="0" err="1"/>
              <a:t>Engineering</a:t>
            </a:r>
            <a:r>
              <a:rPr lang="sv-SE" dirty="0"/>
              <a:t> and </a:t>
            </a:r>
            <a:r>
              <a:rPr lang="sv-SE" dirty="0" smtClean="0"/>
              <a:t>Bridges</a:t>
            </a:r>
          </a:p>
          <a:p>
            <a:pPr>
              <a:buFontTx/>
              <a:buChar char="-"/>
            </a:pPr>
            <a:r>
              <a:rPr lang="en-US" dirty="0" smtClean="0"/>
              <a:t>Rail </a:t>
            </a:r>
            <a:r>
              <a:rPr lang="en-US" dirty="0"/>
              <a:t>Vehicles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C96E007-B6D2-4223-8904-A84789F775CD}" type="datetime1">
              <a:rPr lang="sv-SE" smtClean="0"/>
              <a:pPr>
                <a:defRPr/>
              </a:pPr>
              <a:t>15/08/20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KTH Railway Group     Centre for Research and Education in Railway Technology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E995F04-9E9A-4DD0-9997-52CE5F992946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46" y="3809161"/>
            <a:ext cx="1676400" cy="949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38" y="2051645"/>
            <a:ext cx="1746052" cy="117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72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Finished EU projects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113659" y="2066400"/>
            <a:ext cx="7344816" cy="4474800"/>
          </a:xfrm>
        </p:spPr>
        <p:txBody>
          <a:bodyPr/>
          <a:lstStyle/>
          <a:p>
            <a:pPr marL="0" indent="0">
              <a:buNone/>
            </a:pPr>
            <a:r>
              <a:rPr lang="en-US" sz="2400" kern="1200" dirty="0" smtClean="0">
                <a:latin typeface="Verdana" pitchFamily="34" charset="0"/>
              </a:rPr>
              <a:t>2015 -  </a:t>
            </a:r>
            <a:r>
              <a:rPr lang="en-US" sz="2400" dirty="0"/>
              <a:t>The sustainable freight </a:t>
            </a:r>
            <a:r>
              <a:rPr lang="en-US" sz="2400" dirty="0" smtClean="0"/>
              <a:t>railway (SUSTRAIL)</a:t>
            </a:r>
          </a:p>
          <a:p>
            <a:pPr>
              <a:buFontTx/>
              <a:buChar char="-"/>
            </a:pPr>
            <a:r>
              <a:rPr lang="en-US" dirty="0"/>
              <a:t>Rail Vehicles</a:t>
            </a:r>
          </a:p>
          <a:p>
            <a:pPr>
              <a:buFontTx/>
              <a:buChar char="-"/>
            </a:pPr>
            <a:r>
              <a:rPr lang="sv-SE" dirty="0"/>
              <a:t>Electric Energy </a:t>
            </a:r>
            <a:r>
              <a:rPr lang="sv-SE" dirty="0" err="1"/>
              <a:t>Conversion</a:t>
            </a:r>
            <a:endParaRPr lang="sv-SE" dirty="0"/>
          </a:p>
          <a:p>
            <a:pPr>
              <a:buFontTx/>
              <a:buChar char="-"/>
            </a:pPr>
            <a:endParaRPr lang="en-US" sz="2400" kern="12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en-US" sz="2400" kern="1200" dirty="0" smtClean="0">
                <a:latin typeface="Verdana" pitchFamily="34" charset="0"/>
              </a:rPr>
              <a:t>2014 </a:t>
            </a:r>
            <a:r>
              <a:rPr lang="en-US" sz="2400" kern="1200" dirty="0">
                <a:latin typeface="Verdana" pitchFamily="34" charset="0"/>
              </a:rPr>
              <a:t>-  </a:t>
            </a:r>
            <a:r>
              <a:rPr lang="en-US" sz="2400" dirty="0"/>
              <a:t>Make Rail The Hope for protecting Nature (MARATHON)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dirty="0"/>
              <a:t>Rail Vehicles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kern="1200" dirty="0">
              <a:latin typeface="Verdana" pitchFamily="34" charset="0"/>
            </a:endParaRPr>
          </a:p>
          <a:p>
            <a:pPr marL="0" indent="0">
              <a:buNone/>
            </a:pPr>
            <a:endParaRPr lang="en-US" sz="2400" kern="1200" dirty="0" smtClean="0">
              <a:latin typeface="Verdana" pitchFamily="34" charset="0"/>
            </a:endParaRPr>
          </a:p>
          <a:p>
            <a:pPr marL="0" indent="0">
              <a:buNone/>
            </a:pPr>
            <a:endParaRPr lang="en-US" sz="2400" kern="1200" dirty="0">
              <a:latin typeface="Verdana" pitchFamily="34" charset="0"/>
            </a:endParaRPr>
          </a:p>
          <a:p>
            <a:pPr marL="0" indent="0">
              <a:buNone/>
            </a:pPr>
            <a:endParaRPr lang="en-US" sz="2400" kern="1200" dirty="0">
              <a:latin typeface="Verdan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C96E007-B6D2-4223-8904-A84789F775CD}" type="datetime1">
              <a:rPr lang="sv-SE" smtClean="0"/>
              <a:pPr>
                <a:defRPr/>
              </a:pPr>
              <a:t>15/08/20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KTH Railway Group     Centre for Research and Education in Railway Technology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E995F04-9E9A-4DD0-9997-52CE5F992946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6" y="2051645"/>
            <a:ext cx="2540000" cy="67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6" y="3923853"/>
            <a:ext cx="2540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32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Finished EU projects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113659" y="2066400"/>
            <a:ext cx="7344816" cy="4474800"/>
          </a:xfrm>
        </p:spPr>
        <p:txBody>
          <a:bodyPr/>
          <a:lstStyle/>
          <a:p>
            <a:pPr marL="0" indent="0">
              <a:buNone/>
            </a:pPr>
            <a:r>
              <a:rPr lang="en-US" sz="2400" kern="1200" dirty="0" smtClean="0">
                <a:latin typeface="Verdana" pitchFamily="34" charset="0"/>
              </a:rPr>
              <a:t>2013 -  </a:t>
            </a:r>
            <a:r>
              <a:rPr lang="en-US" sz="2400" dirty="0"/>
              <a:t>Railway vehicle dynamics and track interactions: Total regulatory acceptance for the interoperable network (</a:t>
            </a:r>
            <a:r>
              <a:rPr lang="en-US" sz="2400" dirty="0" err="1"/>
              <a:t>DynoTrain</a:t>
            </a:r>
            <a:r>
              <a:rPr lang="en-US" sz="2400" dirty="0"/>
              <a:t>)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dirty="0" smtClean="0"/>
              <a:t>Rail Vehicles</a:t>
            </a:r>
          </a:p>
          <a:p>
            <a:pPr>
              <a:buFontTx/>
              <a:buChar char="-"/>
            </a:pPr>
            <a:endParaRPr lang="en-US" sz="900" kern="12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en-US" sz="2400" kern="1200" dirty="0" smtClean="0">
                <a:latin typeface="Verdana" pitchFamily="34" charset="0"/>
              </a:rPr>
              <a:t>2012 </a:t>
            </a:r>
            <a:r>
              <a:rPr lang="en-US" sz="2400" kern="1200" dirty="0">
                <a:latin typeface="Verdana" pitchFamily="34" charset="0"/>
              </a:rPr>
              <a:t>-  </a:t>
            </a:r>
            <a:r>
              <a:rPr lang="en-US" sz="2400" dirty="0"/>
              <a:t>Technology Options and Strategies toward Climate-friendly </a:t>
            </a:r>
            <a:r>
              <a:rPr lang="en-US" sz="2400" dirty="0" err="1" smtClean="0"/>
              <a:t>trAnsport</a:t>
            </a:r>
            <a:r>
              <a:rPr lang="en-US" sz="2400" dirty="0" smtClean="0"/>
              <a:t> (TOSCA)</a:t>
            </a:r>
          </a:p>
          <a:p>
            <a:pPr>
              <a:buFontTx/>
              <a:buChar char="-"/>
            </a:pPr>
            <a:r>
              <a:rPr lang="en-US" dirty="0"/>
              <a:t>Rail </a:t>
            </a:r>
            <a:r>
              <a:rPr lang="en-US" dirty="0" smtClean="0"/>
              <a:t>Vehicles</a:t>
            </a:r>
          </a:p>
          <a:p>
            <a:pPr>
              <a:buFontTx/>
              <a:buChar char="-"/>
            </a:pPr>
            <a:endParaRPr lang="en-US" sz="1000" dirty="0"/>
          </a:p>
          <a:p>
            <a:pPr marL="0" indent="0">
              <a:buNone/>
            </a:pPr>
            <a:r>
              <a:rPr lang="en-US" sz="2400" kern="1200" dirty="0">
                <a:latin typeface="Verdana" pitchFamily="34" charset="0"/>
              </a:rPr>
              <a:t>2012 -  </a:t>
            </a:r>
            <a:r>
              <a:rPr lang="en-US" sz="2400" dirty="0"/>
              <a:t>Technology Options and Strategies toward Climate-friendly </a:t>
            </a:r>
            <a:r>
              <a:rPr lang="en-US" sz="2400" dirty="0" err="1"/>
              <a:t>trAnsport</a:t>
            </a:r>
            <a:r>
              <a:rPr lang="en-US" sz="2400" dirty="0"/>
              <a:t> (TOSCA)</a:t>
            </a:r>
          </a:p>
          <a:p>
            <a:pPr>
              <a:buFontTx/>
              <a:buChar char="-"/>
            </a:pPr>
            <a:r>
              <a:rPr lang="en-US" dirty="0"/>
              <a:t>Traffic and </a:t>
            </a:r>
            <a:r>
              <a:rPr lang="en-US" dirty="0" smtClean="0"/>
              <a:t>Logistics</a:t>
            </a:r>
            <a:endParaRPr lang="en-US" dirty="0"/>
          </a:p>
          <a:p>
            <a:pPr marL="0" indent="0">
              <a:buNone/>
            </a:pPr>
            <a:endParaRPr lang="en-US" sz="2400" kern="1200" dirty="0">
              <a:latin typeface="Verdana" pitchFamily="34" charset="0"/>
            </a:endParaRPr>
          </a:p>
          <a:p>
            <a:pPr marL="0" indent="0">
              <a:buNone/>
            </a:pPr>
            <a:endParaRPr lang="en-US" sz="2400" kern="1200" dirty="0" smtClean="0">
              <a:latin typeface="Verdana" pitchFamily="34" charset="0"/>
            </a:endParaRPr>
          </a:p>
          <a:p>
            <a:pPr marL="0" indent="0">
              <a:buNone/>
            </a:pPr>
            <a:endParaRPr lang="en-US" sz="2400" kern="1200" dirty="0">
              <a:latin typeface="Verdana" pitchFamily="34" charset="0"/>
            </a:endParaRPr>
          </a:p>
          <a:p>
            <a:pPr marL="0" indent="0">
              <a:buNone/>
            </a:pPr>
            <a:endParaRPr lang="en-US" sz="2400" kern="1200" dirty="0">
              <a:latin typeface="Verdan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C96E007-B6D2-4223-8904-A84789F775CD}" type="datetime1">
              <a:rPr lang="sv-SE" smtClean="0"/>
              <a:pPr>
                <a:defRPr/>
              </a:pPr>
              <a:t>15/08/20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KTH Railway Group     Centre for Research and Education in Railway Technology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E995F04-9E9A-4DD0-9997-52CE5F992946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6" y="2123653"/>
            <a:ext cx="2540000" cy="127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66863"/>
          <a:stretch/>
        </p:blipFill>
        <p:spPr>
          <a:xfrm>
            <a:off x="233338" y="3923853"/>
            <a:ext cx="2737362" cy="1152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64389"/>
            <a:ext cx="3041650" cy="5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60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towards EU projects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C96E007-B6D2-4223-8904-A84789F775CD}" type="datetime1">
              <a:rPr lang="sv-SE" smtClean="0"/>
              <a:pPr>
                <a:defRPr/>
              </a:pPr>
              <a:t>15/08/20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KTH Railway Group     Centre for Research and Education in Railway Technology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E995F04-9E9A-4DD0-9997-52CE5F992946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Never lead a EU project proposal</a:t>
            </a:r>
          </a:p>
          <a:p>
            <a:pPr marL="0" indent="0">
              <a:buNone/>
            </a:pPr>
            <a:r>
              <a:rPr lang="en-US" dirty="0" smtClean="0"/>
              <a:t>Lead several work packages in these EU projects</a:t>
            </a:r>
          </a:p>
          <a:p>
            <a:pPr marL="0" indent="0">
              <a:buNone/>
            </a:pPr>
            <a:r>
              <a:rPr lang="en-US" dirty="0" err="1" smtClean="0"/>
              <a:t>Multidistiplinarity</a:t>
            </a:r>
            <a:r>
              <a:rPr lang="en-US" dirty="0" smtClean="0"/>
              <a:t> allows for a wider range of projects</a:t>
            </a:r>
          </a:p>
          <a:p>
            <a:pPr marL="0" indent="0">
              <a:buNone/>
            </a:pPr>
            <a:r>
              <a:rPr lang="en-US" dirty="0" smtClean="0"/>
              <a:t>Continuous contacts with European universities and companies</a:t>
            </a:r>
          </a:p>
          <a:p>
            <a:pPr>
              <a:buFontTx/>
              <a:buChar char="-"/>
            </a:pPr>
            <a:r>
              <a:rPr lang="en-US" dirty="0" smtClean="0"/>
              <a:t>Show our expertise and experience</a:t>
            </a:r>
          </a:p>
          <a:p>
            <a:pPr>
              <a:buFontTx/>
              <a:buChar char="-"/>
            </a:pPr>
            <a:r>
              <a:rPr lang="en-US" dirty="0" smtClean="0"/>
              <a:t>Minor collaborations to keep contact</a:t>
            </a:r>
          </a:p>
          <a:p>
            <a:pPr>
              <a:buFontTx/>
              <a:buChar char="-"/>
            </a:pPr>
            <a:r>
              <a:rPr lang="en-US" dirty="0" smtClean="0"/>
              <a:t>Present our work at international and European conferences where other partners might meet</a:t>
            </a:r>
          </a:p>
        </p:txBody>
      </p:sp>
    </p:spTree>
    <p:extLst>
      <p:ext uri="{BB962C8B-B14F-4D97-AF65-F5344CB8AC3E}">
        <p14:creationId xmlns:p14="http://schemas.microsoft.com/office/powerpoint/2010/main" val="221803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/>
          <p:cNvSpPr>
            <a:spLocks noGrp="1"/>
          </p:cNvSpPr>
          <p:nvPr>
            <p:ph type="ctrTitle"/>
          </p:nvPr>
        </p:nvSpPr>
        <p:spPr>
          <a:xfrm>
            <a:off x="2344738" y="2351088"/>
            <a:ext cx="7216775" cy="1120775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KTH Railway Group</a:t>
            </a:r>
            <a:br>
              <a:rPr lang="en-GB" dirty="0" smtClean="0"/>
            </a:br>
            <a:r>
              <a:rPr lang="en-GB" sz="3200" dirty="0" smtClean="0">
                <a:solidFill>
                  <a:srgbClr val="B81100"/>
                </a:solidFill>
                <a:latin typeface="Verdana" pitchFamily="34" charset="0"/>
              </a:rPr>
              <a:t>Centre for Research and Education in Railway Technology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 smtClean="0"/>
          </a:p>
        </p:txBody>
      </p:sp>
      <p:sp>
        <p:nvSpPr>
          <p:cNvPr id="3075" name="Underrubrik 2"/>
          <p:cNvSpPr>
            <a:spLocks noGrp="1"/>
          </p:cNvSpPr>
          <p:nvPr>
            <p:ph type="subTitle" idx="1"/>
          </p:nvPr>
        </p:nvSpPr>
        <p:spPr>
          <a:xfrm>
            <a:off x="2321570" y="4211885"/>
            <a:ext cx="8136904" cy="1152128"/>
          </a:xfrm>
        </p:spPr>
        <p:txBody>
          <a:bodyPr/>
          <a:lstStyle/>
          <a:p>
            <a:pPr marL="369888" indent="-369888" defTabSz="984250"/>
            <a:r>
              <a:rPr lang="sv-SE" sz="2000" dirty="0" smtClean="0"/>
              <a:t>Carlos Casanueva – </a:t>
            </a:r>
            <a:r>
              <a:rPr lang="sv-SE" sz="2000" dirty="0" err="1" smtClean="0"/>
              <a:t>carlosc@kth.se</a:t>
            </a:r>
            <a:endParaRPr lang="sv-SE" sz="2000" dirty="0" smtClean="0"/>
          </a:p>
          <a:p>
            <a:pPr marL="369888" indent="-369888" defTabSz="984250"/>
            <a:r>
              <a:rPr lang="sv-SE" sz="2000" dirty="0" smtClean="0"/>
              <a:t>Assistant Professor in </a:t>
            </a:r>
            <a:r>
              <a:rPr lang="sv-SE" sz="2000" dirty="0" err="1" smtClean="0"/>
              <a:t>Rail</a:t>
            </a:r>
            <a:r>
              <a:rPr lang="sv-SE" sz="2000" dirty="0" smtClean="0"/>
              <a:t> </a:t>
            </a:r>
            <a:r>
              <a:rPr lang="sv-SE" sz="2000" dirty="0" err="1" smtClean="0"/>
              <a:t>Vehicle</a:t>
            </a:r>
            <a:r>
              <a:rPr lang="sv-SE" sz="2000" dirty="0" smtClean="0"/>
              <a:t> </a:t>
            </a:r>
            <a:r>
              <a:rPr lang="sv-SE" sz="2000" dirty="0" err="1" smtClean="0"/>
              <a:t>Technology</a:t>
            </a:r>
            <a:endParaRPr lang="en-US" sz="2000" dirty="0" smtClean="0">
              <a:latin typeface="Verdana" pitchFamily="34" charset="0"/>
            </a:endParaRPr>
          </a:p>
          <a:p>
            <a:pPr marL="369888" indent="-369888" defTabSz="984250"/>
            <a:r>
              <a:rPr lang="sv-SE" sz="2000" dirty="0" smtClean="0">
                <a:latin typeface="Verdana" pitchFamily="34" charset="0"/>
              </a:rPr>
              <a:t>KTH Royal </a:t>
            </a:r>
            <a:r>
              <a:rPr lang="sv-SE" sz="2000" dirty="0" err="1" smtClean="0">
                <a:latin typeface="Verdana" pitchFamily="34" charset="0"/>
              </a:rPr>
              <a:t>Institute</a:t>
            </a:r>
            <a:r>
              <a:rPr lang="sv-SE" sz="2000" dirty="0" smtClean="0">
                <a:latin typeface="Verdana" pitchFamily="34" charset="0"/>
              </a:rPr>
              <a:t> </a:t>
            </a:r>
            <a:r>
              <a:rPr lang="sv-SE" sz="2000" dirty="0" err="1" smtClean="0">
                <a:latin typeface="Verdana" pitchFamily="34" charset="0"/>
              </a:rPr>
              <a:t>of</a:t>
            </a:r>
            <a:r>
              <a:rPr lang="sv-SE" sz="2000" dirty="0" smtClean="0">
                <a:latin typeface="Verdana" pitchFamily="34" charset="0"/>
              </a:rPr>
              <a:t> </a:t>
            </a:r>
            <a:r>
              <a:rPr lang="sv-SE" sz="2000" dirty="0" err="1" smtClean="0">
                <a:latin typeface="Verdana" pitchFamily="34" charset="0"/>
              </a:rPr>
              <a:t>Technology</a:t>
            </a:r>
            <a:r>
              <a:rPr lang="sv-SE" sz="2000" dirty="0" smtClean="0">
                <a:latin typeface="Verdana" pitchFamily="34" charset="0"/>
              </a:rPr>
              <a:t>, </a:t>
            </a:r>
            <a:r>
              <a:rPr lang="sv-SE" sz="2000" dirty="0" smtClean="0">
                <a:latin typeface="Verdana" pitchFamily="34" charset="0"/>
              </a:rPr>
              <a:t>Stockholm, Sweden</a:t>
            </a:r>
            <a:endParaRPr lang="en-US" sz="2000" dirty="0" smtClean="0">
              <a:latin typeface="Verdana" pitchFamily="34" charset="0"/>
            </a:endParaRPr>
          </a:p>
          <a:p>
            <a:r>
              <a:rPr lang="en-US" sz="2000" dirty="0" smtClean="0"/>
              <a:t>Aug 2015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9584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Kungliga Tekniska Högskolan (KTH)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6E007-B6D2-4223-8904-A84789F775CD}" type="datetime1">
              <a:rPr lang="sv-SE" smtClean="0"/>
              <a:pPr>
                <a:defRPr/>
              </a:pPr>
              <a:t>15/08/20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KTH Railway Group     Centre for Research and Education in Railway Technology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5F04-9E9A-4DD0-9997-52CE5F992946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  <p:grpSp>
        <p:nvGrpSpPr>
          <p:cNvPr id="6" name="Group 7"/>
          <p:cNvGrpSpPr/>
          <p:nvPr/>
        </p:nvGrpSpPr>
        <p:grpSpPr>
          <a:xfrm>
            <a:off x="1889522" y="1691605"/>
            <a:ext cx="7835900" cy="4724400"/>
            <a:chOff x="2334542" y="2079773"/>
            <a:chExt cx="7835900" cy="4724400"/>
          </a:xfrm>
        </p:grpSpPr>
        <p:pic>
          <p:nvPicPr>
            <p:cNvPr id="7" name="Picture 6" descr="Campu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31842" y="4137173"/>
              <a:ext cx="4038600" cy="2459038"/>
            </a:xfrm>
            <a:prstGeom prst="rect">
              <a:avLst/>
            </a:prstGeom>
            <a:noFill/>
          </p:spPr>
        </p:pic>
        <p:pic>
          <p:nvPicPr>
            <p:cNvPr id="8" name="Picture 7" descr="karta_n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4542" y="2079773"/>
              <a:ext cx="3111500" cy="4724400"/>
            </a:xfrm>
            <a:prstGeom prst="rect">
              <a:avLst/>
            </a:prstGeom>
            <a:noFill/>
          </p:spPr>
        </p:pic>
        <p:pic>
          <p:nvPicPr>
            <p:cNvPr id="9" name="Picture 8" descr="05_1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1042" y="2232173"/>
              <a:ext cx="2286000" cy="1730375"/>
            </a:xfrm>
            <a:prstGeom prst="rect">
              <a:avLst/>
            </a:prstGeom>
            <a:noFill/>
          </p:spPr>
        </p:pic>
        <p:pic>
          <p:nvPicPr>
            <p:cNvPr id="10" name="Picture 9" descr="WWW_r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84042" y="2917973"/>
              <a:ext cx="2514600" cy="181133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Kungliga Tekniska Högskolan (KTH)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6E007-B6D2-4223-8904-A84789F775CD}" type="datetime1">
              <a:rPr lang="sv-SE" smtClean="0"/>
              <a:pPr>
                <a:defRPr/>
              </a:pPr>
              <a:t>15/08/20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KTH Railway Group     Centre for Research and Education in Railway Technology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5F04-9E9A-4DD0-9997-52CE5F992946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05546" y="1835621"/>
            <a:ext cx="7920039" cy="4968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4717" tIns="46528" rIns="94717" bIns="46528"/>
          <a:lstStyle/>
          <a:p>
            <a:pPr algn="l">
              <a:spcBef>
                <a:spcPct val="0"/>
              </a:spcBef>
              <a:spcAft>
                <a:spcPts val="1200"/>
              </a:spcAft>
              <a:buSzTx/>
            </a:pPr>
            <a:r>
              <a:rPr lang="sv-SE" sz="2000" dirty="0">
                <a:latin typeface="Verdana" pitchFamily="34" charset="0"/>
              </a:rPr>
              <a:t>Some </a:t>
            </a:r>
            <a:r>
              <a:rPr lang="sv-SE" sz="2000" dirty="0" smtClean="0">
                <a:latin typeface="Verdana" pitchFamily="34" charset="0"/>
              </a:rPr>
              <a:t>facts </a:t>
            </a:r>
            <a:r>
              <a:rPr lang="sv-SE" sz="2000" dirty="0">
                <a:latin typeface="Verdana" pitchFamily="34" charset="0"/>
              </a:rPr>
              <a:t>and </a:t>
            </a:r>
            <a:r>
              <a:rPr lang="sv-SE" sz="2000" dirty="0" smtClean="0">
                <a:latin typeface="Verdana" pitchFamily="34" charset="0"/>
              </a:rPr>
              <a:t>figures</a:t>
            </a:r>
            <a:endParaRPr lang="en-US" sz="2000" dirty="0">
              <a:latin typeface="Verdana" pitchFamily="34" charset="0"/>
            </a:endParaRPr>
          </a:p>
          <a:p>
            <a:pPr algn="l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Tx/>
            </a:pPr>
            <a:r>
              <a:rPr lang="en-US" sz="2000" dirty="0">
                <a:solidFill>
                  <a:srgbClr val="B81100"/>
                </a:solidFill>
                <a:latin typeface="Verdana" pitchFamily="34" charset="0"/>
              </a:rPr>
              <a:t>•</a:t>
            </a:r>
            <a:r>
              <a:rPr lang="en-US" sz="2000" dirty="0">
                <a:latin typeface="Verdana" pitchFamily="34" charset="0"/>
              </a:rPr>
              <a:t>  </a:t>
            </a:r>
            <a:r>
              <a:rPr lang="sv-SE" sz="2000" dirty="0">
                <a:latin typeface="Verdana" pitchFamily="34" charset="0"/>
              </a:rPr>
              <a:t>Founded in 1827</a:t>
            </a:r>
            <a:endParaRPr lang="en-US" sz="2000" b="0" dirty="0">
              <a:latin typeface="Verdana" pitchFamily="34" charset="0"/>
            </a:endParaRPr>
          </a:p>
          <a:p>
            <a:pPr algn="l">
              <a:lnSpc>
                <a:spcPct val="110000"/>
              </a:lnSpc>
              <a:spcAft>
                <a:spcPts val="600"/>
              </a:spcAft>
              <a:buSzTx/>
            </a:pPr>
            <a:r>
              <a:rPr lang="en-US" sz="2000" dirty="0">
                <a:solidFill>
                  <a:srgbClr val="B81100"/>
                </a:solidFill>
                <a:latin typeface="Verdana" pitchFamily="34" charset="0"/>
              </a:rPr>
              <a:t>•</a:t>
            </a:r>
            <a:r>
              <a:rPr lang="en-US" sz="2000" dirty="0">
                <a:latin typeface="Verdana" pitchFamily="34" charset="0"/>
              </a:rPr>
              <a:t>  Largest technical university in Sweden</a:t>
            </a:r>
            <a:endParaRPr lang="en-US" sz="2000" b="0" dirty="0">
              <a:latin typeface="Verdana" pitchFamily="34" charset="0"/>
            </a:endParaRPr>
          </a:p>
          <a:p>
            <a:pPr algn="l">
              <a:lnSpc>
                <a:spcPct val="110000"/>
              </a:lnSpc>
              <a:spcAft>
                <a:spcPts val="600"/>
              </a:spcAft>
              <a:buSzTx/>
            </a:pPr>
            <a:r>
              <a:rPr lang="en-US" sz="2000" dirty="0">
                <a:solidFill>
                  <a:srgbClr val="B81100"/>
                </a:solidFill>
                <a:latin typeface="Verdana" pitchFamily="34" charset="0"/>
              </a:rPr>
              <a:t>•</a:t>
            </a:r>
            <a:r>
              <a:rPr lang="en-US" sz="2000" dirty="0">
                <a:latin typeface="Verdana" pitchFamily="34" charset="0"/>
              </a:rPr>
              <a:t>  17000 </a:t>
            </a:r>
            <a:r>
              <a:rPr lang="en-US" sz="2000" dirty="0" smtClean="0">
                <a:latin typeface="Verdana" pitchFamily="34" charset="0"/>
              </a:rPr>
              <a:t>students (excl. PhDs)</a:t>
            </a:r>
            <a:endParaRPr lang="en-US" sz="2000" dirty="0">
              <a:latin typeface="Verdana" pitchFamily="34" charset="0"/>
            </a:endParaRP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B81100"/>
                </a:solidFill>
                <a:latin typeface="Verdana" pitchFamily="34" charset="0"/>
              </a:rPr>
              <a:t>•</a:t>
            </a:r>
            <a:r>
              <a:rPr lang="en-US" sz="2000" dirty="0">
                <a:latin typeface="Verdana" pitchFamily="34" charset="0"/>
              </a:rPr>
              <a:t>  </a:t>
            </a:r>
            <a:r>
              <a:rPr lang="sv-SE" sz="2000" dirty="0" smtClean="0">
                <a:latin typeface="Verdana" pitchFamily="34" charset="0"/>
              </a:rPr>
              <a:t>11 bachelor programmes (3 years)</a:t>
            </a:r>
            <a:endParaRPr lang="en-US" sz="2000" b="0" dirty="0">
              <a:latin typeface="Verdana" pitchFamily="34" charset="0"/>
            </a:endParaRP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B81100"/>
                </a:solidFill>
                <a:latin typeface="Verdana" pitchFamily="34" charset="0"/>
              </a:rPr>
              <a:t>•</a:t>
            </a:r>
            <a:r>
              <a:rPr lang="en-US" sz="2000" dirty="0">
                <a:latin typeface="Verdana" pitchFamily="34" charset="0"/>
              </a:rPr>
              <a:t>  </a:t>
            </a:r>
            <a:r>
              <a:rPr lang="sv-SE" sz="2000" dirty="0" smtClean="0">
                <a:latin typeface="Verdana" pitchFamily="34" charset="0"/>
              </a:rPr>
              <a:t>15 engineering programmes (5 years)</a:t>
            </a:r>
            <a:endParaRPr lang="sv-SE" sz="2000" dirty="0">
              <a:latin typeface="Verdana" pitchFamily="34" charset="0"/>
            </a:endParaRP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B81100"/>
                </a:solidFill>
                <a:latin typeface="Verdana" pitchFamily="34" charset="0"/>
              </a:rPr>
              <a:t>•</a:t>
            </a:r>
            <a:r>
              <a:rPr lang="en-US" sz="2000" dirty="0">
                <a:latin typeface="Verdana" pitchFamily="34" charset="0"/>
              </a:rPr>
              <a:t>  </a:t>
            </a:r>
            <a:r>
              <a:rPr lang="en-US" sz="2000" dirty="0" smtClean="0">
                <a:latin typeface="Verdana" pitchFamily="34" charset="0"/>
              </a:rPr>
              <a:t>55 master programs </a:t>
            </a:r>
            <a:r>
              <a:rPr lang="en-US" sz="2000" dirty="0">
                <a:latin typeface="Verdana" pitchFamily="34" charset="0"/>
              </a:rPr>
              <a:t>(</a:t>
            </a:r>
            <a:r>
              <a:rPr lang="en-US" sz="2000" dirty="0" smtClean="0">
                <a:latin typeface="Verdana" pitchFamily="34" charset="0"/>
              </a:rPr>
              <a:t>taught in English, 2 years)</a:t>
            </a:r>
            <a:endParaRPr lang="en-US" sz="2000" b="0" dirty="0">
              <a:latin typeface="Verdana" pitchFamily="34" charset="0"/>
            </a:endParaRP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B81100"/>
                </a:solidFill>
                <a:latin typeface="Verdana" pitchFamily="34" charset="0"/>
              </a:rPr>
              <a:t>•</a:t>
            </a:r>
            <a:r>
              <a:rPr lang="en-US" sz="2000" dirty="0">
                <a:latin typeface="Verdana" pitchFamily="34" charset="0"/>
              </a:rPr>
              <a:t>  900 students/year in international exchange </a:t>
            </a:r>
            <a:r>
              <a:rPr lang="en-US" sz="2000" dirty="0" err="1">
                <a:latin typeface="Verdana" pitchFamily="34" charset="0"/>
              </a:rPr>
              <a:t>prog</a:t>
            </a:r>
            <a:r>
              <a:rPr lang="en-US" sz="2000" dirty="0">
                <a:latin typeface="Verdana" pitchFamily="34" charset="0"/>
              </a:rPr>
              <a:t>.</a:t>
            </a: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B81100"/>
                </a:solidFill>
                <a:latin typeface="Verdana" pitchFamily="34" charset="0"/>
              </a:rPr>
              <a:t>•</a:t>
            </a:r>
            <a:r>
              <a:rPr lang="en-US" sz="2000" dirty="0">
                <a:latin typeface="Verdana" pitchFamily="34" charset="0"/>
              </a:rPr>
              <a:t>  1500 </a:t>
            </a:r>
            <a:r>
              <a:rPr lang="sv-SE" sz="2000" dirty="0" smtClean="0">
                <a:latin typeface="Verdana" pitchFamily="34" charset="0"/>
              </a:rPr>
              <a:t>PhD </a:t>
            </a:r>
            <a:r>
              <a:rPr lang="sv-SE" sz="2000" dirty="0">
                <a:latin typeface="Verdana" pitchFamily="34" charset="0"/>
              </a:rPr>
              <a:t>students; 225 degrees/year awarded</a:t>
            </a:r>
            <a:endParaRPr lang="en-US" sz="2000" b="0" dirty="0">
              <a:latin typeface="Verdana" pitchFamily="34" charset="0"/>
            </a:endParaRP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B81100"/>
                </a:solidFill>
                <a:latin typeface="Verdana" pitchFamily="34" charset="0"/>
              </a:rPr>
              <a:t>•</a:t>
            </a:r>
            <a:r>
              <a:rPr lang="en-US" sz="2000" dirty="0">
                <a:latin typeface="Verdana" pitchFamily="34" charset="0"/>
              </a:rPr>
              <a:t>  3500 employees, incl. 800 </a:t>
            </a:r>
            <a:r>
              <a:rPr lang="en-US" sz="2000" dirty="0" smtClean="0">
                <a:latin typeface="Verdana" pitchFamily="34" charset="0"/>
              </a:rPr>
              <a:t>PhD </a:t>
            </a:r>
            <a:r>
              <a:rPr lang="en-US" sz="2000" dirty="0">
                <a:latin typeface="Verdana" pitchFamily="34" charset="0"/>
              </a:rPr>
              <a:t>students</a:t>
            </a:r>
            <a:endParaRPr lang="en-US" sz="2000" b="0" dirty="0">
              <a:latin typeface="Verdana" pitchFamily="34" charset="0"/>
            </a:endParaRP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B81100"/>
                </a:solidFill>
                <a:latin typeface="Verdana" pitchFamily="34" charset="0"/>
              </a:rPr>
              <a:t>•</a:t>
            </a:r>
            <a:r>
              <a:rPr lang="en-US" sz="2000" dirty="0">
                <a:latin typeface="Verdana" pitchFamily="34" charset="0"/>
              </a:rPr>
              <a:t>  </a:t>
            </a:r>
            <a:r>
              <a:rPr lang="en-US" sz="2000" dirty="0" smtClean="0">
                <a:latin typeface="Verdana" pitchFamily="34" charset="0"/>
              </a:rPr>
              <a:t>270 </a:t>
            </a:r>
            <a:r>
              <a:rPr lang="en-US" sz="2000" dirty="0">
                <a:latin typeface="Verdana" pitchFamily="34" charset="0"/>
              </a:rPr>
              <a:t>professors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KTH Railway Group Organisation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6E007-B6D2-4223-8904-A84789F775CD}" type="datetime1">
              <a:rPr lang="sv-SE" smtClean="0"/>
              <a:pPr>
                <a:defRPr/>
              </a:pPr>
              <a:t>15/08/20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KTH Railway Group     Centre for Research and Education in Railway Technology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5F04-9E9A-4DD0-9997-52CE5F992946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3904605" y="4056409"/>
            <a:ext cx="2674937" cy="625475"/>
          </a:xfrm>
          <a:prstGeom prst="flowChartProcess">
            <a:avLst/>
          </a:prstGeom>
          <a:solidFill>
            <a:srgbClr val="FFFF99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800" b="1" dirty="0" smtClean="0">
                <a:solidFill>
                  <a:srgbClr val="060ABA"/>
                </a:solidFill>
                <a:latin typeface="Arial" charset="0"/>
              </a:rPr>
              <a:t>Road and Rail Vehicles</a:t>
            </a:r>
          </a:p>
          <a:p>
            <a:pPr algn="ctr"/>
            <a:r>
              <a:rPr lang="en-GB" sz="1400" b="1" dirty="0" smtClean="0">
                <a:solidFill>
                  <a:srgbClr val="060ABA"/>
                </a:solidFill>
                <a:latin typeface="Arial" charset="0"/>
              </a:rPr>
              <a:t>Prof. Mats Berg</a:t>
            </a:r>
            <a:endParaRPr lang="en-GB" sz="1400" b="1" dirty="0">
              <a:solidFill>
                <a:srgbClr val="060ABA"/>
              </a:solidFill>
              <a:latin typeface="Arial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5242867" y="2411759"/>
            <a:ext cx="11113" cy="31273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arrow" w="med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735955" y="4056409"/>
            <a:ext cx="2674937" cy="625475"/>
          </a:xfrm>
          <a:prstGeom prst="flowChartProcess">
            <a:avLst/>
          </a:prstGeom>
          <a:solidFill>
            <a:srgbClr val="FFCC99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800" b="1" dirty="0" smtClean="0">
                <a:solidFill>
                  <a:srgbClr val="060ABA"/>
                </a:solidFill>
                <a:latin typeface="Arial" charset="0"/>
              </a:rPr>
              <a:t>Traffic and Logistics</a:t>
            </a:r>
          </a:p>
          <a:p>
            <a:pPr algn="ctr"/>
            <a:r>
              <a:rPr lang="en-GB" sz="1400" b="1" dirty="0" smtClean="0">
                <a:solidFill>
                  <a:srgbClr val="060ABA"/>
                </a:solidFill>
                <a:latin typeface="Arial" charset="0"/>
              </a:rPr>
              <a:t> Oskar </a:t>
            </a:r>
            <a:r>
              <a:rPr lang="en-GB" sz="1400" b="1" dirty="0" err="1" smtClean="0">
                <a:solidFill>
                  <a:srgbClr val="060ABA"/>
                </a:solidFill>
                <a:latin typeface="Arial" charset="0"/>
              </a:rPr>
              <a:t>Fröidh</a:t>
            </a:r>
            <a:endParaRPr lang="en-GB" sz="1400" b="1" dirty="0">
              <a:solidFill>
                <a:srgbClr val="060ABA"/>
              </a:solidFill>
              <a:latin typeface="Arial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904605" y="5007322"/>
            <a:ext cx="2674937" cy="625475"/>
          </a:xfrm>
          <a:prstGeom prst="flowChartProcess">
            <a:avLst/>
          </a:prstGeom>
          <a:solidFill>
            <a:srgbClr val="FFFF99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800" b="1" smtClean="0">
                <a:solidFill>
                  <a:srgbClr val="060ABA"/>
                </a:solidFill>
                <a:latin typeface="Arial" charset="0"/>
              </a:rPr>
              <a:t>Lightweight Structures</a:t>
            </a:r>
          </a:p>
          <a:p>
            <a:pPr algn="ctr"/>
            <a:r>
              <a:rPr lang="en-GB" sz="1400" b="1" smtClean="0">
                <a:solidFill>
                  <a:srgbClr val="060ABA"/>
                </a:solidFill>
                <a:latin typeface="Arial" charset="0"/>
              </a:rPr>
              <a:t>Tekn. Dr. Per Wennhage</a:t>
            </a:r>
            <a:endParaRPr lang="en-GB" sz="1400" b="1">
              <a:solidFill>
                <a:srgbClr val="060ABA"/>
              </a:solidFill>
              <a:latin typeface="Arial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5242867" y="3527772"/>
            <a:ext cx="0" cy="217487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arrow" w="med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35955" y="5007322"/>
            <a:ext cx="2674937" cy="625475"/>
          </a:xfrm>
          <a:prstGeom prst="flowChartProcess">
            <a:avLst/>
          </a:prstGeom>
          <a:solidFill>
            <a:srgbClr val="FFCC99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800" b="1" dirty="0" smtClean="0">
                <a:solidFill>
                  <a:srgbClr val="060ABA"/>
                </a:solidFill>
                <a:latin typeface="Arial" charset="0"/>
              </a:rPr>
              <a:t>Str. </a:t>
            </a:r>
            <a:r>
              <a:rPr lang="en-GB" sz="1800" b="1" dirty="0" err="1" smtClean="0">
                <a:solidFill>
                  <a:srgbClr val="060ABA"/>
                </a:solidFill>
                <a:latin typeface="Arial" charset="0"/>
              </a:rPr>
              <a:t>Engin</a:t>
            </a:r>
            <a:r>
              <a:rPr lang="en-GB" sz="1800" b="1" dirty="0" smtClean="0">
                <a:solidFill>
                  <a:srgbClr val="060ABA"/>
                </a:solidFill>
                <a:latin typeface="Arial" charset="0"/>
              </a:rPr>
              <a:t>. and Bridges</a:t>
            </a:r>
          </a:p>
          <a:p>
            <a:pPr algn="ctr"/>
            <a:r>
              <a:rPr lang="en-GB" sz="1400" b="1" dirty="0" smtClean="0">
                <a:solidFill>
                  <a:srgbClr val="060ABA"/>
                </a:solidFill>
                <a:latin typeface="Arial" charset="0"/>
              </a:rPr>
              <a:t>Prof. Raid Karoumi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761730" y="1619597"/>
            <a:ext cx="2952750" cy="79216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800" b="1" dirty="0" smtClean="0">
                <a:solidFill>
                  <a:srgbClr val="060ABA"/>
                </a:solidFill>
                <a:latin typeface="Arial" charset="0"/>
              </a:rPr>
              <a:t>Board</a:t>
            </a:r>
          </a:p>
          <a:p>
            <a:pPr algn="ctr"/>
            <a:r>
              <a:rPr lang="en-GB" sz="1400" b="1" dirty="0" smtClean="0">
                <a:solidFill>
                  <a:srgbClr val="060ABA"/>
                </a:solidFill>
                <a:latin typeface="Arial" charset="0"/>
              </a:rPr>
              <a:t>TRV, KTH, Bombardier, </a:t>
            </a:r>
          </a:p>
          <a:p>
            <a:pPr algn="ctr"/>
            <a:r>
              <a:rPr lang="en-GB" sz="1400" b="1" dirty="0" err="1" smtClean="0">
                <a:solidFill>
                  <a:srgbClr val="060ABA"/>
                </a:solidFill>
                <a:latin typeface="Arial" charset="0"/>
              </a:rPr>
              <a:t>Vectura</a:t>
            </a:r>
            <a:r>
              <a:rPr lang="en-GB" sz="1400" b="1" dirty="0" smtClean="0">
                <a:solidFill>
                  <a:srgbClr val="060ABA"/>
                </a:solidFill>
                <a:latin typeface="Arial" charset="0"/>
              </a:rPr>
              <a:t>, SL, SJ, </a:t>
            </a:r>
            <a:r>
              <a:rPr lang="en-GB" sz="1400" b="1" dirty="0" err="1" smtClean="0">
                <a:solidFill>
                  <a:srgbClr val="060ABA"/>
                </a:solidFill>
                <a:latin typeface="Arial" charset="0"/>
              </a:rPr>
              <a:t>Interfleet</a:t>
            </a:r>
            <a:endParaRPr lang="en-GB" sz="1400" b="1" dirty="0">
              <a:solidFill>
                <a:srgbClr val="060ABA"/>
              </a:solidFill>
              <a:latin typeface="Arial" charset="0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3610917" y="3745259"/>
            <a:ext cx="1588" cy="252095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none" w="med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766492" y="2724497"/>
            <a:ext cx="2952750" cy="79216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800" b="1" smtClean="0">
                <a:solidFill>
                  <a:srgbClr val="060ABA"/>
                </a:solidFill>
                <a:latin typeface="Arial" charset="0"/>
              </a:rPr>
              <a:t>Director</a:t>
            </a:r>
          </a:p>
          <a:p>
            <a:pPr algn="ctr"/>
            <a:r>
              <a:rPr lang="en-GB" sz="1400" b="1" smtClean="0">
                <a:solidFill>
                  <a:srgbClr val="060ABA"/>
                </a:solidFill>
                <a:latin typeface="Arial" charset="0"/>
              </a:rPr>
              <a:t>Prof. Sebastian Stichel, Rail Veh.</a:t>
            </a:r>
            <a:endParaRPr lang="en-GB" sz="1400" b="1">
              <a:solidFill>
                <a:srgbClr val="060ABA"/>
              </a:solidFill>
              <a:latin typeface="Arial" charset="0"/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3899842" y="5907434"/>
            <a:ext cx="2674938" cy="625475"/>
          </a:xfrm>
          <a:prstGeom prst="flowChartProcess">
            <a:avLst/>
          </a:prstGeom>
          <a:solidFill>
            <a:srgbClr val="FFFF99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800" b="1" smtClean="0">
                <a:solidFill>
                  <a:srgbClr val="060ABA"/>
                </a:solidFill>
                <a:latin typeface="Arial" charset="0"/>
              </a:rPr>
              <a:t> Sound and Vibrations</a:t>
            </a:r>
          </a:p>
          <a:p>
            <a:pPr algn="ctr"/>
            <a:r>
              <a:rPr lang="en-GB" sz="1400" b="1" smtClean="0">
                <a:solidFill>
                  <a:srgbClr val="060ABA"/>
                </a:solidFill>
                <a:latin typeface="Arial" charset="0"/>
              </a:rPr>
              <a:t>Tekn. Dr. Ulf Carlsson</a:t>
            </a:r>
            <a:endParaRPr lang="en-GB" sz="1400" b="1">
              <a:solidFill>
                <a:srgbClr val="060ABA"/>
              </a:solidFill>
              <a:latin typeface="Arial" charset="0"/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7073255" y="4056409"/>
            <a:ext cx="2674937" cy="625475"/>
          </a:xfrm>
          <a:prstGeom prst="flowChartProcess">
            <a:avLst/>
          </a:prstGeom>
          <a:solidFill>
            <a:srgbClr val="99CC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800" b="1" smtClean="0">
                <a:solidFill>
                  <a:srgbClr val="060ABA"/>
                </a:solidFill>
                <a:latin typeface="Arial" charset="0"/>
              </a:rPr>
              <a:t>Electrical Machines</a:t>
            </a:r>
          </a:p>
          <a:p>
            <a:pPr algn="ctr"/>
            <a:r>
              <a:rPr lang="en-GB" sz="1400" b="1" smtClean="0">
                <a:solidFill>
                  <a:srgbClr val="060ABA"/>
                </a:solidFill>
                <a:latin typeface="Arial" charset="0"/>
              </a:rPr>
              <a:t>Prof. Stefan Östlund</a:t>
            </a:r>
            <a:endParaRPr lang="en-GB" sz="1400" b="1">
              <a:solidFill>
                <a:srgbClr val="060ABA"/>
              </a:solidFill>
              <a:latin typeface="Arial" charset="0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7068492" y="5003973"/>
            <a:ext cx="2674938" cy="625475"/>
          </a:xfrm>
          <a:prstGeom prst="flowChartProcess">
            <a:avLst/>
          </a:prstGeom>
          <a:solidFill>
            <a:schemeClr val="accent4">
              <a:lumMod val="90000"/>
            </a:schemeClr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800" b="1" smtClean="0">
                <a:solidFill>
                  <a:srgbClr val="060ABA"/>
                </a:solidFill>
                <a:latin typeface="Arial" charset="0"/>
              </a:rPr>
              <a:t>Machine Design</a:t>
            </a:r>
          </a:p>
          <a:p>
            <a:pPr algn="ctr"/>
            <a:r>
              <a:rPr lang="en-GB" sz="1400" b="1" smtClean="0">
                <a:solidFill>
                  <a:srgbClr val="060ABA"/>
                </a:solidFill>
                <a:latin typeface="Arial" charset="0"/>
              </a:rPr>
              <a:t>Prof. Ulf Olofsson</a:t>
            </a:r>
            <a:endParaRPr lang="en-GB" sz="1400" b="1">
              <a:solidFill>
                <a:srgbClr val="060ABA"/>
              </a:solidFill>
              <a:latin typeface="Arial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>
            <a:off x="515292" y="3757959"/>
            <a:ext cx="6348413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none" w="med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>
            <a:off x="6858074" y="3745259"/>
            <a:ext cx="5631" cy="1618754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none" w="med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515292" y="3730972"/>
            <a:ext cx="6078" cy="2497137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none" w="med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H="1">
            <a:off x="6863705" y="5332759"/>
            <a:ext cx="20955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none" w="med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H="1">
            <a:off x="3590280" y="5332759"/>
            <a:ext cx="314325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none" w="med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H="1">
            <a:off x="3612505" y="6266209"/>
            <a:ext cx="314325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none" w="med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H="1">
            <a:off x="3590280" y="4375497"/>
            <a:ext cx="314325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none" w="med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H="1">
            <a:off x="515292" y="5321647"/>
            <a:ext cx="20955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none" w="med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 flipH="1">
            <a:off x="6863705" y="4365972"/>
            <a:ext cx="20955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none" w="med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 flipH="1">
            <a:off x="515292" y="4365972"/>
            <a:ext cx="20955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none" w="med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742033" y="5890666"/>
            <a:ext cx="2674937" cy="625475"/>
          </a:xfrm>
          <a:prstGeom prst="flowChartProcess">
            <a:avLst/>
          </a:prstGeom>
          <a:solidFill>
            <a:srgbClr val="FFCC99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800" b="1" dirty="0" smtClean="0">
                <a:solidFill>
                  <a:srgbClr val="060ABA"/>
                </a:solidFill>
                <a:latin typeface="Arial" charset="0"/>
              </a:rPr>
              <a:t>Railway Engineering</a:t>
            </a:r>
          </a:p>
          <a:p>
            <a:pPr algn="ctr"/>
            <a:r>
              <a:rPr lang="en-GB" sz="1400" b="1" dirty="0" smtClean="0">
                <a:solidFill>
                  <a:srgbClr val="060ABA"/>
                </a:solidFill>
                <a:latin typeface="Arial" charset="0"/>
              </a:rPr>
              <a:t>Prof. Björn Birgisson</a:t>
            </a:r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H="1">
            <a:off x="521370" y="6204991"/>
            <a:ext cx="20955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none" w="med" len="sm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 descr="vehicl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3354" y="4715941"/>
            <a:ext cx="3009096" cy="1584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KTH Railway Group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6E007-B6D2-4223-8904-A84789F775CD}" type="datetime1">
              <a:rPr lang="sv-SE" smtClean="0"/>
              <a:pPr>
                <a:defRPr/>
              </a:pPr>
              <a:t>15/08/20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KTH Railway Group     Centre for Research and Education in Railway Technology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5F04-9E9A-4DD0-9997-52CE5F992946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233338" y="2123653"/>
            <a:ext cx="5277598" cy="1019002"/>
            <a:chOff x="159" y="632"/>
            <a:chExt cx="6013" cy="116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71" y="1048"/>
              <a:ext cx="122" cy="10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346" y="1230"/>
              <a:ext cx="664" cy="21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260" y="1021"/>
              <a:ext cx="925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380" y="1282"/>
              <a:ext cx="724" cy="10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01" y="1186"/>
              <a:ext cx="3390" cy="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95" y="0"/>
                </a:cxn>
                <a:cxn ang="0">
                  <a:pos x="3420" y="69"/>
                </a:cxn>
              </a:cxnLst>
              <a:rect l="0" t="0" r="r" b="b"/>
              <a:pathLst>
                <a:path w="3420" h="69">
                  <a:moveTo>
                    <a:pt x="0" y="0"/>
                  </a:moveTo>
                  <a:lnTo>
                    <a:pt x="3395" y="0"/>
                  </a:lnTo>
                  <a:lnTo>
                    <a:pt x="3420" y="6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773" y="1183"/>
              <a:ext cx="1602" cy="1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75"/>
                </a:cxn>
                <a:cxn ang="0">
                  <a:pos x="1584" y="75"/>
                </a:cxn>
                <a:cxn ang="0">
                  <a:pos x="1616" y="151"/>
                </a:cxn>
              </a:cxnLst>
              <a:rect l="0" t="0" r="r" b="b"/>
              <a:pathLst>
                <a:path w="1616" h="151">
                  <a:moveTo>
                    <a:pt x="0" y="0"/>
                  </a:moveTo>
                  <a:lnTo>
                    <a:pt x="27" y="75"/>
                  </a:lnTo>
                  <a:lnTo>
                    <a:pt x="1584" y="75"/>
                  </a:lnTo>
                  <a:lnTo>
                    <a:pt x="1616" y="15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12" y="1573"/>
              <a:ext cx="569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45" y="2"/>
                </a:cxn>
              </a:cxnLst>
              <a:rect l="0" t="0" r="r" b="b"/>
              <a:pathLst>
                <a:path w="5745" h="2">
                  <a:moveTo>
                    <a:pt x="0" y="0"/>
                  </a:moveTo>
                  <a:lnTo>
                    <a:pt x="5745" y="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6011" y="1546"/>
              <a:ext cx="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5294" y="1027"/>
              <a:ext cx="2" cy="5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5533" y="1549"/>
              <a:ext cx="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5932" y="1579"/>
              <a:ext cx="24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800" smtClean="0">
                  <a:latin typeface="Arial" charset="0"/>
                </a:rPr>
                <a:t>0</a:t>
              </a:r>
              <a:endParaRPr lang="en-GB" sz="800">
                <a:latin typeface="Arial" charset="0"/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407" y="1577"/>
              <a:ext cx="35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800" smtClean="0">
                  <a:latin typeface="Arial" charset="0"/>
                </a:rPr>
                <a:t>115</a:t>
              </a:r>
              <a:endParaRPr lang="en-GB" sz="800">
                <a:latin typeface="Arial" charset="0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2440" y="646"/>
              <a:ext cx="1636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1200" dirty="0" smtClean="0">
                  <a:latin typeface="Arial" charset="0"/>
                </a:rPr>
                <a:t>Eskilstuna-Stockholm</a:t>
              </a:r>
              <a:endParaRPr lang="en-GB" sz="1200" dirty="0">
                <a:latin typeface="Arial" charset="0"/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764" y="1550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1248" y="1547"/>
              <a:ext cx="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V="1">
              <a:off x="535" y="1011"/>
              <a:ext cx="2" cy="5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1724" y="1550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2201" y="1547"/>
              <a:ext cx="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2676" y="1547"/>
              <a:ext cx="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3152" y="1550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3629" y="1550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4104" y="1550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4584" y="1547"/>
              <a:ext cx="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5056" y="1547"/>
              <a:ext cx="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4310" y="1019"/>
              <a:ext cx="0" cy="5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3627" y="1024"/>
              <a:ext cx="2" cy="5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H="1">
              <a:off x="2831" y="1032"/>
              <a:ext cx="0" cy="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 flipH="1">
              <a:off x="2443" y="1162"/>
              <a:ext cx="1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H="1">
              <a:off x="2201" y="1100"/>
              <a:ext cx="1" cy="4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 flipH="1">
              <a:off x="2046" y="1032"/>
              <a:ext cx="2" cy="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1725" y="1096"/>
              <a:ext cx="0" cy="4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 flipH="1">
              <a:off x="1011" y="1102"/>
              <a:ext cx="1" cy="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39" name="Text Box 36"/>
            <p:cNvSpPr txBox="1">
              <a:spLocks noChangeArrowheads="1"/>
            </p:cNvSpPr>
            <p:nvPr/>
          </p:nvSpPr>
          <p:spPr bwMode="auto">
            <a:xfrm>
              <a:off x="879" y="1577"/>
              <a:ext cx="35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800" smtClean="0">
                  <a:latin typeface="Arial" charset="0"/>
                </a:rPr>
                <a:t>105</a:t>
              </a:r>
              <a:endParaRPr lang="en-GB" sz="800">
                <a:latin typeface="Arial" charset="0"/>
              </a:endParaRPr>
            </a:p>
          </p:txBody>
        </p:sp>
        <p:sp>
          <p:nvSpPr>
            <p:cNvPr id="40" name="Text Box 37"/>
            <p:cNvSpPr txBox="1">
              <a:spLocks noChangeArrowheads="1"/>
            </p:cNvSpPr>
            <p:nvPr/>
          </p:nvSpPr>
          <p:spPr bwMode="auto">
            <a:xfrm>
              <a:off x="1623" y="1577"/>
              <a:ext cx="29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800" smtClean="0">
                  <a:latin typeface="Arial" charset="0"/>
                </a:rPr>
                <a:t>90</a:t>
              </a:r>
              <a:endParaRPr lang="en-GB" sz="800">
                <a:latin typeface="Arial" charset="0"/>
              </a:endParaRPr>
            </a:p>
          </p:txBody>
        </p:sp>
        <p:sp>
          <p:nvSpPr>
            <p:cNvPr id="41" name="Text Box 38"/>
            <p:cNvSpPr txBox="1">
              <a:spLocks noChangeArrowheads="1"/>
            </p:cNvSpPr>
            <p:nvPr/>
          </p:nvSpPr>
          <p:spPr bwMode="auto">
            <a:xfrm>
              <a:off x="1950" y="1577"/>
              <a:ext cx="29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800" smtClean="0">
                  <a:latin typeface="Arial" charset="0"/>
                </a:rPr>
                <a:t>83</a:t>
              </a:r>
              <a:endParaRPr lang="en-GB" sz="800">
                <a:latin typeface="Arial" charset="0"/>
              </a:endParaRPr>
            </a:p>
          </p:txBody>
        </p:sp>
        <p:sp>
          <p:nvSpPr>
            <p:cNvPr id="42" name="Text Box 39"/>
            <p:cNvSpPr txBox="1">
              <a:spLocks noChangeArrowheads="1"/>
            </p:cNvSpPr>
            <p:nvPr/>
          </p:nvSpPr>
          <p:spPr bwMode="auto">
            <a:xfrm>
              <a:off x="2105" y="1577"/>
              <a:ext cx="29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800" smtClean="0">
                  <a:latin typeface="Arial" charset="0"/>
                </a:rPr>
                <a:t>80</a:t>
              </a:r>
              <a:endParaRPr lang="en-GB" sz="800">
                <a:latin typeface="Arial" charset="0"/>
              </a:endParaRPr>
            </a:p>
          </p:txBody>
        </p:sp>
        <p:sp>
          <p:nvSpPr>
            <p:cNvPr id="43" name="Text Box 40"/>
            <p:cNvSpPr txBox="1">
              <a:spLocks noChangeArrowheads="1"/>
            </p:cNvSpPr>
            <p:nvPr/>
          </p:nvSpPr>
          <p:spPr bwMode="auto">
            <a:xfrm>
              <a:off x="2340" y="1577"/>
              <a:ext cx="29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800" smtClean="0">
                  <a:latin typeface="Arial" charset="0"/>
                </a:rPr>
                <a:t>75</a:t>
              </a:r>
              <a:endParaRPr lang="en-GB" sz="800">
                <a:latin typeface="Arial" charset="0"/>
              </a:endParaRPr>
            </a:p>
          </p:txBody>
        </p:sp>
        <p:sp>
          <p:nvSpPr>
            <p:cNvPr id="44" name="Text Box 41"/>
            <p:cNvSpPr txBox="1">
              <a:spLocks noChangeArrowheads="1"/>
            </p:cNvSpPr>
            <p:nvPr/>
          </p:nvSpPr>
          <p:spPr bwMode="auto">
            <a:xfrm>
              <a:off x="2733" y="1577"/>
              <a:ext cx="29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800" smtClean="0">
                  <a:latin typeface="Arial" charset="0"/>
                </a:rPr>
                <a:t>67</a:t>
              </a:r>
              <a:endParaRPr lang="en-GB" sz="800">
                <a:latin typeface="Arial" charset="0"/>
              </a:endParaRPr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auto">
            <a:xfrm>
              <a:off x="3530" y="1577"/>
              <a:ext cx="29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800" smtClean="0">
                  <a:latin typeface="Arial" charset="0"/>
                </a:rPr>
                <a:t>50</a:t>
              </a:r>
              <a:endParaRPr lang="en-GB" sz="800">
                <a:latin typeface="Arial" charset="0"/>
              </a:endParaRPr>
            </a:p>
          </p:txBody>
        </p:sp>
        <p:sp>
          <p:nvSpPr>
            <p:cNvPr id="46" name="Text Box 43"/>
            <p:cNvSpPr txBox="1">
              <a:spLocks noChangeArrowheads="1"/>
            </p:cNvSpPr>
            <p:nvPr/>
          </p:nvSpPr>
          <p:spPr bwMode="auto">
            <a:xfrm>
              <a:off x="4211" y="1577"/>
              <a:ext cx="29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800" smtClean="0">
                  <a:latin typeface="Arial" charset="0"/>
                </a:rPr>
                <a:t>36</a:t>
              </a:r>
              <a:endParaRPr lang="en-GB" sz="800">
                <a:latin typeface="Arial" charset="0"/>
              </a:endParaRPr>
            </a:p>
          </p:txBody>
        </p:sp>
        <p:sp>
          <p:nvSpPr>
            <p:cNvPr id="47" name="Text Box 44"/>
            <p:cNvSpPr txBox="1">
              <a:spLocks noChangeArrowheads="1"/>
            </p:cNvSpPr>
            <p:nvPr/>
          </p:nvSpPr>
          <p:spPr bwMode="auto">
            <a:xfrm>
              <a:off x="5190" y="1580"/>
              <a:ext cx="29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800" smtClean="0">
                  <a:latin typeface="Arial" charset="0"/>
                </a:rPr>
                <a:t>15</a:t>
              </a:r>
              <a:endParaRPr lang="en-GB" sz="800">
                <a:latin typeface="Arial" charset="0"/>
              </a:endParaRPr>
            </a:p>
          </p:txBody>
        </p:sp>
        <p:sp>
          <p:nvSpPr>
            <p:cNvPr id="48" name="Text Box 45"/>
            <p:cNvSpPr txBox="1">
              <a:spLocks noChangeArrowheads="1"/>
            </p:cNvSpPr>
            <p:nvPr/>
          </p:nvSpPr>
          <p:spPr bwMode="auto">
            <a:xfrm>
              <a:off x="4976" y="914"/>
              <a:ext cx="85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800" b="1" smtClean="0">
                  <a:latin typeface="Arial" charset="0"/>
                </a:rPr>
                <a:t>Flemingsberg</a:t>
              </a:r>
              <a:endParaRPr lang="en-GB" sz="800" b="1">
                <a:latin typeface="Arial" charset="0"/>
              </a:endParaRPr>
            </a:p>
          </p:txBody>
        </p:sp>
        <p:sp>
          <p:nvSpPr>
            <p:cNvPr id="49" name="Text Box 46"/>
            <p:cNvSpPr txBox="1">
              <a:spLocks noChangeArrowheads="1"/>
            </p:cNvSpPr>
            <p:nvPr/>
          </p:nvSpPr>
          <p:spPr bwMode="auto">
            <a:xfrm>
              <a:off x="4027" y="913"/>
              <a:ext cx="8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800" b="1" smtClean="0">
                  <a:latin typeface="Arial" charset="0"/>
                </a:rPr>
                <a:t>Södertälje syd</a:t>
              </a:r>
              <a:endParaRPr lang="en-GB" sz="800" b="1">
                <a:latin typeface="Arial" charset="0"/>
              </a:endParaRPr>
            </a:p>
          </p:txBody>
        </p:sp>
        <p:sp>
          <p:nvSpPr>
            <p:cNvPr id="50" name="Text Box 47"/>
            <p:cNvSpPr txBox="1">
              <a:spLocks noChangeArrowheads="1"/>
            </p:cNvSpPr>
            <p:nvPr/>
          </p:nvSpPr>
          <p:spPr bwMode="auto">
            <a:xfrm>
              <a:off x="3423" y="913"/>
              <a:ext cx="58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800" b="1" smtClean="0">
                  <a:latin typeface="Arial" charset="0"/>
                </a:rPr>
                <a:t>Nykvarn</a:t>
              </a:r>
              <a:endParaRPr lang="en-GB" sz="800" b="1">
                <a:latin typeface="Arial" charset="0"/>
              </a:endParaRPr>
            </a:p>
          </p:txBody>
        </p:sp>
        <p:sp>
          <p:nvSpPr>
            <p:cNvPr id="51" name="Text Box 48"/>
            <p:cNvSpPr txBox="1">
              <a:spLocks noChangeArrowheads="1"/>
            </p:cNvSpPr>
            <p:nvPr/>
          </p:nvSpPr>
          <p:spPr bwMode="auto">
            <a:xfrm>
              <a:off x="2596" y="913"/>
              <a:ext cx="6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800" b="1" smtClean="0">
                  <a:latin typeface="Arial" charset="0"/>
                </a:rPr>
                <a:t>Läggesta</a:t>
              </a:r>
              <a:endParaRPr lang="en-GB" sz="800" b="1">
                <a:latin typeface="Arial" charset="0"/>
              </a:endParaRPr>
            </a:p>
          </p:txBody>
        </p:sp>
        <p:sp>
          <p:nvSpPr>
            <p:cNvPr id="52" name="Text Box 49"/>
            <p:cNvSpPr txBox="1">
              <a:spLocks noChangeArrowheads="1"/>
            </p:cNvSpPr>
            <p:nvPr/>
          </p:nvSpPr>
          <p:spPr bwMode="auto">
            <a:xfrm>
              <a:off x="2349" y="995"/>
              <a:ext cx="61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800" smtClean="0">
                  <a:solidFill>
                    <a:srgbClr val="CC0000"/>
                  </a:solidFill>
                  <a:latin typeface="Arial" charset="0"/>
                </a:rPr>
                <a:t>Grundbro</a:t>
              </a:r>
              <a:endParaRPr lang="en-GB" sz="800">
                <a:solidFill>
                  <a:srgbClr val="CC0000"/>
                </a:solidFill>
                <a:latin typeface="Arial" charset="0"/>
              </a:endParaRPr>
            </a:p>
          </p:txBody>
        </p:sp>
        <p:sp>
          <p:nvSpPr>
            <p:cNvPr id="53" name="Text Box 50"/>
            <p:cNvSpPr txBox="1">
              <a:spLocks noChangeArrowheads="1"/>
            </p:cNvSpPr>
            <p:nvPr/>
          </p:nvSpPr>
          <p:spPr bwMode="auto">
            <a:xfrm>
              <a:off x="2024" y="992"/>
              <a:ext cx="53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800" smtClean="0">
                  <a:latin typeface="Arial" charset="0"/>
                </a:rPr>
                <a:t>Malmby</a:t>
              </a:r>
              <a:endParaRPr lang="en-GB" sz="800">
                <a:latin typeface="Arial" charset="0"/>
              </a:endParaRPr>
            </a:p>
          </p:txBody>
        </p:sp>
        <p:sp>
          <p:nvSpPr>
            <p:cNvPr id="54" name="Text Box 51"/>
            <p:cNvSpPr txBox="1">
              <a:spLocks noChangeArrowheads="1"/>
            </p:cNvSpPr>
            <p:nvPr/>
          </p:nvSpPr>
          <p:spPr bwMode="auto">
            <a:xfrm>
              <a:off x="1751" y="913"/>
              <a:ext cx="6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800" b="1" smtClean="0">
                  <a:latin typeface="Arial" charset="0"/>
                </a:rPr>
                <a:t>Strängnäs</a:t>
              </a:r>
              <a:endParaRPr lang="en-GB" sz="800" b="1">
                <a:latin typeface="Arial" charset="0"/>
              </a:endParaRPr>
            </a:p>
          </p:txBody>
        </p:sp>
        <p:sp>
          <p:nvSpPr>
            <p:cNvPr id="55" name="Text Box 52"/>
            <p:cNvSpPr txBox="1">
              <a:spLocks noChangeArrowheads="1"/>
            </p:cNvSpPr>
            <p:nvPr/>
          </p:nvSpPr>
          <p:spPr bwMode="auto">
            <a:xfrm>
              <a:off x="1554" y="989"/>
              <a:ext cx="46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800" smtClean="0">
                  <a:latin typeface="Arial" charset="0"/>
                </a:rPr>
                <a:t>Härad</a:t>
              </a:r>
              <a:endParaRPr lang="en-GB" sz="800">
                <a:latin typeface="Arial" charset="0"/>
              </a:endParaRPr>
            </a:p>
          </p:txBody>
        </p:sp>
        <p:sp>
          <p:nvSpPr>
            <p:cNvPr id="56" name="Text Box 53"/>
            <p:cNvSpPr txBox="1">
              <a:spLocks noChangeArrowheads="1"/>
            </p:cNvSpPr>
            <p:nvPr/>
          </p:nvSpPr>
          <p:spPr bwMode="auto">
            <a:xfrm>
              <a:off x="867" y="986"/>
              <a:ext cx="41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800" smtClean="0">
                  <a:latin typeface="Arial" charset="0"/>
                </a:rPr>
                <a:t>Kjula</a:t>
              </a:r>
              <a:endParaRPr lang="en-GB" sz="800">
                <a:latin typeface="Arial" charset="0"/>
              </a:endParaRPr>
            </a:p>
          </p:txBody>
        </p:sp>
        <p:sp>
          <p:nvSpPr>
            <p:cNvPr id="57" name="Text Box 54"/>
            <p:cNvSpPr txBox="1">
              <a:spLocks noChangeArrowheads="1"/>
            </p:cNvSpPr>
            <p:nvPr/>
          </p:nvSpPr>
          <p:spPr bwMode="auto">
            <a:xfrm>
              <a:off x="263" y="916"/>
              <a:ext cx="79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800" b="1" dirty="0" smtClean="0">
                  <a:latin typeface="Arial" charset="0"/>
                </a:rPr>
                <a:t>Eskilstuna C</a:t>
              </a:r>
              <a:endParaRPr lang="en-GB" sz="800" b="1" dirty="0">
                <a:latin typeface="Arial" charset="0"/>
              </a:endParaRPr>
            </a:p>
          </p:txBody>
        </p:sp>
        <p:sp>
          <p:nvSpPr>
            <p:cNvPr id="58" name="Line 55"/>
            <p:cNvSpPr>
              <a:spLocks noChangeShapeType="1"/>
            </p:cNvSpPr>
            <p:nvPr/>
          </p:nvSpPr>
          <p:spPr bwMode="auto">
            <a:xfrm>
              <a:off x="2444" y="1187"/>
              <a:ext cx="72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59" name="Text Box 56"/>
            <p:cNvSpPr txBox="1">
              <a:spLocks noChangeArrowheads="1"/>
            </p:cNvSpPr>
            <p:nvPr/>
          </p:nvSpPr>
          <p:spPr bwMode="auto">
            <a:xfrm>
              <a:off x="2267" y="1306"/>
              <a:ext cx="670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800" i="1" smtClean="0">
                  <a:latin typeface="Arial" charset="0"/>
                </a:rPr>
                <a:t>Åkers</a:t>
              </a:r>
            </a:p>
            <a:p>
              <a:pPr algn="ctr">
                <a:lnSpc>
                  <a:spcPct val="80000"/>
                </a:lnSpc>
              </a:pPr>
              <a:r>
                <a:rPr lang="en-GB" sz="800" i="1" smtClean="0">
                  <a:latin typeface="Arial" charset="0"/>
                </a:rPr>
                <a:t>styckebruk</a:t>
              </a:r>
              <a:endParaRPr lang="en-GB" sz="800" i="1">
                <a:latin typeface="Arial" charset="0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321" y="1190"/>
              <a:ext cx="77" cy="65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57" y="78"/>
                </a:cxn>
                <a:cxn ang="0">
                  <a:pos x="24" y="78"/>
                </a:cxn>
                <a:cxn ang="0">
                  <a:pos x="0" y="0"/>
                </a:cxn>
              </a:cxnLst>
              <a:rect l="0" t="0" r="r" b="b"/>
              <a:pathLst>
                <a:path w="78" h="78">
                  <a:moveTo>
                    <a:pt x="78" y="0"/>
                  </a:moveTo>
                  <a:lnTo>
                    <a:pt x="57" y="78"/>
                  </a:lnTo>
                  <a:lnTo>
                    <a:pt x="24" y="78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386" y="1124"/>
              <a:ext cx="207" cy="60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24" y="0"/>
                </a:cxn>
                <a:cxn ang="0">
                  <a:pos x="183" y="0"/>
                </a:cxn>
                <a:cxn ang="0">
                  <a:pos x="209" y="72"/>
                </a:cxn>
              </a:cxnLst>
              <a:rect l="0" t="0" r="r" b="b"/>
              <a:pathLst>
                <a:path w="209" h="72">
                  <a:moveTo>
                    <a:pt x="0" y="72"/>
                  </a:moveTo>
                  <a:lnTo>
                    <a:pt x="24" y="0"/>
                  </a:lnTo>
                  <a:lnTo>
                    <a:pt x="183" y="0"/>
                  </a:lnTo>
                  <a:lnTo>
                    <a:pt x="209" y="7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62" name="Line 59"/>
            <p:cNvSpPr>
              <a:spLocks noChangeShapeType="1"/>
            </p:cNvSpPr>
            <p:nvPr/>
          </p:nvSpPr>
          <p:spPr bwMode="auto">
            <a:xfrm>
              <a:off x="569" y="1187"/>
              <a:ext cx="10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63" name="Line 60"/>
            <p:cNvSpPr>
              <a:spLocks noChangeShapeType="1"/>
            </p:cNvSpPr>
            <p:nvPr/>
          </p:nvSpPr>
          <p:spPr bwMode="auto">
            <a:xfrm flipH="1">
              <a:off x="493" y="1249"/>
              <a:ext cx="1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514" y="1074"/>
              <a:ext cx="37" cy="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514" y="1197"/>
              <a:ext cx="40" cy="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515" y="1324"/>
              <a:ext cx="40" cy="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2024" y="1128"/>
              <a:ext cx="40" cy="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2811" y="1257"/>
              <a:ext cx="41" cy="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2808" y="1131"/>
              <a:ext cx="41" cy="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3608" y="1257"/>
              <a:ext cx="41" cy="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3609" y="1131"/>
              <a:ext cx="41" cy="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230" y="1363"/>
              <a:ext cx="147" cy="62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0" y="73"/>
                </a:cxn>
                <a:cxn ang="0">
                  <a:pos x="118" y="72"/>
                </a:cxn>
                <a:cxn ang="0">
                  <a:pos x="148" y="0"/>
                </a:cxn>
              </a:cxnLst>
              <a:rect l="0" t="0" r="r" b="b"/>
              <a:pathLst>
                <a:path w="148" h="73">
                  <a:moveTo>
                    <a:pt x="0" y="17"/>
                  </a:moveTo>
                  <a:lnTo>
                    <a:pt x="20" y="73"/>
                  </a:lnTo>
                  <a:lnTo>
                    <a:pt x="118" y="72"/>
                  </a:lnTo>
                  <a:lnTo>
                    <a:pt x="14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4296" y="1257"/>
              <a:ext cx="41" cy="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4298" y="1371"/>
              <a:ext cx="41" cy="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4101" y="1258"/>
              <a:ext cx="1050" cy="120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80" y="63"/>
                </a:cxn>
                <a:cxn ang="0">
                  <a:pos x="1016" y="62"/>
                </a:cxn>
                <a:cxn ang="0">
                  <a:pos x="1036" y="0"/>
                </a:cxn>
                <a:cxn ang="0">
                  <a:pos x="1058" y="0"/>
                </a:cxn>
              </a:cxnLst>
              <a:rect l="0" t="0" r="r" b="b"/>
              <a:pathLst>
                <a:path w="1058" h="143">
                  <a:moveTo>
                    <a:pt x="0" y="143"/>
                  </a:moveTo>
                  <a:lnTo>
                    <a:pt x="80" y="63"/>
                  </a:lnTo>
                  <a:lnTo>
                    <a:pt x="1016" y="62"/>
                  </a:lnTo>
                  <a:lnTo>
                    <a:pt x="1036" y="0"/>
                  </a:lnTo>
                  <a:lnTo>
                    <a:pt x="105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4158" y="1360"/>
              <a:ext cx="1777" cy="5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40" y="3"/>
                </a:cxn>
                <a:cxn ang="0">
                  <a:pos x="999" y="3"/>
                </a:cxn>
                <a:cxn ang="0">
                  <a:pos x="1020" y="65"/>
                </a:cxn>
                <a:cxn ang="0">
                  <a:pos x="1770" y="64"/>
                </a:cxn>
                <a:cxn ang="0">
                  <a:pos x="1792" y="0"/>
                </a:cxn>
              </a:cxnLst>
              <a:rect l="0" t="0" r="r" b="b"/>
              <a:pathLst>
                <a:path w="1792" h="65">
                  <a:moveTo>
                    <a:pt x="0" y="41"/>
                  </a:moveTo>
                  <a:lnTo>
                    <a:pt x="40" y="3"/>
                  </a:lnTo>
                  <a:lnTo>
                    <a:pt x="999" y="3"/>
                  </a:lnTo>
                  <a:lnTo>
                    <a:pt x="1020" y="65"/>
                  </a:lnTo>
                  <a:lnTo>
                    <a:pt x="1770" y="64"/>
                  </a:lnTo>
                  <a:lnTo>
                    <a:pt x="179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4266" y="1094"/>
              <a:ext cx="1743" cy="267"/>
            </a:xfrm>
            <a:custGeom>
              <a:avLst/>
              <a:gdLst/>
              <a:ahLst/>
              <a:cxnLst>
                <a:cxn ang="0">
                  <a:pos x="1758" y="319"/>
                </a:cxn>
                <a:cxn ang="0">
                  <a:pos x="946" y="318"/>
                </a:cxn>
                <a:cxn ang="0">
                  <a:pos x="840" y="0"/>
                </a:cxn>
                <a:cxn ang="0">
                  <a:pos x="90" y="0"/>
                </a:cxn>
                <a:cxn ang="0">
                  <a:pos x="54" y="67"/>
                </a:cxn>
                <a:cxn ang="0">
                  <a:pos x="0" y="67"/>
                </a:cxn>
              </a:cxnLst>
              <a:rect l="0" t="0" r="r" b="b"/>
              <a:pathLst>
                <a:path w="1758" h="319">
                  <a:moveTo>
                    <a:pt x="1758" y="319"/>
                  </a:moveTo>
                  <a:lnTo>
                    <a:pt x="946" y="318"/>
                  </a:lnTo>
                  <a:lnTo>
                    <a:pt x="840" y="0"/>
                  </a:lnTo>
                  <a:lnTo>
                    <a:pt x="90" y="0"/>
                  </a:lnTo>
                  <a:lnTo>
                    <a:pt x="54" y="67"/>
                  </a:lnTo>
                  <a:lnTo>
                    <a:pt x="0" y="6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4208" y="1048"/>
              <a:ext cx="1803" cy="263"/>
            </a:xfrm>
            <a:custGeom>
              <a:avLst/>
              <a:gdLst/>
              <a:ahLst/>
              <a:cxnLst>
                <a:cxn ang="0">
                  <a:pos x="1818" y="313"/>
                </a:cxn>
                <a:cxn ang="0">
                  <a:pos x="1040" y="312"/>
                </a:cxn>
                <a:cxn ang="0">
                  <a:pos x="936" y="0"/>
                </a:cxn>
                <a:cxn ang="0">
                  <a:pos x="118" y="0"/>
                </a:cxn>
                <a:cxn ang="0">
                  <a:pos x="0" y="237"/>
                </a:cxn>
              </a:cxnLst>
              <a:rect l="0" t="0" r="r" b="b"/>
              <a:pathLst>
                <a:path w="1818" h="313">
                  <a:moveTo>
                    <a:pt x="1818" y="313"/>
                  </a:moveTo>
                  <a:lnTo>
                    <a:pt x="1040" y="312"/>
                  </a:lnTo>
                  <a:lnTo>
                    <a:pt x="936" y="0"/>
                  </a:lnTo>
                  <a:lnTo>
                    <a:pt x="118" y="0"/>
                  </a:lnTo>
                  <a:lnTo>
                    <a:pt x="0" y="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5235" y="1258"/>
              <a:ext cx="697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4" y="0"/>
                </a:cxn>
                <a:cxn ang="0">
                  <a:pos x="702" y="62"/>
                </a:cxn>
              </a:cxnLst>
              <a:rect l="0" t="0" r="r" b="b"/>
              <a:pathLst>
                <a:path w="702" h="62">
                  <a:moveTo>
                    <a:pt x="0" y="0"/>
                  </a:moveTo>
                  <a:lnTo>
                    <a:pt x="684" y="0"/>
                  </a:lnTo>
                  <a:lnTo>
                    <a:pt x="702" y="6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182" y="1258"/>
              <a:ext cx="24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4" y="0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24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81" name="Line 78"/>
            <p:cNvSpPr>
              <a:spLocks noChangeShapeType="1"/>
            </p:cNvSpPr>
            <p:nvPr/>
          </p:nvSpPr>
          <p:spPr bwMode="auto">
            <a:xfrm flipH="1" flipV="1">
              <a:off x="4179" y="1247"/>
              <a:ext cx="19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82" name="Line 79"/>
            <p:cNvSpPr>
              <a:spLocks noChangeShapeType="1"/>
            </p:cNvSpPr>
            <p:nvPr/>
          </p:nvSpPr>
          <p:spPr bwMode="auto">
            <a:xfrm flipH="1" flipV="1">
              <a:off x="4268" y="1364"/>
              <a:ext cx="24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83" name="Line 80"/>
            <p:cNvSpPr>
              <a:spLocks noChangeShapeType="1"/>
            </p:cNvSpPr>
            <p:nvPr/>
          </p:nvSpPr>
          <p:spPr bwMode="auto">
            <a:xfrm flipV="1">
              <a:off x="4258" y="1247"/>
              <a:ext cx="29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84" name="Text Box 81"/>
            <p:cNvSpPr txBox="1">
              <a:spLocks noChangeArrowheads="1"/>
            </p:cNvSpPr>
            <p:nvPr/>
          </p:nvSpPr>
          <p:spPr bwMode="auto">
            <a:xfrm>
              <a:off x="3945" y="1362"/>
              <a:ext cx="43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800" i="1" smtClean="0">
                  <a:latin typeface="Arial" charset="0"/>
                </a:rPr>
                <a:t>Järna</a:t>
              </a:r>
              <a:endParaRPr lang="en-GB" sz="800" i="1">
                <a:latin typeface="Arial" charset="0"/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5280" y="1213"/>
              <a:ext cx="34" cy="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5274" y="1319"/>
              <a:ext cx="38" cy="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5277" y="1424"/>
              <a:ext cx="35" cy="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5246" y="1415"/>
              <a:ext cx="96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69"/>
                </a:cxn>
                <a:cxn ang="0">
                  <a:pos x="75" y="69"/>
                </a:cxn>
                <a:cxn ang="0">
                  <a:pos x="97" y="0"/>
                </a:cxn>
              </a:cxnLst>
              <a:rect l="0" t="0" r="r" b="b"/>
              <a:pathLst>
                <a:path w="97" h="69">
                  <a:moveTo>
                    <a:pt x="0" y="0"/>
                  </a:moveTo>
                  <a:lnTo>
                    <a:pt x="21" y="69"/>
                  </a:lnTo>
                  <a:lnTo>
                    <a:pt x="75" y="69"/>
                  </a:lnTo>
                  <a:lnTo>
                    <a:pt x="9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89" name="Line 86"/>
            <p:cNvSpPr>
              <a:spLocks noChangeShapeType="1"/>
            </p:cNvSpPr>
            <p:nvPr/>
          </p:nvSpPr>
          <p:spPr bwMode="auto">
            <a:xfrm flipH="1" flipV="1">
              <a:off x="5251" y="1362"/>
              <a:ext cx="21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90" name="Line 87"/>
            <p:cNvSpPr>
              <a:spLocks noChangeShapeType="1"/>
            </p:cNvSpPr>
            <p:nvPr/>
          </p:nvSpPr>
          <p:spPr bwMode="auto">
            <a:xfrm flipV="1">
              <a:off x="5258" y="1258"/>
              <a:ext cx="15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972" y="1183"/>
              <a:ext cx="75" cy="66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54" y="78"/>
                </a:cxn>
                <a:cxn ang="0">
                  <a:pos x="24" y="79"/>
                </a:cxn>
                <a:cxn ang="0">
                  <a:pos x="0" y="0"/>
                </a:cxn>
              </a:cxnLst>
              <a:rect l="0" t="0" r="r" b="b"/>
              <a:pathLst>
                <a:path w="75" h="79">
                  <a:moveTo>
                    <a:pt x="75" y="3"/>
                  </a:moveTo>
                  <a:lnTo>
                    <a:pt x="54" y="78"/>
                  </a:lnTo>
                  <a:lnTo>
                    <a:pt x="24" y="79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162" y="1187"/>
              <a:ext cx="74" cy="62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55" y="74"/>
                </a:cxn>
                <a:cxn ang="0">
                  <a:pos x="22" y="74"/>
                </a:cxn>
                <a:cxn ang="0">
                  <a:pos x="0" y="0"/>
                </a:cxn>
              </a:cxnLst>
              <a:rect l="0" t="0" r="r" b="b"/>
              <a:pathLst>
                <a:path w="76" h="74">
                  <a:moveTo>
                    <a:pt x="76" y="0"/>
                  </a:moveTo>
                  <a:lnTo>
                    <a:pt x="55" y="74"/>
                  </a:lnTo>
                  <a:lnTo>
                    <a:pt x="22" y="7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466" y="1188"/>
              <a:ext cx="109" cy="127"/>
            </a:xfrm>
            <a:custGeom>
              <a:avLst/>
              <a:gdLst/>
              <a:ahLst/>
              <a:cxnLst>
                <a:cxn ang="0">
                  <a:pos x="110" y="75"/>
                </a:cxn>
                <a:cxn ang="0">
                  <a:pos x="91" y="151"/>
                </a:cxn>
                <a:cxn ang="0">
                  <a:pos x="49" y="151"/>
                </a:cxn>
                <a:cxn ang="0">
                  <a:pos x="0" y="0"/>
                </a:cxn>
              </a:cxnLst>
              <a:rect l="0" t="0" r="r" b="b"/>
              <a:pathLst>
                <a:path w="110" h="151">
                  <a:moveTo>
                    <a:pt x="110" y="75"/>
                  </a:moveTo>
                  <a:lnTo>
                    <a:pt x="91" y="151"/>
                  </a:lnTo>
                  <a:lnTo>
                    <a:pt x="49" y="1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94" name="Text Box 91"/>
            <p:cNvSpPr txBox="1">
              <a:spLocks noChangeArrowheads="1"/>
            </p:cNvSpPr>
            <p:nvPr/>
          </p:nvSpPr>
          <p:spPr bwMode="auto">
            <a:xfrm>
              <a:off x="499" y="1384"/>
              <a:ext cx="38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800" i="1" smtClean="0">
                  <a:latin typeface="Arial" charset="0"/>
                </a:rPr>
                <a:t>Flen</a:t>
              </a:r>
              <a:endParaRPr lang="en-GB" sz="800" i="1">
                <a:latin typeface="Arial" charset="0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433" y="1073"/>
              <a:ext cx="85" cy="111"/>
            </a:xfrm>
            <a:custGeom>
              <a:avLst/>
              <a:gdLst/>
              <a:ahLst/>
              <a:cxnLst>
                <a:cxn ang="0">
                  <a:pos x="87" y="132"/>
                </a:cxn>
                <a:cxn ang="0">
                  <a:pos x="42" y="0"/>
                </a:cxn>
                <a:cxn ang="0">
                  <a:pos x="21" y="0"/>
                </a:cxn>
                <a:cxn ang="0">
                  <a:pos x="0" y="59"/>
                </a:cxn>
              </a:cxnLst>
              <a:rect l="0" t="0" r="r" b="b"/>
              <a:pathLst>
                <a:path w="87" h="132">
                  <a:moveTo>
                    <a:pt x="87" y="132"/>
                  </a:moveTo>
                  <a:lnTo>
                    <a:pt x="42" y="0"/>
                  </a:lnTo>
                  <a:lnTo>
                    <a:pt x="21" y="0"/>
                  </a:lnTo>
                  <a:lnTo>
                    <a:pt x="0" y="5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96" name="Line 93"/>
            <p:cNvSpPr>
              <a:spLocks noChangeShapeType="1"/>
            </p:cNvSpPr>
            <p:nvPr/>
          </p:nvSpPr>
          <p:spPr bwMode="auto">
            <a:xfrm flipH="1" flipV="1">
              <a:off x="4209" y="1325"/>
              <a:ext cx="9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97" name="Line 94"/>
            <p:cNvSpPr>
              <a:spLocks noChangeShapeType="1"/>
            </p:cNvSpPr>
            <p:nvPr/>
          </p:nvSpPr>
          <p:spPr bwMode="auto">
            <a:xfrm flipV="1">
              <a:off x="6009" y="1110"/>
              <a:ext cx="1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159" y="632"/>
              <a:ext cx="5938" cy="11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3929" y="1187"/>
              <a:ext cx="74" cy="59"/>
            </a:xfrm>
            <a:custGeom>
              <a:avLst/>
              <a:gdLst/>
              <a:ahLst/>
              <a:cxnLst>
                <a:cxn ang="0">
                  <a:pos x="76" y="70"/>
                </a:cxn>
                <a:cxn ang="0">
                  <a:pos x="52" y="1"/>
                </a:cxn>
                <a:cxn ang="0">
                  <a:pos x="18" y="0"/>
                </a:cxn>
                <a:cxn ang="0">
                  <a:pos x="0" y="69"/>
                </a:cxn>
              </a:cxnLst>
              <a:rect l="0" t="0" r="r" b="b"/>
              <a:pathLst>
                <a:path w="76" h="70">
                  <a:moveTo>
                    <a:pt x="76" y="70"/>
                  </a:moveTo>
                  <a:lnTo>
                    <a:pt x="52" y="1"/>
                  </a:lnTo>
                  <a:lnTo>
                    <a:pt x="18" y="0"/>
                  </a:lnTo>
                  <a:lnTo>
                    <a:pt x="0" y="69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100" name="Line 97"/>
            <p:cNvSpPr>
              <a:spLocks noChangeShapeType="1"/>
            </p:cNvSpPr>
            <p:nvPr/>
          </p:nvSpPr>
          <p:spPr bwMode="auto">
            <a:xfrm>
              <a:off x="3967" y="1094"/>
              <a:ext cx="1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101" name="Text Box 98"/>
            <p:cNvSpPr txBox="1">
              <a:spLocks noChangeArrowheads="1"/>
            </p:cNvSpPr>
            <p:nvPr/>
          </p:nvSpPr>
          <p:spPr bwMode="auto">
            <a:xfrm>
              <a:off x="3777" y="988"/>
              <a:ext cx="52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800" smtClean="0">
                  <a:solidFill>
                    <a:srgbClr val="CC0000"/>
                  </a:solidFill>
                  <a:latin typeface="Arial" charset="0"/>
                </a:rPr>
                <a:t>Almnäs</a:t>
              </a:r>
              <a:endParaRPr lang="en-GB" sz="800">
                <a:solidFill>
                  <a:srgbClr val="CC0000"/>
                </a:solidFill>
                <a:latin typeface="Arial" charset="0"/>
              </a:endParaRPr>
            </a:p>
          </p:txBody>
        </p:sp>
        <p:sp>
          <p:nvSpPr>
            <p:cNvPr id="102" name="Text Box 99"/>
            <p:cNvSpPr txBox="1">
              <a:spLocks noChangeArrowheads="1"/>
            </p:cNvSpPr>
            <p:nvPr/>
          </p:nvSpPr>
          <p:spPr bwMode="auto">
            <a:xfrm>
              <a:off x="3864" y="1575"/>
              <a:ext cx="29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800" smtClean="0">
                  <a:latin typeface="Arial" charset="0"/>
                </a:rPr>
                <a:t>43</a:t>
              </a:r>
              <a:endParaRPr lang="en-GB" sz="800">
                <a:latin typeface="Arial" charset="0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502" y="1186"/>
              <a:ext cx="65" cy="62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47" y="74"/>
                </a:cxn>
                <a:cxn ang="0">
                  <a:pos x="21" y="74"/>
                </a:cxn>
                <a:cxn ang="0">
                  <a:pos x="0" y="0"/>
                </a:cxn>
              </a:cxnLst>
              <a:rect l="0" t="0" r="r" b="b"/>
              <a:pathLst>
                <a:path w="66" h="74">
                  <a:moveTo>
                    <a:pt x="66" y="3"/>
                  </a:moveTo>
                  <a:lnTo>
                    <a:pt x="47" y="74"/>
                  </a:lnTo>
                  <a:lnTo>
                    <a:pt x="21" y="7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104" name="Line 101"/>
            <p:cNvSpPr>
              <a:spLocks noChangeShapeType="1"/>
            </p:cNvSpPr>
            <p:nvPr/>
          </p:nvSpPr>
          <p:spPr bwMode="auto">
            <a:xfrm flipH="1">
              <a:off x="2537" y="1161"/>
              <a:ext cx="1" cy="4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105" name="Text Box 102"/>
            <p:cNvSpPr txBox="1">
              <a:spLocks noChangeArrowheads="1"/>
            </p:cNvSpPr>
            <p:nvPr/>
          </p:nvSpPr>
          <p:spPr bwMode="auto">
            <a:xfrm>
              <a:off x="2362" y="1060"/>
              <a:ext cx="37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800" smtClean="0">
                  <a:latin typeface="Arial" charset="0"/>
                </a:rPr>
                <a:t>v   ö</a:t>
              </a:r>
              <a:endParaRPr lang="en-GB" sz="800">
                <a:latin typeface="Arial" charset="0"/>
              </a:endParaRPr>
            </a:p>
          </p:txBody>
        </p:sp>
        <p:sp>
          <p:nvSpPr>
            <p:cNvPr id="106" name="Text Box 103"/>
            <p:cNvSpPr txBox="1">
              <a:spLocks noChangeArrowheads="1"/>
            </p:cNvSpPr>
            <p:nvPr/>
          </p:nvSpPr>
          <p:spPr bwMode="auto">
            <a:xfrm>
              <a:off x="2447" y="1577"/>
              <a:ext cx="29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800" smtClean="0">
                  <a:latin typeface="Arial" charset="0"/>
                </a:rPr>
                <a:t>73</a:t>
              </a:r>
              <a:endParaRPr lang="en-GB" sz="800">
                <a:latin typeface="Arial" charset="0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685" y="1184"/>
              <a:ext cx="77" cy="65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57" y="78"/>
                </a:cxn>
                <a:cxn ang="0">
                  <a:pos x="24" y="78"/>
                </a:cxn>
                <a:cxn ang="0">
                  <a:pos x="0" y="0"/>
                </a:cxn>
              </a:cxnLst>
              <a:rect l="0" t="0" r="r" b="b"/>
              <a:pathLst>
                <a:path w="78" h="78">
                  <a:moveTo>
                    <a:pt x="78" y="0"/>
                  </a:moveTo>
                  <a:lnTo>
                    <a:pt x="57" y="78"/>
                  </a:lnTo>
                  <a:lnTo>
                    <a:pt x="24" y="7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108" name="Line 105"/>
            <p:cNvSpPr>
              <a:spLocks noChangeShapeType="1"/>
            </p:cNvSpPr>
            <p:nvPr/>
          </p:nvSpPr>
          <p:spPr bwMode="auto">
            <a:xfrm>
              <a:off x="1362" y="1116"/>
              <a:ext cx="0" cy="4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109" name="Text Box 106"/>
            <p:cNvSpPr txBox="1">
              <a:spLocks noChangeArrowheads="1"/>
            </p:cNvSpPr>
            <p:nvPr/>
          </p:nvSpPr>
          <p:spPr bwMode="auto">
            <a:xfrm>
              <a:off x="1208" y="989"/>
              <a:ext cx="45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800" smtClean="0">
                  <a:solidFill>
                    <a:srgbClr val="CC0000"/>
                  </a:solidFill>
                  <a:latin typeface="Arial" charset="0"/>
                </a:rPr>
                <a:t>Barva</a:t>
              </a:r>
              <a:endParaRPr lang="en-GB" sz="800">
                <a:solidFill>
                  <a:srgbClr val="CC0000"/>
                </a:solidFill>
                <a:latin typeface="Arial" charset="0"/>
              </a:endParaRPr>
            </a:p>
          </p:txBody>
        </p:sp>
        <p:sp>
          <p:nvSpPr>
            <p:cNvPr id="110" name="Text Box 107"/>
            <p:cNvSpPr txBox="1">
              <a:spLocks noChangeArrowheads="1"/>
            </p:cNvSpPr>
            <p:nvPr/>
          </p:nvSpPr>
          <p:spPr bwMode="auto">
            <a:xfrm>
              <a:off x="1257" y="1577"/>
              <a:ext cx="29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sz="800" smtClean="0">
                  <a:latin typeface="Arial" charset="0"/>
                </a:rPr>
                <a:t>98</a:t>
              </a:r>
              <a:endParaRPr lang="en-GB" sz="800">
                <a:latin typeface="Arial" charset="0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531" y="1184"/>
              <a:ext cx="56" cy="60"/>
            </a:xfrm>
            <a:custGeom>
              <a:avLst/>
              <a:gdLst/>
              <a:ahLst/>
              <a:cxnLst>
                <a:cxn ang="0">
                  <a:pos x="57" y="71"/>
                </a:cxn>
                <a:cxn ang="0">
                  <a:pos x="36" y="2"/>
                </a:cxn>
                <a:cxn ang="0">
                  <a:pos x="17" y="0"/>
                </a:cxn>
                <a:cxn ang="0">
                  <a:pos x="0" y="72"/>
                </a:cxn>
              </a:cxnLst>
              <a:rect l="0" t="0" r="r" b="b"/>
              <a:pathLst>
                <a:path w="57" h="72">
                  <a:moveTo>
                    <a:pt x="57" y="71"/>
                  </a:moveTo>
                  <a:lnTo>
                    <a:pt x="36" y="2"/>
                  </a:lnTo>
                  <a:lnTo>
                    <a:pt x="17" y="0"/>
                  </a:lnTo>
                  <a:lnTo>
                    <a:pt x="0" y="7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112" name="Line 109"/>
            <p:cNvSpPr>
              <a:spLocks noChangeShapeType="1"/>
            </p:cNvSpPr>
            <p:nvPr/>
          </p:nvSpPr>
          <p:spPr bwMode="auto">
            <a:xfrm flipV="1">
              <a:off x="3233" y="1186"/>
              <a:ext cx="31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113" name="Line 110"/>
            <p:cNvSpPr>
              <a:spLocks noChangeShapeType="1"/>
            </p:cNvSpPr>
            <p:nvPr/>
          </p:nvSpPr>
          <p:spPr bwMode="auto">
            <a:xfrm>
              <a:off x="3236" y="1188"/>
              <a:ext cx="3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1169442" y="1691605"/>
            <a:ext cx="3094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err="1" smtClean="0">
                <a:latin typeface="+mj-lt"/>
              </a:rPr>
              <a:t>Traffic</a:t>
            </a:r>
            <a:r>
              <a:rPr lang="sv-SE" sz="2000" b="1" dirty="0" smtClean="0">
                <a:latin typeface="+mj-lt"/>
              </a:rPr>
              <a:t> and </a:t>
            </a:r>
            <a:r>
              <a:rPr lang="sv-SE" sz="2000" b="1" dirty="0" err="1" smtClean="0">
                <a:latin typeface="+mj-lt"/>
              </a:rPr>
              <a:t>Logistics</a:t>
            </a:r>
            <a:endParaRPr lang="sv-SE" sz="2000" b="1" dirty="0">
              <a:latin typeface="+mj-lt"/>
            </a:endParaRPr>
          </a:p>
        </p:txBody>
      </p:sp>
      <p:grpSp>
        <p:nvGrpSpPr>
          <p:cNvPr id="115" name="Group 25"/>
          <p:cNvGrpSpPr>
            <a:grpSpLocks/>
          </p:cNvGrpSpPr>
          <p:nvPr/>
        </p:nvGrpSpPr>
        <p:grpSpPr bwMode="auto">
          <a:xfrm>
            <a:off x="1169442" y="5003973"/>
            <a:ext cx="2892825" cy="1453631"/>
            <a:chOff x="-1925" y="3156"/>
            <a:chExt cx="1980" cy="1171"/>
          </a:xfrm>
        </p:grpSpPr>
        <p:pic>
          <p:nvPicPr>
            <p:cNvPr id="116" name="Bildobjekt 9" descr="SSCB Rzepin (jvgtunnel i Polen)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925" y="3193"/>
              <a:ext cx="1980" cy="11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7" name="Rectangle 22"/>
            <p:cNvSpPr>
              <a:spLocks noChangeArrowheads="1"/>
            </p:cNvSpPr>
            <p:nvPr/>
          </p:nvSpPr>
          <p:spPr bwMode="auto">
            <a:xfrm>
              <a:off x="-1840" y="3156"/>
              <a:ext cx="184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45703" rIns="0" bIns="45703" anchor="b">
              <a:spAutoFit/>
            </a:bodyPr>
            <a:lstStyle/>
            <a:p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Cost effective bridges</a:t>
              </a:r>
            </a:p>
          </p:txBody>
        </p:sp>
      </p:grpSp>
      <p:sp>
        <p:nvSpPr>
          <p:cNvPr id="118" name="Rectangle 117"/>
          <p:cNvSpPr/>
          <p:nvPr/>
        </p:nvSpPr>
        <p:spPr>
          <a:xfrm>
            <a:off x="1080892" y="5883281"/>
            <a:ext cx="2955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800" dirty="0" err="1">
                <a:solidFill>
                  <a:schemeClr val="bg1"/>
                </a:solidFill>
                <a:latin typeface="+mn-lt"/>
              </a:rPr>
              <a:t>soil-steel</a:t>
            </a:r>
            <a:r>
              <a:rPr lang="sv-SE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+mn-lt"/>
              </a:rPr>
              <a:t>composite</a:t>
            </a:r>
            <a:r>
              <a:rPr lang="sv-SE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1800" dirty="0" err="1">
                <a:solidFill>
                  <a:schemeClr val="bg1"/>
                </a:solidFill>
                <a:latin typeface="+mn-lt"/>
              </a:rPr>
              <a:t>railway</a:t>
            </a:r>
            <a:r>
              <a:rPr lang="sv-SE" sz="1800" dirty="0">
                <a:solidFill>
                  <a:schemeClr val="bg1"/>
                </a:solidFill>
                <a:latin typeface="+mn-lt"/>
              </a:rPr>
              <a:t> bridges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93778" y="5868069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err="1" smtClean="0">
                <a:latin typeface="+mj-lt"/>
              </a:rPr>
              <a:t>Structural</a:t>
            </a:r>
            <a:r>
              <a:rPr lang="sv-SE" sz="2000" b="1" dirty="0" smtClean="0">
                <a:latin typeface="+mj-lt"/>
              </a:rPr>
              <a:t> </a:t>
            </a:r>
            <a:r>
              <a:rPr lang="sv-SE" sz="2000" b="1" dirty="0" err="1" smtClean="0">
                <a:latin typeface="+mj-lt"/>
              </a:rPr>
              <a:t>Engineering</a:t>
            </a:r>
            <a:r>
              <a:rPr lang="sv-SE" sz="2000" b="1" dirty="0" smtClean="0">
                <a:latin typeface="+mj-lt"/>
              </a:rPr>
              <a:t> and Bridges</a:t>
            </a:r>
            <a:endParaRPr lang="sv-SE" sz="2000" b="1" dirty="0">
              <a:latin typeface="+mj-lt"/>
            </a:endParaRPr>
          </a:p>
        </p:txBody>
      </p:sp>
      <p:pic>
        <p:nvPicPr>
          <p:cNvPr id="120" name="Picture 119" descr="pendulum0909 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4138" y="1103189"/>
            <a:ext cx="2448272" cy="17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" name="TextBox 120"/>
          <p:cNvSpPr txBox="1"/>
          <p:nvPr/>
        </p:nvSpPr>
        <p:spPr>
          <a:xfrm>
            <a:off x="7434138" y="611485"/>
            <a:ext cx="2414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err="1" smtClean="0">
                <a:latin typeface="+mj-lt"/>
              </a:rPr>
              <a:t>Machine</a:t>
            </a:r>
            <a:r>
              <a:rPr lang="sv-SE" sz="2000" b="1" dirty="0" smtClean="0">
                <a:latin typeface="+mj-lt"/>
              </a:rPr>
              <a:t> design</a:t>
            </a:r>
            <a:endParaRPr lang="sv-SE" sz="2000" b="1" dirty="0">
              <a:latin typeface="+mj-lt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722170" y="3419797"/>
            <a:ext cx="2018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latin typeface="+mj-lt"/>
              </a:rPr>
              <a:t>Rail </a:t>
            </a:r>
            <a:r>
              <a:rPr lang="sv-SE" sz="2000" b="1" dirty="0" err="1" smtClean="0">
                <a:latin typeface="+mj-lt"/>
              </a:rPr>
              <a:t>Vehicles</a:t>
            </a:r>
            <a:r>
              <a:rPr lang="sv-SE" sz="2000" b="1" dirty="0" smtClean="0">
                <a:latin typeface="+mj-lt"/>
              </a:rPr>
              <a:t/>
            </a:r>
            <a:br>
              <a:rPr lang="sv-SE" sz="2000" b="1" dirty="0" smtClean="0">
                <a:latin typeface="+mj-lt"/>
              </a:rPr>
            </a:br>
            <a:endParaRPr lang="sv-SE" sz="2000" b="1" dirty="0">
              <a:latin typeface="+mj-lt"/>
            </a:endParaRPr>
          </a:p>
        </p:txBody>
      </p:sp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2887" y="3419797"/>
            <a:ext cx="2777235" cy="155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" name="TextBox 124"/>
          <p:cNvSpPr txBox="1"/>
          <p:nvPr/>
        </p:nvSpPr>
        <p:spPr>
          <a:xfrm>
            <a:off x="2753618" y="349180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latin typeface="+mj-lt"/>
              </a:rPr>
              <a:t>Electric Energy </a:t>
            </a:r>
            <a:r>
              <a:rPr lang="sv-SE" sz="2000" b="1" dirty="0" err="1" smtClean="0">
                <a:latin typeface="+mj-lt"/>
              </a:rPr>
              <a:t>Conversion</a:t>
            </a:r>
            <a:endParaRPr lang="sv-SE" sz="2000" b="1" dirty="0">
              <a:latin typeface="+mj-lt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7722170" y="3779837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800" b="1" dirty="0" smtClean="0">
                <a:latin typeface="+mj-lt"/>
              </a:rPr>
              <a:t>(Light and with </a:t>
            </a:r>
            <a:r>
              <a:rPr lang="sv-SE" sz="1800" b="1" dirty="0" err="1" smtClean="0">
                <a:latin typeface="+mj-lt"/>
              </a:rPr>
              <a:t>good</a:t>
            </a:r>
            <a:r>
              <a:rPr lang="sv-SE" sz="1800" b="1" dirty="0" smtClean="0">
                <a:latin typeface="+mj-lt"/>
              </a:rPr>
              <a:t> </a:t>
            </a:r>
            <a:r>
              <a:rPr lang="sv-SE" sz="1800" b="1" dirty="0" err="1" smtClean="0">
                <a:latin typeface="+mj-lt"/>
              </a:rPr>
              <a:t>dynamic</a:t>
            </a:r>
            <a:r>
              <a:rPr lang="sv-SE" sz="1800" b="1" dirty="0" smtClean="0">
                <a:latin typeface="+mj-lt"/>
              </a:rPr>
              <a:t> and </a:t>
            </a:r>
            <a:r>
              <a:rPr lang="sv-SE" sz="1800" b="1" dirty="0" err="1" smtClean="0">
                <a:latin typeface="+mj-lt"/>
              </a:rPr>
              <a:t>acoustic</a:t>
            </a:r>
            <a:r>
              <a:rPr lang="sv-SE" sz="1800" b="1" dirty="0" smtClean="0">
                <a:latin typeface="+mj-lt"/>
              </a:rPr>
              <a:t>     </a:t>
            </a:r>
            <a:r>
              <a:rPr lang="sv-SE" sz="1800" b="1" dirty="0" err="1" smtClean="0">
                <a:latin typeface="+mj-lt"/>
              </a:rPr>
              <a:t>comfort</a:t>
            </a:r>
            <a:r>
              <a:rPr lang="sv-SE" sz="1800" b="1" dirty="0" smtClean="0">
                <a:latin typeface="+mj-lt"/>
              </a:rPr>
              <a:t>)</a:t>
            </a:r>
            <a:endParaRPr lang="sv-SE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KTH Railway Group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6E007-B6D2-4223-8904-A84789F775CD}" type="datetime1">
              <a:rPr lang="sv-SE" smtClean="0"/>
              <a:pPr>
                <a:defRPr/>
              </a:pPr>
              <a:t>15/08/20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KTH Railway Group     Centre for Research and Education in Railway Technology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5F04-9E9A-4DD0-9997-52CE5F992946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77554" y="1763613"/>
            <a:ext cx="6768876" cy="30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04788" marR="0" lvl="0" indent="-204788" algn="l" defTabSz="104298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activities:</a:t>
            </a:r>
          </a:p>
          <a:p>
            <a:pPr marL="204788" marR="0" lvl="0" indent="-204788" algn="l" defTabSz="10429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 and postgraduate education</a:t>
            </a:r>
          </a:p>
          <a:p>
            <a:pPr marL="204788" marR="0" lvl="0" indent="-204788" algn="l" defTabSz="10429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r>
              <a:rPr lang="en-US" kern="0" dirty="0">
                <a:latin typeface="+mn-lt"/>
              </a:rPr>
              <a:t>G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raduate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education</a:t>
            </a:r>
          </a:p>
          <a:p>
            <a:pPr marL="204788" marR="0" lvl="0" indent="-204788" algn="l" defTabSz="10429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Courses for professional 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engineers</a:t>
            </a:r>
          </a:p>
          <a:p>
            <a:pPr marL="204788" marR="0" lvl="0" indent="-204788" algn="l" defTabSz="10429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Seminars</a:t>
            </a:r>
          </a:p>
          <a:p>
            <a:pPr marL="204788" marR="0" lvl="0" indent="-204788" algn="l" defTabSz="10429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Consulting</a:t>
            </a:r>
          </a:p>
          <a:p>
            <a:pPr marL="204788" marR="0" lvl="0" indent="-204788" algn="l" defTabSz="104298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1" descr="Regina Extrior"/>
          <p:cNvPicPr>
            <a:picLocks noChangeAspect="1" noChangeArrowheads="1"/>
          </p:cNvPicPr>
          <p:nvPr/>
        </p:nvPicPr>
        <p:blipFill>
          <a:blip r:embed="rId2" cstate="print"/>
          <a:srcRect l="745" r="372"/>
          <a:stretch>
            <a:fillRect/>
          </a:stretch>
        </p:blipFill>
        <p:spPr bwMode="auto">
          <a:xfrm>
            <a:off x="6594395" y="2915741"/>
            <a:ext cx="3504039" cy="2235469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" name="图片 31" descr="SIMPLE.png"/>
          <p:cNvPicPr/>
          <p:nvPr/>
        </p:nvPicPr>
        <p:blipFill>
          <a:blip r:embed="rId3" cstate="print"/>
          <a:srcRect t="15650"/>
          <a:stretch>
            <a:fillRect/>
          </a:stretch>
        </p:blipFill>
        <p:spPr>
          <a:xfrm>
            <a:off x="6426026" y="5003973"/>
            <a:ext cx="3779942" cy="2159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KTH Railway Group 2015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6E007-B6D2-4223-8904-A84789F775CD}" type="datetime1">
              <a:rPr lang="sv-SE" smtClean="0"/>
              <a:pPr>
                <a:defRPr/>
              </a:pPr>
              <a:t>15/08/20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KTH Railway Group     Centre for Research and Education in Railway Technology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5F04-9E9A-4DD0-9997-52CE5F992946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05546" y="1619597"/>
            <a:ext cx="69127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0525" indent="-390525" defTabSz="1042988" eaLnBrk="0" hangingPunct="0">
              <a:spcBef>
                <a:spcPct val="20000"/>
              </a:spcBef>
              <a:buClr>
                <a:srgbClr val="C01900"/>
              </a:buClr>
              <a:buSzPts val="2800"/>
              <a:buFont typeface="Verdana" pitchFamily="34" charset="0"/>
              <a:buChar char="•"/>
            </a:pPr>
            <a:r>
              <a:rPr lang="en-GB" sz="1800" dirty="0" smtClean="0">
                <a:latin typeface="Verdana" pitchFamily="34" charset="0"/>
              </a:rPr>
              <a:t>General agreement with </a:t>
            </a:r>
          </a:p>
          <a:p>
            <a:pPr marL="847725" lvl="1" indent="-327025" defTabSz="1042988" eaLnBrk="0" hangingPunct="0">
              <a:spcBef>
                <a:spcPct val="20000"/>
              </a:spcBef>
            </a:pPr>
            <a:r>
              <a:rPr lang="en-GB" sz="1800" dirty="0" err="1" smtClean="0">
                <a:latin typeface="Verdana" pitchFamily="34" charset="0"/>
              </a:rPr>
              <a:t>Trafikverket</a:t>
            </a:r>
            <a:endParaRPr lang="en-GB" sz="1800" dirty="0" smtClean="0">
              <a:latin typeface="Verdana" pitchFamily="34" charset="0"/>
            </a:endParaRPr>
          </a:p>
          <a:p>
            <a:pPr marL="847725" lvl="1" indent="-327025" defTabSz="1042988" eaLnBrk="0" hangingPunct="0">
              <a:spcBef>
                <a:spcPct val="20000"/>
              </a:spcBef>
            </a:pPr>
            <a:r>
              <a:rPr lang="en-GB" sz="1800" dirty="0" smtClean="0">
                <a:latin typeface="Verdana" pitchFamily="34" charset="0"/>
              </a:rPr>
              <a:t>Bombardier Transportation</a:t>
            </a:r>
          </a:p>
          <a:p>
            <a:pPr marL="847725" lvl="1" indent="-327025" defTabSz="1042988" eaLnBrk="0" hangingPunct="0">
              <a:spcBef>
                <a:spcPct val="20000"/>
              </a:spcBef>
            </a:pPr>
            <a:r>
              <a:rPr lang="en-GB" sz="1800" dirty="0" err="1" smtClean="0">
                <a:latin typeface="Verdana" pitchFamily="34" charset="0"/>
              </a:rPr>
              <a:t>Vectura</a:t>
            </a:r>
            <a:endParaRPr lang="en-GB" sz="1800" dirty="0" smtClean="0">
              <a:latin typeface="Verdana" pitchFamily="34" charset="0"/>
            </a:endParaRPr>
          </a:p>
          <a:p>
            <a:pPr marL="847725" lvl="1" indent="-327025" defTabSz="1042988" eaLnBrk="0" hangingPunct="0">
              <a:spcBef>
                <a:spcPct val="20000"/>
              </a:spcBef>
            </a:pPr>
            <a:r>
              <a:rPr lang="en-GB" sz="1800" dirty="0" smtClean="0">
                <a:latin typeface="Verdana" pitchFamily="34" charset="0"/>
              </a:rPr>
              <a:t>Stockholm Transport (SLL)</a:t>
            </a:r>
          </a:p>
          <a:p>
            <a:pPr marL="847725" lvl="1" indent="-327025" defTabSz="1042988" eaLnBrk="0" hangingPunct="0">
              <a:spcBef>
                <a:spcPct val="20000"/>
              </a:spcBef>
            </a:pPr>
            <a:r>
              <a:rPr lang="en-GB" sz="1800" dirty="0" smtClean="0">
                <a:latin typeface="Verdana" pitchFamily="34" charset="0"/>
              </a:rPr>
              <a:t>SJ AB</a:t>
            </a:r>
          </a:p>
          <a:p>
            <a:pPr marL="847725" lvl="1" indent="-327025" defTabSz="1042988" eaLnBrk="0" hangingPunct="0">
              <a:spcBef>
                <a:spcPct val="20000"/>
              </a:spcBef>
            </a:pPr>
            <a:r>
              <a:rPr lang="en-GB" sz="1800" dirty="0" err="1" smtClean="0">
                <a:latin typeface="Verdana" pitchFamily="34" charset="0"/>
              </a:rPr>
              <a:t>Interfleet</a:t>
            </a:r>
            <a:r>
              <a:rPr lang="en-GB" sz="1800" dirty="0" smtClean="0">
                <a:latin typeface="Verdana" pitchFamily="34" charset="0"/>
              </a:rPr>
              <a:t> Technology</a:t>
            </a:r>
          </a:p>
          <a:p>
            <a:pPr marL="390525" indent="-390525" defTabSz="1042988" eaLnBrk="0" hangingPunct="0">
              <a:spcBef>
                <a:spcPct val="50000"/>
              </a:spcBef>
              <a:buClr>
                <a:srgbClr val="C01900"/>
              </a:buClr>
              <a:buSzPts val="2800"/>
              <a:buFont typeface="Verdana" pitchFamily="34" charset="0"/>
              <a:buChar char="•"/>
            </a:pPr>
            <a:r>
              <a:rPr lang="en-GB" sz="1800" dirty="0" smtClean="0">
                <a:latin typeface="Verdana" pitchFamily="34" charset="0"/>
              </a:rPr>
              <a:t>22 senior researchers</a:t>
            </a:r>
          </a:p>
          <a:p>
            <a:pPr marL="390525" indent="-390525" defTabSz="1042988" eaLnBrk="0" hangingPunct="0">
              <a:spcBef>
                <a:spcPct val="50000"/>
              </a:spcBef>
              <a:buClr>
                <a:srgbClr val="C01900"/>
              </a:buClr>
              <a:buSzPts val="2800"/>
              <a:buFont typeface="Verdana" pitchFamily="34" charset="0"/>
              <a:buChar char="•"/>
            </a:pPr>
            <a:r>
              <a:rPr lang="en-GB" sz="1800" dirty="0" smtClean="0">
                <a:latin typeface="Verdana" pitchFamily="34" charset="0"/>
              </a:rPr>
              <a:t>28 PhD students</a:t>
            </a:r>
          </a:p>
          <a:p>
            <a:pPr marL="390525" indent="-390525" defTabSz="1042988" eaLnBrk="0" hangingPunct="0">
              <a:spcBef>
                <a:spcPct val="50000"/>
              </a:spcBef>
              <a:buClr>
                <a:srgbClr val="C01900"/>
              </a:buClr>
              <a:buSzPts val="2800"/>
              <a:buFont typeface="Verdana" pitchFamily="34" charset="0"/>
              <a:buChar char="•"/>
            </a:pPr>
            <a:r>
              <a:rPr lang="en-GB" sz="1800" dirty="0" smtClean="0">
                <a:latin typeface="Verdana" pitchFamily="34" charset="0"/>
              </a:rPr>
              <a:t>34 PhD degrees since 1995</a:t>
            </a:r>
          </a:p>
          <a:p>
            <a:pPr marL="390525" indent="-390525" defTabSz="1042988" eaLnBrk="0" hangingPunct="0">
              <a:spcBef>
                <a:spcPct val="50000"/>
              </a:spcBef>
              <a:buClr>
                <a:srgbClr val="C01900"/>
              </a:buClr>
              <a:buSzPts val="2800"/>
              <a:buFont typeface="Verdana" pitchFamily="34" charset="0"/>
              <a:buChar char="•"/>
            </a:pPr>
            <a:r>
              <a:rPr lang="en-GB" sz="1800" dirty="0" smtClean="0">
                <a:latin typeface="Verdana" pitchFamily="34" charset="0"/>
              </a:rPr>
              <a:t>Ca. 30 Master theses per year</a:t>
            </a:r>
          </a:p>
          <a:p>
            <a:pPr marL="390525" indent="-390525" defTabSz="1042988" eaLnBrk="0" hangingPunct="0">
              <a:spcBef>
                <a:spcPct val="50000"/>
              </a:spcBef>
              <a:buClr>
                <a:srgbClr val="C01900"/>
              </a:buClr>
              <a:buSzPts val="2800"/>
              <a:buFont typeface="Verdana" pitchFamily="34" charset="0"/>
              <a:buChar char="•"/>
            </a:pPr>
            <a:r>
              <a:rPr lang="en-GB" sz="1800" dirty="0" smtClean="0">
                <a:latin typeface="Verdana" pitchFamily="34" charset="0"/>
              </a:rPr>
              <a:t>About 60 scientific papers annually</a:t>
            </a:r>
          </a:p>
          <a:p>
            <a:pPr marL="390525" indent="-390525" defTabSz="1042988" eaLnBrk="0" hangingPunct="0">
              <a:spcBef>
                <a:spcPct val="50000"/>
              </a:spcBef>
              <a:buClr>
                <a:srgbClr val="C01900"/>
              </a:buClr>
              <a:buSzPts val="2800"/>
              <a:buFont typeface="Verdana" pitchFamily="34" charset="0"/>
              <a:buChar char="•"/>
            </a:pPr>
            <a:r>
              <a:rPr lang="en-GB" sz="1800" dirty="0" smtClean="0">
                <a:latin typeface="Verdana" pitchFamily="34" charset="0"/>
              </a:rPr>
              <a:t>Turn-over &gt; 2,5 </a:t>
            </a:r>
            <a:r>
              <a:rPr lang="en-GB" sz="1800" dirty="0" err="1" smtClean="0">
                <a:latin typeface="Verdana" pitchFamily="34" charset="0"/>
              </a:rPr>
              <a:t>MEuro</a:t>
            </a:r>
            <a:r>
              <a:rPr lang="en-GB" sz="1800" dirty="0" smtClean="0">
                <a:latin typeface="Verdana" pitchFamily="34" charset="0"/>
              </a:rPr>
              <a:t>/year</a:t>
            </a:r>
            <a:endParaRPr lang="sv-SE" sz="1800" dirty="0" smtClean="0">
              <a:latin typeface="Verdana" pitchFamily="34" charset="0"/>
            </a:endParaRPr>
          </a:p>
          <a:p>
            <a:pPr marL="204788" marR="0" lvl="0" indent="-204788" algn="l" defTabSz="104298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ttp://www.navigatorsyd.se/upload/Aktuellt/sp%C3%A5rv%C3%A4xel%20s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0202" y="3823616"/>
            <a:ext cx="2409825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424" y="422275"/>
            <a:ext cx="8328049" cy="1260475"/>
          </a:xfrm>
        </p:spPr>
        <p:txBody>
          <a:bodyPr/>
          <a:lstStyle/>
          <a:p>
            <a:r>
              <a:rPr lang="en-US" dirty="0" smtClean="0"/>
              <a:t>KTH Railway Group is multidisciplinary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6E007-B6D2-4223-8904-A84789F775CD}" type="datetime1">
              <a:rPr lang="sv-SE" smtClean="0"/>
              <a:pPr>
                <a:defRPr/>
              </a:pPr>
              <a:t>15/08/20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KTH Railway Group     Centre for Research and Education in Railway Technology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5F04-9E9A-4DD0-9997-52CE5F992946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1241451" y="1835621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Competencies in almost all fields of Railways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solidFill>
                  <a:schemeClr val="accent3"/>
                </a:solidFill>
                <a:latin typeface="+mj-lt"/>
                <a:sym typeface="Symbol"/>
              </a:rPr>
              <a:t> Ability to carry out large research programs combining technical aspects, operational issues and market analysis.</a:t>
            </a:r>
          </a:p>
          <a:p>
            <a:endParaRPr lang="en-US" dirty="0" smtClean="0">
              <a:solidFill>
                <a:schemeClr val="accent3"/>
              </a:solidFill>
              <a:latin typeface="+mj-lt"/>
              <a:sym typeface="Symbol"/>
            </a:endParaRPr>
          </a:p>
          <a:p>
            <a:r>
              <a:rPr lang="en-US" dirty="0" smtClean="0">
                <a:latin typeface="+mj-lt"/>
                <a:sym typeface="Symbol"/>
              </a:rPr>
              <a:t>Close contact to external partners</a:t>
            </a:r>
          </a:p>
          <a:p>
            <a:endParaRPr lang="en-US" dirty="0" smtClean="0">
              <a:solidFill>
                <a:schemeClr val="accent3"/>
              </a:solidFill>
              <a:latin typeface="+mj-lt"/>
              <a:sym typeface="Symbol"/>
            </a:endParaRPr>
          </a:p>
          <a:p>
            <a:r>
              <a:rPr lang="en-US" dirty="0" smtClean="0">
                <a:solidFill>
                  <a:schemeClr val="accent3"/>
                </a:solidFill>
                <a:sym typeface="Symbol"/>
              </a:rPr>
              <a:t> </a:t>
            </a:r>
            <a:r>
              <a:rPr lang="en-US" dirty="0" smtClean="0">
                <a:solidFill>
                  <a:schemeClr val="accent3"/>
                </a:solidFill>
                <a:latin typeface="+mj-lt"/>
                <a:sym typeface="Symbol"/>
              </a:rPr>
              <a:t>Direct implementation </a:t>
            </a:r>
            <a:br>
              <a:rPr lang="en-US" dirty="0" smtClean="0">
                <a:solidFill>
                  <a:schemeClr val="accent3"/>
                </a:solidFill>
                <a:latin typeface="+mj-lt"/>
                <a:sym typeface="Symbol"/>
              </a:rPr>
            </a:br>
            <a:r>
              <a:rPr lang="en-US" dirty="0" smtClean="0">
                <a:solidFill>
                  <a:schemeClr val="accent3"/>
                </a:solidFill>
                <a:latin typeface="+mj-lt"/>
                <a:sym typeface="Symbol"/>
              </a:rPr>
              <a:t>    of innovations.</a:t>
            </a:r>
          </a:p>
          <a:p>
            <a:endParaRPr lang="en-US" dirty="0" smtClean="0">
              <a:solidFill>
                <a:schemeClr val="accent3"/>
              </a:solidFill>
              <a:latin typeface="+mj-lt"/>
              <a:sym typeface="Symbol"/>
            </a:endParaRPr>
          </a:p>
          <a:p>
            <a:endParaRPr lang="en-US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35843" name="Picture 3" descr="C:\Users\Sebastian\Documents\Järnvägsgruppen\Gröna Tåget\GT-bilder\JPG till GT gruppen 100107\MalmoC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1015" y="4067869"/>
            <a:ext cx="3178856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4251024" y="6084093"/>
            <a:ext cx="1643180" cy="50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551" tIns="49775" rIns="99551" bIns="49775">
            <a:spAutoFit/>
          </a:bodyPr>
          <a:lstStyle/>
          <a:p>
            <a:pPr algn="ctr">
              <a:lnSpc>
                <a:spcPct val="135000"/>
              </a:lnSpc>
              <a:spcBef>
                <a:spcPct val="20000"/>
              </a:spcBef>
              <a:buSzPct val="75000"/>
            </a:pPr>
            <a:r>
              <a:rPr lang="sv-SE" sz="2200" b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sv-SE" sz="2200" b="1" i="1" dirty="0" err="1" smtClean="0">
                <a:solidFill>
                  <a:schemeClr val="accent2"/>
                </a:solidFill>
                <a:latin typeface="Verdana" pitchFamily="34" charset="0"/>
              </a:rPr>
              <a:t>Cost</a:t>
            </a:r>
            <a:endParaRPr lang="sv-SE" sz="22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46010" y="3811336"/>
            <a:ext cx="4454922" cy="736719"/>
            <a:chOff x="2084" y="1843"/>
            <a:chExt cx="2151" cy="380"/>
          </a:xfrm>
        </p:grpSpPr>
        <p:sp>
          <p:nvSpPr>
            <p:cNvPr id="247812" name="Freeform 4"/>
            <p:cNvSpPr>
              <a:spLocks/>
            </p:cNvSpPr>
            <p:nvPr/>
          </p:nvSpPr>
          <p:spPr bwMode="auto">
            <a:xfrm>
              <a:off x="2084" y="1944"/>
              <a:ext cx="2151" cy="209"/>
            </a:xfrm>
            <a:custGeom>
              <a:avLst/>
              <a:gdLst/>
              <a:ahLst/>
              <a:cxnLst>
                <a:cxn ang="0">
                  <a:pos x="0" y="209"/>
                </a:cxn>
                <a:cxn ang="0">
                  <a:pos x="146" y="0"/>
                </a:cxn>
                <a:cxn ang="0">
                  <a:pos x="1991" y="2"/>
                </a:cxn>
                <a:cxn ang="0">
                  <a:pos x="2151" y="200"/>
                </a:cxn>
                <a:cxn ang="0">
                  <a:pos x="0" y="209"/>
                </a:cxn>
              </a:cxnLst>
              <a:rect l="0" t="0" r="r" b="b"/>
              <a:pathLst>
                <a:path w="2151" h="209">
                  <a:moveTo>
                    <a:pt x="0" y="209"/>
                  </a:moveTo>
                  <a:lnTo>
                    <a:pt x="146" y="0"/>
                  </a:lnTo>
                  <a:lnTo>
                    <a:pt x="1991" y="2"/>
                  </a:lnTo>
                  <a:lnTo>
                    <a:pt x="2151" y="20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C0C0C0"/>
            </a:solidFill>
            <a:ln w="158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sv-SE"/>
            </a:p>
          </p:txBody>
        </p:sp>
        <p:sp>
          <p:nvSpPr>
            <p:cNvPr id="247813" name="Freeform 5"/>
            <p:cNvSpPr>
              <a:spLocks/>
            </p:cNvSpPr>
            <p:nvPr/>
          </p:nvSpPr>
          <p:spPr bwMode="auto">
            <a:xfrm>
              <a:off x="2808" y="1941"/>
              <a:ext cx="3" cy="2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13"/>
                </a:cxn>
              </a:cxnLst>
              <a:rect l="0" t="0" r="r" b="b"/>
              <a:pathLst>
                <a:path w="3" h="213">
                  <a:moveTo>
                    <a:pt x="3" y="0"/>
                  </a:moveTo>
                  <a:lnTo>
                    <a:pt x="0" y="213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sv-SE"/>
            </a:p>
          </p:txBody>
        </p:sp>
        <p:sp>
          <p:nvSpPr>
            <p:cNvPr id="247814" name="Line 6"/>
            <p:cNvSpPr>
              <a:spLocks noChangeShapeType="1"/>
            </p:cNvSpPr>
            <p:nvPr/>
          </p:nvSpPr>
          <p:spPr bwMode="auto">
            <a:xfrm>
              <a:off x="3441" y="1954"/>
              <a:ext cx="0" cy="19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666" y="1843"/>
              <a:ext cx="106" cy="98"/>
              <a:chOff x="2479" y="1846"/>
              <a:chExt cx="106" cy="98"/>
            </a:xfrm>
          </p:grpSpPr>
          <p:sp>
            <p:nvSpPr>
              <p:cNvPr id="247816" name="Freeform 8"/>
              <p:cNvSpPr>
                <a:spLocks/>
              </p:cNvSpPr>
              <p:nvPr/>
            </p:nvSpPr>
            <p:spPr bwMode="auto">
              <a:xfrm>
                <a:off x="2479" y="1886"/>
                <a:ext cx="106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98" y="0"/>
                  </a:cxn>
                </a:cxnLst>
                <a:rect l="0" t="0" r="r" b="b"/>
                <a:pathLst>
                  <a:path w="98" h="58">
                    <a:moveTo>
                      <a:pt x="0" y="58"/>
                    </a:moveTo>
                    <a:lnTo>
                      <a:pt x="98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7817" name="Freeform 9"/>
              <p:cNvSpPr>
                <a:spLocks/>
              </p:cNvSpPr>
              <p:nvPr/>
            </p:nvSpPr>
            <p:spPr bwMode="auto">
              <a:xfrm>
                <a:off x="2479" y="1846"/>
                <a:ext cx="106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8" y="40"/>
                  </a:cxn>
                </a:cxnLst>
                <a:rect l="0" t="0" r="r" b="b"/>
                <a:pathLst>
                  <a:path w="98" h="40">
                    <a:moveTo>
                      <a:pt x="0" y="0"/>
                    </a:moveTo>
                    <a:lnTo>
                      <a:pt x="98" y="4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156" y="2153"/>
              <a:ext cx="176" cy="70"/>
              <a:chOff x="2156" y="2153"/>
              <a:chExt cx="176" cy="70"/>
            </a:xfrm>
          </p:grpSpPr>
          <p:sp>
            <p:nvSpPr>
              <p:cNvPr id="247819" name="Oval 11"/>
              <p:cNvSpPr>
                <a:spLocks noChangeArrowheads="1"/>
              </p:cNvSpPr>
              <p:nvPr/>
            </p:nvSpPr>
            <p:spPr bwMode="auto">
              <a:xfrm>
                <a:off x="2156" y="2153"/>
                <a:ext cx="72" cy="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7820" name="Oval 12"/>
              <p:cNvSpPr>
                <a:spLocks noChangeArrowheads="1"/>
              </p:cNvSpPr>
              <p:nvPr/>
            </p:nvSpPr>
            <p:spPr bwMode="auto">
              <a:xfrm>
                <a:off x="2260" y="2154"/>
                <a:ext cx="72" cy="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599" y="2152"/>
              <a:ext cx="176" cy="70"/>
              <a:chOff x="2156" y="2153"/>
              <a:chExt cx="176" cy="70"/>
            </a:xfrm>
          </p:grpSpPr>
          <p:sp>
            <p:nvSpPr>
              <p:cNvPr id="247822" name="Oval 14"/>
              <p:cNvSpPr>
                <a:spLocks noChangeArrowheads="1"/>
              </p:cNvSpPr>
              <p:nvPr/>
            </p:nvSpPr>
            <p:spPr bwMode="auto">
              <a:xfrm>
                <a:off x="2156" y="2153"/>
                <a:ext cx="72" cy="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7823" name="Oval 15"/>
              <p:cNvSpPr>
                <a:spLocks noChangeArrowheads="1"/>
              </p:cNvSpPr>
              <p:nvPr/>
            </p:nvSpPr>
            <p:spPr bwMode="auto">
              <a:xfrm>
                <a:off x="2260" y="2154"/>
                <a:ext cx="72" cy="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837" y="2151"/>
              <a:ext cx="176" cy="70"/>
              <a:chOff x="2156" y="2153"/>
              <a:chExt cx="176" cy="70"/>
            </a:xfrm>
          </p:grpSpPr>
          <p:sp>
            <p:nvSpPr>
              <p:cNvPr id="247825" name="Oval 17"/>
              <p:cNvSpPr>
                <a:spLocks noChangeArrowheads="1"/>
              </p:cNvSpPr>
              <p:nvPr/>
            </p:nvSpPr>
            <p:spPr bwMode="auto">
              <a:xfrm>
                <a:off x="2156" y="2153"/>
                <a:ext cx="72" cy="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7826" name="Oval 18"/>
              <p:cNvSpPr>
                <a:spLocks noChangeArrowheads="1"/>
              </p:cNvSpPr>
              <p:nvPr/>
            </p:nvSpPr>
            <p:spPr bwMode="auto">
              <a:xfrm>
                <a:off x="2260" y="2154"/>
                <a:ext cx="72" cy="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3217" y="2150"/>
              <a:ext cx="176" cy="70"/>
              <a:chOff x="2156" y="2153"/>
              <a:chExt cx="176" cy="70"/>
            </a:xfrm>
          </p:grpSpPr>
          <p:sp>
            <p:nvSpPr>
              <p:cNvPr id="247828" name="Oval 20"/>
              <p:cNvSpPr>
                <a:spLocks noChangeArrowheads="1"/>
              </p:cNvSpPr>
              <p:nvPr/>
            </p:nvSpPr>
            <p:spPr bwMode="auto">
              <a:xfrm>
                <a:off x="2156" y="2153"/>
                <a:ext cx="72" cy="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7829" name="Oval 21"/>
              <p:cNvSpPr>
                <a:spLocks noChangeArrowheads="1"/>
              </p:cNvSpPr>
              <p:nvPr/>
            </p:nvSpPr>
            <p:spPr bwMode="auto">
              <a:xfrm>
                <a:off x="2260" y="2154"/>
                <a:ext cx="72" cy="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3499" y="2149"/>
              <a:ext cx="176" cy="70"/>
              <a:chOff x="2156" y="2153"/>
              <a:chExt cx="176" cy="70"/>
            </a:xfrm>
          </p:grpSpPr>
          <p:sp>
            <p:nvSpPr>
              <p:cNvPr id="247831" name="Oval 23"/>
              <p:cNvSpPr>
                <a:spLocks noChangeArrowheads="1"/>
              </p:cNvSpPr>
              <p:nvPr/>
            </p:nvSpPr>
            <p:spPr bwMode="auto">
              <a:xfrm>
                <a:off x="2156" y="2153"/>
                <a:ext cx="72" cy="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7832" name="Oval 24"/>
              <p:cNvSpPr>
                <a:spLocks noChangeArrowheads="1"/>
              </p:cNvSpPr>
              <p:nvPr/>
            </p:nvSpPr>
            <p:spPr bwMode="auto">
              <a:xfrm>
                <a:off x="2260" y="2154"/>
                <a:ext cx="72" cy="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3970" y="2148"/>
              <a:ext cx="176" cy="70"/>
              <a:chOff x="2156" y="2153"/>
              <a:chExt cx="176" cy="70"/>
            </a:xfrm>
          </p:grpSpPr>
          <p:sp>
            <p:nvSpPr>
              <p:cNvPr id="247834" name="Oval 26"/>
              <p:cNvSpPr>
                <a:spLocks noChangeArrowheads="1"/>
              </p:cNvSpPr>
              <p:nvPr/>
            </p:nvSpPr>
            <p:spPr bwMode="auto">
              <a:xfrm>
                <a:off x="2156" y="2153"/>
                <a:ext cx="72" cy="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7835" name="Oval 27"/>
              <p:cNvSpPr>
                <a:spLocks noChangeArrowheads="1"/>
              </p:cNvSpPr>
              <p:nvPr/>
            </p:nvSpPr>
            <p:spPr bwMode="auto">
              <a:xfrm>
                <a:off x="2260" y="2154"/>
                <a:ext cx="72" cy="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247836" name="Text Box 28"/>
          <p:cNvSpPr txBox="1">
            <a:spLocks noChangeArrowheads="1"/>
          </p:cNvSpPr>
          <p:nvPr/>
        </p:nvSpPr>
        <p:spPr bwMode="auto">
          <a:xfrm>
            <a:off x="7929761" y="2250404"/>
            <a:ext cx="2318614" cy="77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551" tIns="49775" rIns="99551" bIns="49775">
            <a:spAutoFit/>
          </a:bodyPr>
          <a:lstStyle/>
          <a:p>
            <a:pPr>
              <a:buSzPct val="75000"/>
            </a:pPr>
            <a:r>
              <a:rPr lang="sv-SE" sz="2200" b="1" i="1" dirty="0" err="1" smtClean="0">
                <a:solidFill>
                  <a:schemeClr val="accent2"/>
                </a:solidFill>
                <a:latin typeface="Verdana" pitchFamily="34" charset="0"/>
              </a:rPr>
              <a:t>Competition</a:t>
            </a:r>
            <a:r>
              <a:rPr lang="sv-SE" sz="2200" b="1" i="1" dirty="0" smtClean="0">
                <a:solidFill>
                  <a:schemeClr val="accent2"/>
                </a:solidFill>
                <a:latin typeface="Verdana" pitchFamily="34" charset="0"/>
              </a:rPr>
              <a:t>/</a:t>
            </a:r>
            <a:endParaRPr lang="sv-SE" sz="2200" b="1" i="1" dirty="0">
              <a:solidFill>
                <a:schemeClr val="accent2"/>
              </a:solidFill>
              <a:latin typeface="Verdana" pitchFamily="34" charset="0"/>
            </a:endParaRPr>
          </a:p>
          <a:p>
            <a:pPr>
              <a:buSzPct val="75000"/>
            </a:pPr>
            <a:r>
              <a:rPr lang="sv-SE" sz="2200" b="1" i="1" dirty="0" err="1" smtClean="0">
                <a:solidFill>
                  <a:schemeClr val="accent2"/>
                </a:solidFill>
                <a:latin typeface="Verdana" pitchFamily="34" charset="0"/>
              </a:rPr>
              <a:t>cooperation</a:t>
            </a:r>
            <a:endParaRPr lang="sv-SE" sz="2200" b="1" i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47837" name="Text Box 29"/>
          <p:cNvSpPr txBox="1">
            <a:spLocks noChangeArrowheads="1"/>
          </p:cNvSpPr>
          <p:nvPr/>
        </p:nvSpPr>
        <p:spPr bwMode="auto">
          <a:xfrm>
            <a:off x="737394" y="2987749"/>
            <a:ext cx="2167931" cy="50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551" tIns="49775" rIns="99551" bIns="49775">
            <a:spAutoFit/>
          </a:bodyPr>
          <a:lstStyle/>
          <a:p>
            <a:pPr>
              <a:lnSpc>
                <a:spcPct val="135000"/>
              </a:lnSpc>
              <a:spcBef>
                <a:spcPct val="20000"/>
              </a:spcBef>
              <a:buSzPct val="75000"/>
            </a:pPr>
            <a:r>
              <a:rPr lang="sv-SE" sz="2200" b="1" i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sv-SE" sz="2200" b="1" i="1" dirty="0" err="1" smtClean="0">
                <a:solidFill>
                  <a:schemeClr val="accent2"/>
                </a:solidFill>
                <a:latin typeface="Verdana" pitchFamily="34" charset="0"/>
              </a:rPr>
              <a:t>Profitability</a:t>
            </a:r>
            <a:endParaRPr lang="sv-SE" sz="2200" b="1" i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47838" name="Text Box 30"/>
          <p:cNvSpPr txBox="1">
            <a:spLocks noChangeArrowheads="1"/>
          </p:cNvSpPr>
          <p:nvPr/>
        </p:nvSpPr>
        <p:spPr bwMode="auto">
          <a:xfrm>
            <a:off x="2033537" y="666592"/>
            <a:ext cx="8658275" cy="59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51" tIns="49775" rIns="99551" bIns="49775">
            <a:spAutoFit/>
          </a:bodyPr>
          <a:lstStyle/>
          <a:p>
            <a:r>
              <a:rPr lang="sv-SE" sz="3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KTH Railway Group – System  approach</a:t>
            </a:r>
          </a:p>
        </p:txBody>
      </p:sp>
      <p:sp>
        <p:nvSpPr>
          <p:cNvPr id="247839" name="Text Box 31"/>
          <p:cNvSpPr txBox="1">
            <a:spLocks noChangeArrowheads="1"/>
          </p:cNvSpPr>
          <p:nvPr/>
        </p:nvSpPr>
        <p:spPr bwMode="auto">
          <a:xfrm>
            <a:off x="4193778" y="1619597"/>
            <a:ext cx="1664589" cy="50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551" tIns="49775" rIns="99551" bIns="49775">
            <a:spAutoFit/>
          </a:bodyPr>
          <a:lstStyle/>
          <a:p>
            <a:pPr algn="ctr">
              <a:lnSpc>
                <a:spcPct val="135000"/>
              </a:lnSpc>
              <a:spcBef>
                <a:spcPct val="20000"/>
              </a:spcBef>
              <a:buSzPct val="75000"/>
            </a:pPr>
            <a:r>
              <a:rPr lang="sv-SE" sz="2200" b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sv-SE" sz="2200" b="1" i="1" dirty="0" smtClean="0">
                <a:solidFill>
                  <a:schemeClr val="accent2"/>
                </a:solidFill>
                <a:latin typeface="Verdana" pitchFamily="34" charset="0"/>
              </a:rPr>
              <a:t>Revenue</a:t>
            </a:r>
            <a:endParaRPr lang="sv-SE" sz="22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8114812" y="3079868"/>
            <a:ext cx="2297712" cy="503978"/>
            <a:chOff x="2432" y="981"/>
            <a:chExt cx="1888" cy="408"/>
          </a:xfrm>
        </p:grpSpPr>
        <p:sp>
          <p:nvSpPr>
            <p:cNvPr id="247841" name="Freeform 33"/>
            <p:cNvSpPr>
              <a:spLocks/>
            </p:cNvSpPr>
            <p:nvPr/>
          </p:nvSpPr>
          <p:spPr bwMode="auto">
            <a:xfrm>
              <a:off x="2432" y="981"/>
              <a:ext cx="1888" cy="335"/>
            </a:xfrm>
            <a:custGeom>
              <a:avLst/>
              <a:gdLst/>
              <a:ahLst/>
              <a:cxnLst>
                <a:cxn ang="0">
                  <a:pos x="163" y="315"/>
                </a:cxn>
                <a:cxn ang="0">
                  <a:pos x="9" y="286"/>
                </a:cxn>
                <a:cxn ang="0">
                  <a:pos x="111" y="206"/>
                </a:cxn>
                <a:cxn ang="0">
                  <a:pos x="299" y="133"/>
                </a:cxn>
                <a:cxn ang="0">
                  <a:pos x="1403" y="158"/>
                </a:cxn>
                <a:cxn ang="0">
                  <a:pos x="1527" y="164"/>
                </a:cxn>
                <a:cxn ang="0">
                  <a:pos x="1629" y="26"/>
                </a:cxn>
                <a:cxn ang="0">
                  <a:pos x="1719" y="44"/>
                </a:cxn>
                <a:cxn ang="0">
                  <a:pos x="1605" y="290"/>
                </a:cxn>
                <a:cxn ang="0">
                  <a:pos x="888" y="315"/>
                </a:cxn>
                <a:cxn ang="0">
                  <a:pos x="163" y="315"/>
                </a:cxn>
              </a:cxnLst>
              <a:rect l="0" t="0" r="r" b="b"/>
              <a:pathLst>
                <a:path w="1743" h="335">
                  <a:moveTo>
                    <a:pt x="163" y="315"/>
                  </a:moveTo>
                  <a:cubicBezTo>
                    <a:pt x="17" y="310"/>
                    <a:pt x="18" y="304"/>
                    <a:pt x="9" y="286"/>
                  </a:cubicBezTo>
                  <a:cubicBezTo>
                    <a:pt x="0" y="268"/>
                    <a:pt x="63" y="231"/>
                    <a:pt x="111" y="206"/>
                  </a:cubicBezTo>
                  <a:cubicBezTo>
                    <a:pt x="159" y="181"/>
                    <a:pt x="84" y="141"/>
                    <a:pt x="299" y="133"/>
                  </a:cubicBezTo>
                  <a:cubicBezTo>
                    <a:pt x="514" y="125"/>
                    <a:pt x="1198" y="153"/>
                    <a:pt x="1403" y="158"/>
                  </a:cubicBezTo>
                  <a:lnTo>
                    <a:pt x="1527" y="164"/>
                  </a:lnTo>
                  <a:cubicBezTo>
                    <a:pt x="1565" y="142"/>
                    <a:pt x="1597" y="46"/>
                    <a:pt x="1629" y="26"/>
                  </a:cubicBezTo>
                  <a:cubicBezTo>
                    <a:pt x="1661" y="6"/>
                    <a:pt x="1723" y="0"/>
                    <a:pt x="1719" y="44"/>
                  </a:cubicBezTo>
                  <a:cubicBezTo>
                    <a:pt x="1715" y="88"/>
                    <a:pt x="1743" y="245"/>
                    <a:pt x="1605" y="290"/>
                  </a:cubicBezTo>
                  <a:cubicBezTo>
                    <a:pt x="1467" y="335"/>
                    <a:pt x="1128" y="311"/>
                    <a:pt x="888" y="315"/>
                  </a:cubicBezTo>
                  <a:cubicBezTo>
                    <a:pt x="648" y="319"/>
                    <a:pt x="306" y="315"/>
                    <a:pt x="163" y="315"/>
                  </a:cubicBezTo>
                  <a:close/>
                </a:path>
              </a:pathLst>
            </a:custGeom>
            <a:solidFill>
              <a:srgbClr val="CC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sv-SE"/>
            </a:p>
          </p:txBody>
        </p:sp>
        <p:sp>
          <p:nvSpPr>
            <p:cNvPr id="247842" name="Freeform 34"/>
            <p:cNvSpPr>
              <a:spLocks/>
            </p:cNvSpPr>
            <p:nvPr/>
          </p:nvSpPr>
          <p:spPr bwMode="auto">
            <a:xfrm>
              <a:off x="2924" y="1207"/>
              <a:ext cx="737" cy="182"/>
            </a:xfrm>
            <a:custGeom>
              <a:avLst/>
              <a:gdLst/>
              <a:ahLst/>
              <a:cxnLst>
                <a:cxn ang="0">
                  <a:pos x="23" y="30"/>
                </a:cxn>
                <a:cxn ang="0">
                  <a:pos x="431" y="211"/>
                </a:cxn>
                <a:cxn ang="0">
                  <a:pos x="613" y="211"/>
                </a:cxn>
                <a:cxn ang="0">
                  <a:pos x="295" y="30"/>
                </a:cxn>
                <a:cxn ang="0">
                  <a:pos x="23" y="30"/>
                </a:cxn>
              </a:cxnLst>
              <a:rect l="0" t="0" r="r" b="b"/>
              <a:pathLst>
                <a:path w="636" h="241">
                  <a:moveTo>
                    <a:pt x="23" y="30"/>
                  </a:moveTo>
                  <a:cubicBezTo>
                    <a:pt x="46" y="60"/>
                    <a:pt x="333" y="181"/>
                    <a:pt x="431" y="211"/>
                  </a:cubicBezTo>
                  <a:cubicBezTo>
                    <a:pt x="529" y="241"/>
                    <a:pt x="636" y="241"/>
                    <a:pt x="613" y="211"/>
                  </a:cubicBezTo>
                  <a:cubicBezTo>
                    <a:pt x="590" y="181"/>
                    <a:pt x="393" y="60"/>
                    <a:pt x="295" y="30"/>
                  </a:cubicBezTo>
                  <a:cubicBezTo>
                    <a:pt x="197" y="0"/>
                    <a:pt x="0" y="0"/>
                    <a:pt x="23" y="30"/>
                  </a:cubicBezTo>
                  <a:close/>
                </a:path>
              </a:pathLst>
            </a:custGeom>
            <a:solidFill>
              <a:srgbClr val="CC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sv-SE"/>
            </a:p>
          </p:txBody>
        </p:sp>
        <p:sp>
          <p:nvSpPr>
            <p:cNvPr id="247843" name="Freeform 35"/>
            <p:cNvSpPr>
              <a:spLocks/>
            </p:cNvSpPr>
            <p:nvPr/>
          </p:nvSpPr>
          <p:spPr bwMode="auto">
            <a:xfrm>
              <a:off x="4054" y="1207"/>
              <a:ext cx="246" cy="45"/>
            </a:xfrm>
            <a:custGeom>
              <a:avLst/>
              <a:gdLst/>
              <a:ahLst/>
              <a:cxnLst>
                <a:cxn ang="0">
                  <a:pos x="23" y="30"/>
                </a:cxn>
                <a:cxn ang="0">
                  <a:pos x="431" y="211"/>
                </a:cxn>
                <a:cxn ang="0">
                  <a:pos x="613" y="211"/>
                </a:cxn>
                <a:cxn ang="0">
                  <a:pos x="295" y="30"/>
                </a:cxn>
                <a:cxn ang="0">
                  <a:pos x="23" y="30"/>
                </a:cxn>
              </a:cxnLst>
              <a:rect l="0" t="0" r="r" b="b"/>
              <a:pathLst>
                <a:path w="636" h="241">
                  <a:moveTo>
                    <a:pt x="23" y="30"/>
                  </a:moveTo>
                  <a:cubicBezTo>
                    <a:pt x="46" y="60"/>
                    <a:pt x="333" y="181"/>
                    <a:pt x="431" y="211"/>
                  </a:cubicBezTo>
                  <a:cubicBezTo>
                    <a:pt x="529" y="241"/>
                    <a:pt x="636" y="241"/>
                    <a:pt x="613" y="211"/>
                  </a:cubicBezTo>
                  <a:cubicBezTo>
                    <a:pt x="590" y="181"/>
                    <a:pt x="393" y="60"/>
                    <a:pt x="295" y="30"/>
                  </a:cubicBezTo>
                  <a:cubicBezTo>
                    <a:pt x="197" y="0"/>
                    <a:pt x="0" y="0"/>
                    <a:pt x="23" y="30"/>
                  </a:cubicBezTo>
                  <a:close/>
                </a:path>
              </a:pathLst>
            </a:custGeom>
            <a:solidFill>
              <a:srgbClr val="CC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9264526" y="4049326"/>
            <a:ext cx="1002357" cy="353485"/>
            <a:chOff x="4406" y="2830"/>
            <a:chExt cx="967" cy="279"/>
          </a:xfrm>
        </p:grpSpPr>
        <p:sp>
          <p:nvSpPr>
            <p:cNvPr id="247845" name="Freeform 37"/>
            <p:cNvSpPr>
              <a:spLocks/>
            </p:cNvSpPr>
            <p:nvPr/>
          </p:nvSpPr>
          <p:spPr bwMode="auto">
            <a:xfrm>
              <a:off x="4406" y="2830"/>
              <a:ext cx="967" cy="239"/>
            </a:xfrm>
            <a:custGeom>
              <a:avLst/>
              <a:gdLst/>
              <a:ahLst/>
              <a:cxnLst>
                <a:cxn ang="0">
                  <a:pos x="128" y="237"/>
                </a:cxn>
                <a:cxn ang="0">
                  <a:pos x="40" y="221"/>
                </a:cxn>
                <a:cxn ang="0">
                  <a:pos x="112" y="128"/>
                </a:cxn>
                <a:cxn ang="0">
                  <a:pos x="259" y="89"/>
                </a:cxn>
                <a:cxn ang="0">
                  <a:pos x="358" y="8"/>
                </a:cxn>
                <a:cxn ang="0">
                  <a:pos x="634" y="38"/>
                </a:cxn>
                <a:cxn ang="0">
                  <a:pos x="809" y="237"/>
                </a:cxn>
                <a:cxn ang="0">
                  <a:pos x="128" y="237"/>
                </a:cxn>
              </a:cxnLst>
              <a:rect l="0" t="0" r="r" b="b"/>
              <a:pathLst>
                <a:path w="893" h="239">
                  <a:moveTo>
                    <a:pt x="128" y="237"/>
                  </a:moveTo>
                  <a:cubicBezTo>
                    <a:pt x="0" y="234"/>
                    <a:pt x="43" y="239"/>
                    <a:pt x="40" y="221"/>
                  </a:cubicBezTo>
                  <a:cubicBezTo>
                    <a:pt x="37" y="203"/>
                    <a:pt x="75" y="150"/>
                    <a:pt x="112" y="128"/>
                  </a:cubicBezTo>
                  <a:cubicBezTo>
                    <a:pt x="149" y="106"/>
                    <a:pt x="218" y="109"/>
                    <a:pt x="259" y="89"/>
                  </a:cubicBezTo>
                  <a:cubicBezTo>
                    <a:pt x="300" y="69"/>
                    <a:pt x="296" y="16"/>
                    <a:pt x="358" y="8"/>
                  </a:cubicBezTo>
                  <a:cubicBezTo>
                    <a:pt x="420" y="0"/>
                    <a:pt x="559" y="0"/>
                    <a:pt x="634" y="38"/>
                  </a:cubicBezTo>
                  <a:cubicBezTo>
                    <a:pt x="709" y="76"/>
                    <a:pt x="893" y="204"/>
                    <a:pt x="809" y="237"/>
                  </a:cubicBezTo>
                  <a:lnTo>
                    <a:pt x="128" y="237"/>
                  </a:lnTo>
                  <a:close/>
                </a:path>
              </a:pathLst>
            </a:custGeom>
            <a:solidFill>
              <a:srgbClr val="CCFFCC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sv-SE"/>
            </a:p>
          </p:txBody>
        </p:sp>
        <p:sp>
          <p:nvSpPr>
            <p:cNvPr id="247846" name="Oval 38"/>
            <p:cNvSpPr>
              <a:spLocks noChangeArrowheads="1"/>
            </p:cNvSpPr>
            <p:nvPr/>
          </p:nvSpPr>
          <p:spPr bwMode="auto">
            <a:xfrm>
              <a:off x="4594" y="3022"/>
              <a:ext cx="93" cy="8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7847" name="Oval 39"/>
            <p:cNvSpPr>
              <a:spLocks noChangeArrowheads="1"/>
            </p:cNvSpPr>
            <p:nvPr/>
          </p:nvSpPr>
          <p:spPr bwMode="auto">
            <a:xfrm>
              <a:off x="5085" y="3022"/>
              <a:ext cx="92" cy="8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8503761" y="4901540"/>
            <a:ext cx="1684303" cy="390233"/>
            <a:chOff x="1351" y="2886"/>
            <a:chExt cx="983" cy="223"/>
          </a:xfrm>
        </p:grpSpPr>
        <p:sp>
          <p:nvSpPr>
            <p:cNvPr id="247849" name="Rectangle 41"/>
            <p:cNvSpPr>
              <a:spLocks noChangeArrowheads="1"/>
            </p:cNvSpPr>
            <p:nvPr/>
          </p:nvSpPr>
          <p:spPr bwMode="auto">
            <a:xfrm>
              <a:off x="1351" y="2886"/>
              <a:ext cx="983" cy="1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7850" name="Oval 42"/>
            <p:cNvSpPr>
              <a:spLocks noChangeArrowheads="1"/>
            </p:cNvSpPr>
            <p:nvPr/>
          </p:nvSpPr>
          <p:spPr bwMode="auto">
            <a:xfrm>
              <a:off x="1498" y="3022"/>
              <a:ext cx="92" cy="8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7851" name="Oval 43"/>
            <p:cNvSpPr>
              <a:spLocks noChangeArrowheads="1"/>
            </p:cNvSpPr>
            <p:nvPr/>
          </p:nvSpPr>
          <p:spPr bwMode="auto">
            <a:xfrm>
              <a:off x="2088" y="3022"/>
              <a:ext cx="93" cy="8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7852" name="Rectangle 44"/>
            <p:cNvSpPr>
              <a:spLocks noChangeArrowheads="1"/>
            </p:cNvSpPr>
            <p:nvPr/>
          </p:nvSpPr>
          <p:spPr bwMode="auto">
            <a:xfrm>
              <a:off x="1400" y="2931"/>
              <a:ext cx="86" cy="1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7853" name="Rectangle 45"/>
            <p:cNvSpPr>
              <a:spLocks noChangeArrowheads="1"/>
            </p:cNvSpPr>
            <p:nvPr/>
          </p:nvSpPr>
          <p:spPr bwMode="auto">
            <a:xfrm>
              <a:off x="1940" y="2931"/>
              <a:ext cx="88" cy="1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47854" name="AutoShape 46"/>
          <p:cNvSpPr>
            <a:spLocks noChangeArrowheads="1"/>
          </p:cNvSpPr>
          <p:nvPr/>
        </p:nvSpPr>
        <p:spPr bwMode="auto">
          <a:xfrm rot="16200000">
            <a:off x="4433873" y="5028362"/>
            <a:ext cx="1279196" cy="942387"/>
          </a:xfrm>
          <a:prstGeom prst="rightArrow">
            <a:avLst>
              <a:gd name="adj1" fmla="val 50000"/>
              <a:gd name="adj2" fmla="val 33227"/>
            </a:avLst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9551" tIns="49775" rIns="99551" bIns="49775" anchor="ctr"/>
          <a:lstStyle/>
          <a:p>
            <a:endParaRPr lang="sv-SE"/>
          </a:p>
        </p:txBody>
      </p:sp>
      <p:sp>
        <p:nvSpPr>
          <p:cNvPr id="247855" name="AutoShape 47"/>
          <p:cNvSpPr>
            <a:spLocks noChangeArrowheads="1"/>
          </p:cNvSpPr>
          <p:nvPr/>
        </p:nvSpPr>
        <p:spPr bwMode="auto">
          <a:xfrm rot="5400000">
            <a:off x="4433873" y="2359311"/>
            <a:ext cx="1279196" cy="942387"/>
          </a:xfrm>
          <a:prstGeom prst="rightArrow">
            <a:avLst>
              <a:gd name="adj1" fmla="val 50000"/>
              <a:gd name="adj2" fmla="val 33227"/>
            </a:avLst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9551" tIns="49775" rIns="99551" bIns="49775" anchor="ctr"/>
          <a:lstStyle/>
          <a:p>
            <a:endParaRPr lang="sv-SE"/>
          </a:p>
        </p:txBody>
      </p:sp>
      <p:sp>
        <p:nvSpPr>
          <p:cNvPr id="247856" name="Text Box 48"/>
          <p:cNvSpPr txBox="1">
            <a:spLocks noChangeArrowheads="1"/>
          </p:cNvSpPr>
          <p:nvPr/>
        </p:nvSpPr>
        <p:spPr bwMode="auto">
          <a:xfrm>
            <a:off x="3257674" y="3939082"/>
            <a:ext cx="3816424" cy="55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51" tIns="49775" rIns="99551" bIns="49775">
            <a:spAutoFit/>
          </a:bodyPr>
          <a:lstStyle/>
          <a:p>
            <a:pPr>
              <a:lnSpc>
                <a:spcPct val="135000"/>
              </a:lnSpc>
              <a:spcBef>
                <a:spcPct val="20000"/>
              </a:spcBef>
              <a:buSzPct val="75000"/>
            </a:pPr>
            <a:r>
              <a:rPr lang="sv-SE" sz="2200" b="1" dirty="0">
                <a:latin typeface="Verdana" pitchFamily="34" charset="0"/>
              </a:rPr>
              <a:t> </a:t>
            </a:r>
            <a:r>
              <a:rPr lang="en-GB" sz="2200" b="1" dirty="0" smtClean="0">
                <a:latin typeface="Verdana" pitchFamily="34" charset="0"/>
              </a:rPr>
              <a:t>Efficient</a:t>
            </a:r>
            <a:r>
              <a:rPr lang="sv-SE" sz="2200" b="1" dirty="0" smtClean="0">
                <a:latin typeface="Verdana" pitchFamily="34" charset="0"/>
              </a:rPr>
              <a:t> </a:t>
            </a:r>
            <a:r>
              <a:rPr lang="en-GB" sz="2200" b="1" dirty="0" smtClean="0">
                <a:latin typeface="Verdana" pitchFamily="34" charset="0"/>
              </a:rPr>
              <a:t>train</a:t>
            </a:r>
            <a:r>
              <a:rPr lang="sv-SE" sz="2200" b="1" dirty="0" smtClean="0">
                <a:latin typeface="Verdana" pitchFamily="34" charset="0"/>
              </a:rPr>
              <a:t> systems</a:t>
            </a:r>
            <a:endParaRPr lang="sv-SE" sz="2200" b="1" dirty="0">
              <a:latin typeface="Verdana" pitchFamily="34" charset="0"/>
            </a:endParaRPr>
          </a:p>
        </p:txBody>
      </p:sp>
      <p:sp>
        <p:nvSpPr>
          <p:cNvPr id="247857" name="AutoShape 49"/>
          <p:cNvSpPr>
            <a:spLocks noChangeArrowheads="1"/>
          </p:cNvSpPr>
          <p:nvPr/>
        </p:nvSpPr>
        <p:spPr bwMode="auto">
          <a:xfrm rot="10800000">
            <a:off x="1195976" y="3744839"/>
            <a:ext cx="1252519" cy="962459"/>
          </a:xfrm>
          <a:prstGeom prst="rightArrow">
            <a:avLst>
              <a:gd name="adj1" fmla="val 50000"/>
              <a:gd name="adj2" fmla="val 33227"/>
            </a:avLst>
          </a:prstGeom>
          <a:solidFill>
            <a:srgbClr val="A0B0F4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9551" tIns="49775" rIns="99551" bIns="49775" anchor="ctr"/>
          <a:lstStyle/>
          <a:p>
            <a:endParaRPr lang="sv-SE"/>
          </a:p>
        </p:txBody>
      </p:sp>
      <p:sp>
        <p:nvSpPr>
          <p:cNvPr id="247858" name="AutoShape 50"/>
          <p:cNvSpPr>
            <a:spLocks noChangeArrowheads="1"/>
          </p:cNvSpPr>
          <p:nvPr/>
        </p:nvSpPr>
        <p:spPr bwMode="auto">
          <a:xfrm rot="10800000">
            <a:off x="7722437" y="3744839"/>
            <a:ext cx="1252518" cy="962459"/>
          </a:xfrm>
          <a:prstGeom prst="rightArrow">
            <a:avLst>
              <a:gd name="adj1" fmla="val 50000"/>
              <a:gd name="adj2" fmla="val 33227"/>
            </a:avLst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9551" tIns="49775" rIns="99551" bIns="49775" anchor="ctr"/>
          <a:lstStyle/>
          <a:p>
            <a:endParaRPr lang="sv-SE"/>
          </a:p>
        </p:txBody>
      </p:sp>
      <p:sp>
        <p:nvSpPr>
          <p:cNvPr id="51" name="Date Placeholder 2"/>
          <p:cNvSpPr>
            <a:spLocks noGrp="1"/>
          </p:cNvSpPr>
          <p:nvPr>
            <p:ph type="dt" sz="half" idx="10"/>
          </p:nvPr>
        </p:nvSpPr>
        <p:spPr>
          <a:xfrm>
            <a:off x="252413" y="6811963"/>
            <a:ext cx="1092200" cy="401637"/>
          </a:xfrm>
        </p:spPr>
        <p:txBody>
          <a:bodyPr/>
          <a:lstStyle/>
          <a:p>
            <a:pPr>
              <a:defRPr/>
            </a:pPr>
            <a:fld id="{8C96E007-B6D2-4223-8904-A84789F775CD}" type="datetime1">
              <a:rPr lang="sv-SE" smtClean="0"/>
              <a:pPr>
                <a:defRPr/>
              </a:pPr>
              <a:t>15/08/20</a:t>
            </a:fld>
            <a:endParaRPr lang="sv-SE"/>
          </a:p>
        </p:txBody>
      </p:sp>
      <p:sp>
        <p:nvSpPr>
          <p:cNvPr id="5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0425" y="6811963"/>
            <a:ext cx="6599857" cy="401637"/>
          </a:xfrm>
        </p:spPr>
        <p:txBody>
          <a:bodyPr/>
          <a:lstStyle/>
          <a:p>
            <a:pPr>
              <a:defRPr/>
            </a:pPr>
            <a:r>
              <a:rPr lang="en-US" smtClean="0"/>
              <a:t>KTH Railway Group     Centre for Research and Education in Railway Technology</a:t>
            </a:r>
            <a:endParaRPr lang="sv-SE" dirty="0"/>
          </a:p>
        </p:txBody>
      </p:sp>
      <p:sp>
        <p:nvSpPr>
          <p:cNvPr id="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46306" y="6804173"/>
            <a:ext cx="527050" cy="401637"/>
          </a:xfrm>
        </p:spPr>
        <p:txBody>
          <a:bodyPr/>
          <a:lstStyle/>
          <a:p>
            <a:pPr>
              <a:defRPr/>
            </a:pPr>
            <a:fld id="{DE995F04-9E9A-4DD0-9997-52CE5F992946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  <p:sp>
        <p:nvSpPr>
          <p:cNvPr id="54" name="Line 41"/>
          <p:cNvSpPr>
            <a:spLocks noChangeShapeType="1"/>
          </p:cNvSpPr>
          <p:nvPr/>
        </p:nvSpPr>
        <p:spPr bwMode="auto">
          <a:xfrm>
            <a:off x="2572890" y="4571925"/>
            <a:ext cx="5077272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sv-SE"/>
          </a:p>
        </p:txBody>
      </p:sp>
      <p:sp>
        <p:nvSpPr>
          <p:cNvPr id="55" name="Line 62"/>
          <p:cNvSpPr>
            <a:spLocks noChangeShapeType="1"/>
          </p:cNvSpPr>
          <p:nvPr/>
        </p:nvSpPr>
        <p:spPr bwMode="auto">
          <a:xfrm flipH="1">
            <a:off x="521816" y="4067224"/>
            <a:ext cx="0" cy="7207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none" w="med" len="sm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56" name="AutoShape 63"/>
          <p:cNvSpPr>
            <a:spLocks noChangeArrowheads="1"/>
          </p:cNvSpPr>
          <p:nvPr/>
        </p:nvSpPr>
        <p:spPr bwMode="auto">
          <a:xfrm>
            <a:off x="377354" y="3516361"/>
            <a:ext cx="288925" cy="784225"/>
          </a:xfrm>
          <a:prstGeom prst="flowChartAlternateProcess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7" name="Oval 64"/>
          <p:cNvSpPr>
            <a:spLocks noChangeAspect="1" noChangeArrowheads="1"/>
          </p:cNvSpPr>
          <p:nvPr/>
        </p:nvSpPr>
        <p:spPr bwMode="auto">
          <a:xfrm>
            <a:off x="407516" y="4049761"/>
            <a:ext cx="219075" cy="219075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8" name="Oval 65"/>
          <p:cNvSpPr>
            <a:spLocks noChangeAspect="1" noChangeArrowheads="1"/>
          </p:cNvSpPr>
          <p:nvPr/>
        </p:nvSpPr>
        <p:spPr bwMode="auto">
          <a:xfrm>
            <a:off x="407516" y="3803699"/>
            <a:ext cx="219075" cy="219075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9" name="Line 41"/>
          <p:cNvSpPr>
            <a:spLocks noChangeShapeType="1"/>
          </p:cNvSpPr>
          <p:nvPr/>
        </p:nvSpPr>
        <p:spPr bwMode="auto">
          <a:xfrm>
            <a:off x="2572890" y="4724325"/>
            <a:ext cx="5077272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sv-SE"/>
          </a:p>
        </p:txBody>
      </p:sp>
      <p:sp>
        <p:nvSpPr>
          <p:cNvPr id="13" name="Rectangle 12"/>
          <p:cNvSpPr/>
          <p:nvPr/>
        </p:nvSpPr>
        <p:spPr bwMode="auto">
          <a:xfrm>
            <a:off x="2800291" y="4571925"/>
            <a:ext cx="45719" cy="1522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150931" y="4572082"/>
            <a:ext cx="45719" cy="1522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499987" y="4575557"/>
            <a:ext cx="45719" cy="1522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860027" y="4577440"/>
            <a:ext cx="45719" cy="1522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292075" y="4577440"/>
            <a:ext cx="45719" cy="1522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498034" y="4571925"/>
            <a:ext cx="45719" cy="1522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894393" y="4572082"/>
            <a:ext cx="45719" cy="1522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7243449" y="4575557"/>
            <a:ext cx="45719" cy="1522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4672499" y="4571925"/>
            <a:ext cx="45719" cy="1522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5023139" y="4572082"/>
            <a:ext cx="45719" cy="1522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5444203" y="4575557"/>
            <a:ext cx="45719" cy="1522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777954" y="4577440"/>
            <a:ext cx="45719" cy="1522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164283" y="4577440"/>
            <a:ext cx="45719" cy="1522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4" name="Line 41"/>
          <p:cNvSpPr>
            <a:spLocks noChangeShapeType="1"/>
          </p:cNvSpPr>
          <p:nvPr/>
        </p:nvSpPr>
        <p:spPr bwMode="auto">
          <a:xfrm>
            <a:off x="2609602" y="3811336"/>
            <a:ext cx="5077272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sv-SE"/>
          </a:p>
        </p:txBody>
      </p:sp>
      <p:grpSp>
        <p:nvGrpSpPr>
          <p:cNvPr id="15" name="Group 14"/>
          <p:cNvGrpSpPr/>
          <p:nvPr/>
        </p:nvGrpSpPr>
        <p:grpSpPr>
          <a:xfrm>
            <a:off x="4120926" y="4716173"/>
            <a:ext cx="1945060" cy="503824"/>
            <a:chOff x="2609602" y="4787949"/>
            <a:chExt cx="1945060" cy="503824"/>
          </a:xfrm>
        </p:grpSpPr>
        <p:sp>
          <p:nvSpPr>
            <p:cNvPr id="14" name="Half Frame 13"/>
            <p:cNvSpPr/>
            <p:nvPr/>
          </p:nvSpPr>
          <p:spPr bwMode="auto">
            <a:xfrm>
              <a:off x="2609602" y="4787949"/>
              <a:ext cx="1800200" cy="503824"/>
            </a:xfrm>
            <a:prstGeom prst="halfFram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8" name="Half Frame 77"/>
            <p:cNvSpPr/>
            <p:nvPr/>
          </p:nvSpPr>
          <p:spPr bwMode="auto">
            <a:xfrm flipH="1">
              <a:off x="3412674" y="4787949"/>
              <a:ext cx="1141988" cy="503824"/>
            </a:xfrm>
            <a:prstGeom prst="halfFram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 bwMode="auto">
          <a:xfrm flipH="1" flipV="1">
            <a:off x="3499987" y="4729683"/>
            <a:ext cx="620940" cy="49546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 flipH="1">
            <a:off x="6065986" y="4710629"/>
            <a:ext cx="670755" cy="50936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Text Box 48"/>
          <p:cNvSpPr txBox="1">
            <a:spLocks noChangeArrowheads="1"/>
          </p:cNvSpPr>
          <p:nvPr/>
        </p:nvSpPr>
        <p:spPr bwMode="auto">
          <a:xfrm>
            <a:off x="3185666" y="5166483"/>
            <a:ext cx="4080642" cy="50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51" tIns="49775" rIns="99551" bIns="49775">
            <a:spAutoFit/>
          </a:bodyPr>
          <a:lstStyle/>
          <a:p>
            <a:pPr>
              <a:lnSpc>
                <a:spcPct val="135000"/>
              </a:lnSpc>
              <a:spcBef>
                <a:spcPct val="20000"/>
              </a:spcBef>
              <a:buSzPct val="75000"/>
            </a:pPr>
            <a:r>
              <a:rPr lang="en-GB" sz="2200" b="1" smtClean="0">
                <a:latin typeface="Verdana" pitchFamily="34" charset="0"/>
              </a:rPr>
              <a:t> Efficient infrastructure</a:t>
            </a:r>
            <a:endParaRPr lang="en-GB" sz="22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TH Eng Logo">
  <a:themeElements>
    <a:clrScheme name="KTH Colou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C54A6"/>
      </a:accent1>
      <a:accent2>
        <a:srgbClr val="808080"/>
      </a:accent2>
      <a:accent3>
        <a:srgbClr val="9D102D"/>
      </a:accent3>
      <a:accent4>
        <a:srgbClr val="E3DCC0"/>
      </a:accent4>
      <a:accent5>
        <a:srgbClr val="7F8E2B"/>
      </a:accent5>
      <a:accent6>
        <a:srgbClr val="404616"/>
      </a:accent6>
      <a:hlink>
        <a:srgbClr val="009999"/>
      </a:hlink>
      <a:folHlink>
        <a:srgbClr val="99CC00"/>
      </a:folHlink>
    </a:clrScheme>
    <a:fontScheme name="KTH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3296</TotalTime>
  <Words>825</Words>
  <Application>Microsoft Macintosh PowerPoint</Application>
  <PresentationFormat>Custom</PresentationFormat>
  <Paragraphs>209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KTH Eng Logo</vt:lpstr>
      <vt:lpstr> KTH Railway Group Centre for Research and Education in Railway Technology </vt:lpstr>
      <vt:lpstr>Kungliga Tekniska Högskolan (KTH)</vt:lpstr>
      <vt:lpstr>Kungliga Tekniska Högskolan (KTH)</vt:lpstr>
      <vt:lpstr>KTH Railway Group Organisation</vt:lpstr>
      <vt:lpstr>KTH Railway Group</vt:lpstr>
      <vt:lpstr>KTH Railway Group</vt:lpstr>
      <vt:lpstr>KTH Railway Group 2015</vt:lpstr>
      <vt:lpstr>KTH Railway Group is multidisciplinary</vt:lpstr>
      <vt:lpstr>PowerPoint Presentation</vt:lpstr>
      <vt:lpstr>Gröna Tåget research programme</vt:lpstr>
      <vt:lpstr>Actual EU projects</vt:lpstr>
      <vt:lpstr>Finished EU projects</vt:lpstr>
      <vt:lpstr>Finished EU projects</vt:lpstr>
      <vt:lpstr>Strategy towards EU projects</vt:lpstr>
      <vt:lpstr> KTH Railway Group Centre for Research and Education in Railway Technology </vt:lpstr>
    </vt:vector>
  </TitlesOfParts>
  <Company>Kungliga Tekniska Högskolan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mariaq</dc:creator>
  <cp:lastModifiedBy>Carlos Casanueva</cp:lastModifiedBy>
  <cp:revision>249</cp:revision>
  <dcterms:created xsi:type="dcterms:W3CDTF">2010-06-07T06:35:01Z</dcterms:created>
  <dcterms:modified xsi:type="dcterms:W3CDTF">2015-08-20T14:47:45Z</dcterms:modified>
</cp:coreProperties>
</file>