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5" r:id="rId3"/>
    <p:sldId id="286" r:id="rId4"/>
    <p:sldId id="304" r:id="rId5"/>
    <p:sldId id="300" r:id="rId6"/>
    <p:sldId id="303" r:id="rId7"/>
    <p:sldId id="301" r:id="rId8"/>
    <p:sldId id="302" r:id="rId9"/>
    <p:sldId id="297" r:id="rId10"/>
    <p:sldId id="299" r:id="rId11"/>
    <p:sldId id="268" r:id="rId1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7FE5"/>
    <a:srgbClr val="EEEEFC"/>
    <a:srgbClr val="DCD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7" autoAdjust="0"/>
    <p:restoredTop sz="94671" autoAdjust="0"/>
  </p:normalViewPr>
  <p:slideViewPr>
    <p:cSldViewPr>
      <p:cViewPr>
        <p:scale>
          <a:sx n="75" d="100"/>
          <a:sy n="75" d="100"/>
        </p:scale>
        <p:origin x="-9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744" y="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/>
          <a:lstStyle>
            <a:lvl1pPr algn="r">
              <a:defRPr sz="1200"/>
            </a:lvl1pPr>
          </a:lstStyle>
          <a:p>
            <a:fld id="{1C71DDAC-2C76-4635-9982-4168EA7FD75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081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744" y="937081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 anchor="b"/>
          <a:lstStyle>
            <a:lvl1pPr algn="r">
              <a:defRPr sz="1200"/>
            </a:lvl1pPr>
          </a:lstStyle>
          <a:p>
            <a:fld id="{DDA7DF58-0074-43D3-9CB7-842078587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72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744" y="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/>
          <a:lstStyle>
            <a:lvl1pPr algn="r">
              <a:defRPr sz="1200"/>
            </a:lvl1pPr>
          </a:lstStyle>
          <a:p>
            <a:fld id="{84654500-F9AF-4F25-BB2A-7EE5862A813E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4" tIns="44877" rIns="89754" bIns="44877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733" y="4686188"/>
            <a:ext cx="5388300" cy="4440779"/>
          </a:xfrm>
          <a:prstGeom prst="rect">
            <a:avLst/>
          </a:prstGeom>
        </p:spPr>
        <p:txBody>
          <a:bodyPr vert="horz" lIns="89754" tIns="44877" rIns="89754" bIns="4487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081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744" y="9370812"/>
            <a:ext cx="2918468" cy="493940"/>
          </a:xfrm>
          <a:prstGeom prst="rect">
            <a:avLst/>
          </a:prstGeom>
        </p:spPr>
        <p:txBody>
          <a:bodyPr vert="horz" lIns="89754" tIns="44877" rIns="89754" bIns="44877" rtlCol="0" anchor="b"/>
          <a:lstStyle>
            <a:lvl1pPr algn="r">
              <a:defRPr sz="1200"/>
            </a:lvl1pPr>
          </a:lstStyle>
          <a:p>
            <a:fld id="{7AB340FF-1BC7-453D-BB26-CD14144EED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82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71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3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32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47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81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26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32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0FF-1BC7-453D-BB26-CD14144EEDB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71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24C9-21D5-443A-9C72-ACFAE8F79AA0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41C-2BEA-4D75-979C-20A0981B273D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E325-5430-4902-A272-51C668EB80B8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844-2B61-46D1-82B3-048089361260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AF2A-8FE7-45BD-80F0-ECE2ABC267D3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F0A-96EA-4A83-BC6E-679545ED5D9D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E15-A08F-42DA-84C6-CB33A26CB65F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0C27-5AEF-40DD-965C-835E05DEC3C3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FE6C-1A71-41F9-8108-E3CF4C8B106B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7B44-CEC6-4E27-8853-86CF2D07635E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AF77-A5DB-4E29-997C-E5D33AF5E90C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7DD322-38A8-4383-94B1-8082F09DF31D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EDD91F-DAC2-4E0B-80EC-BA7FB6E07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 dir="r"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gif"/><Relationship Id="rId21" Type="http://schemas.openxmlformats.org/officeDocument/2006/relationships/image" Target="../media/image21.gif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24" Type="http://schemas.openxmlformats.org/officeDocument/2006/relationships/image" Target="../media/image24.jpe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8968" y="4052664"/>
            <a:ext cx="7823472" cy="1248544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Jaroslav </a:t>
            </a:r>
            <a:r>
              <a:rPr lang="cs-CZ" sz="2400" b="1" dirty="0" err="1" smtClean="0">
                <a:solidFill>
                  <a:schemeClr val="tx1"/>
                </a:solidFill>
              </a:rPr>
              <a:t>Vasatko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VUZ - </a:t>
            </a:r>
            <a:r>
              <a:rPr lang="en-AU" sz="2000" b="1" dirty="0" smtClean="0">
                <a:solidFill>
                  <a:schemeClr val="tx1"/>
                </a:solidFill>
              </a:rPr>
              <a:t>Railway Research</a:t>
            </a:r>
            <a:r>
              <a:rPr lang="cs-CZ" sz="2000" b="1" dirty="0" smtClean="0">
                <a:solidFill>
                  <a:schemeClr val="tx1"/>
                </a:solidFill>
              </a:rPr>
              <a:t> Institute, </a:t>
            </a:r>
            <a:r>
              <a:rPr lang="en-AU" sz="2000" b="1" dirty="0" err="1" smtClean="0">
                <a:solidFill>
                  <a:schemeClr val="tx1"/>
                </a:solidFill>
              </a:rPr>
              <a:t>j.s.c</a:t>
            </a:r>
            <a:r>
              <a:rPr lang="en-AU" sz="2000" b="1" dirty="0" smtClean="0">
                <a:solidFill>
                  <a:schemeClr val="tx1"/>
                </a:solidFill>
              </a:rPr>
              <a:t>.</a:t>
            </a:r>
            <a:r>
              <a:rPr lang="cs-CZ" sz="2000" b="1" dirty="0" smtClean="0">
                <a:solidFill>
                  <a:schemeClr val="tx1"/>
                </a:solidFill>
              </a:rPr>
              <a:t> – CZTP </a:t>
            </a:r>
            <a:r>
              <a:rPr lang="en-AU" sz="2000" b="1" dirty="0" smtClean="0">
                <a:solidFill>
                  <a:schemeClr val="tx1"/>
                </a:solidFill>
              </a:rPr>
              <a:t>member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AU" sz="1600" i="1" dirty="0" smtClean="0">
                <a:solidFill>
                  <a:schemeClr val="tx1"/>
                </a:solidFill>
              </a:rPr>
              <a:t>Adviser of Director </a:t>
            </a:r>
            <a:r>
              <a:rPr lang="cs-CZ" sz="1600" i="1" dirty="0" smtClean="0">
                <a:solidFill>
                  <a:schemeClr val="tx1"/>
                </a:solidFill>
              </a:rPr>
              <a:t>General VUZ</a:t>
            </a:r>
            <a:endParaRPr lang="en-GB" sz="16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/>
                </a:solidFill>
              </a:rPr>
              <a:t> </a:t>
            </a:r>
            <a:endParaRPr lang="cs-CZ" sz="3000" dirty="0" smtClean="0">
              <a:solidFill>
                <a:schemeClr val="tx1"/>
              </a:solidFill>
            </a:endParaRPr>
          </a:p>
          <a:p>
            <a:pPr algn="ctr"/>
            <a:endParaRPr lang="cs-CZ" sz="3000" dirty="0">
              <a:solidFill>
                <a:schemeClr val="tx1"/>
              </a:solidFill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                                                      Prague, </a:t>
            </a:r>
            <a:r>
              <a:rPr lang="en-AU" sz="2000" dirty="0" smtClean="0">
                <a:solidFill>
                  <a:schemeClr val="tx1"/>
                </a:solidFill>
              </a:rPr>
              <a:t>September</a:t>
            </a:r>
            <a:r>
              <a:rPr lang="cs-CZ" sz="2000" dirty="0" smtClean="0">
                <a:solidFill>
                  <a:schemeClr val="tx1"/>
                </a:solidFill>
              </a:rPr>
              <a:t> 4th, 2014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247007"/>
            <a:ext cx="9144000" cy="1181993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cs-CZ" sz="3700" dirty="0" smtClean="0">
                <a:solidFill>
                  <a:schemeClr val="tx1"/>
                </a:solidFill>
                <a:effectLst/>
              </a:rPr>
              <a:t>Czech </a:t>
            </a:r>
            <a:r>
              <a:rPr lang="en-GB" sz="3700" dirty="0" smtClean="0">
                <a:solidFill>
                  <a:schemeClr val="tx1"/>
                </a:solidFill>
                <a:effectLst/>
              </a:rPr>
              <a:t>National </a:t>
            </a:r>
            <a:r>
              <a:rPr lang="en-GB" sz="3700" dirty="0">
                <a:solidFill>
                  <a:schemeClr val="tx1"/>
                </a:solidFill>
                <a:effectLst/>
              </a:rPr>
              <a:t>Technology </a:t>
            </a:r>
            <a:r>
              <a:rPr lang="en-GB" sz="3700" dirty="0" smtClean="0">
                <a:solidFill>
                  <a:schemeClr val="tx1"/>
                </a:solidFill>
                <a:effectLst/>
              </a:rPr>
              <a:t>Platform</a:t>
            </a:r>
            <a:r>
              <a:rPr lang="cs-CZ" sz="33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300" dirty="0" smtClean="0">
                <a:solidFill>
                  <a:schemeClr val="tx1"/>
                </a:solidFill>
                <a:effectLst/>
              </a:rPr>
            </a:br>
            <a:r>
              <a:rPr lang="cs-CZ" sz="10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1000" dirty="0" smtClean="0">
                <a:solidFill>
                  <a:schemeClr val="tx1"/>
                </a:solidFill>
                <a:effectLst/>
              </a:rPr>
            </a:br>
            <a:r>
              <a:rPr lang="en-GB" sz="3000" dirty="0" smtClean="0">
                <a:solidFill>
                  <a:schemeClr val="tx1"/>
                </a:solidFill>
                <a:effectLst/>
              </a:rPr>
              <a:t>Interoperability </a:t>
            </a:r>
            <a:r>
              <a:rPr lang="en-GB" sz="3000" dirty="0">
                <a:solidFill>
                  <a:schemeClr val="tx1"/>
                </a:solidFill>
                <a:effectLst/>
              </a:rPr>
              <a:t>of </a:t>
            </a:r>
            <a:r>
              <a:rPr lang="en-AU" sz="3000" dirty="0" smtClean="0">
                <a:solidFill>
                  <a:schemeClr val="tx1"/>
                </a:solidFill>
                <a:effectLst/>
              </a:rPr>
              <a:t>Railway</a:t>
            </a:r>
            <a:r>
              <a:rPr lang="cs-CZ" sz="3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3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AU" sz="3000" dirty="0" smtClean="0">
                <a:solidFill>
                  <a:schemeClr val="tx1"/>
                </a:solidFill>
                <a:effectLst/>
              </a:rPr>
              <a:t>Infrastructure</a:t>
            </a:r>
            <a:r>
              <a:rPr lang="cs-CZ" sz="3000" dirty="0" smtClean="0">
                <a:solidFill>
                  <a:schemeClr val="tx1"/>
                </a:solidFill>
                <a:effectLst/>
              </a:rPr>
              <a:t> </a:t>
            </a:r>
            <a:endParaRPr lang="en-AU" sz="3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" name="Obrázek 12" descr="vlaj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07120">
            <a:off x="291723" y="525679"/>
            <a:ext cx="1482169" cy="1008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C:\Users\kralm\Documents\1_Prace\IRICON\20130626_Paris\Prezentace_nove\Loga\logo IZ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5623"/>
            <a:ext cx="956880" cy="8682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766388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838977" y="29561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CZ</a:t>
            </a:r>
            <a:r>
              <a:rPr lang="en-GB" sz="2400" b="1" dirty="0" smtClean="0"/>
              <a:t>TP</a:t>
            </a:r>
            <a:r>
              <a:rPr lang="cs-CZ" sz="2400" b="1" dirty="0"/>
              <a:t> </a:t>
            </a:r>
            <a:r>
              <a:rPr lang="en-US" sz="2400" b="1" dirty="0" smtClean="0"/>
              <a:t>proposals for possible future cooperation</a:t>
            </a:r>
            <a:endParaRPr lang="en-US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7548" y="980728"/>
            <a:ext cx="783677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Participation in the project </a:t>
            </a:r>
            <a:r>
              <a:rPr lang="en-US" sz="2000" b="1" dirty="0" smtClean="0">
                <a:solidFill>
                  <a:srgbClr val="FF0000"/>
                </a:solidFill>
              </a:rPr>
              <a:t>Shift2Rail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endParaRPr lang="cs-CZ" sz="2000" b="1" dirty="0" smtClean="0"/>
          </a:p>
          <a:p>
            <a:r>
              <a:rPr lang="en-AU" sz="2000" b="1" dirty="0" smtClean="0"/>
              <a:t>Our assumptions</a:t>
            </a:r>
            <a:r>
              <a:rPr lang="cs-CZ" sz="2000" b="1" dirty="0" smtClean="0"/>
              <a:t>:</a:t>
            </a:r>
            <a:endParaRPr lang="en-A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AU" sz="2000" dirty="0" smtClean="0"/>
              <a:t>can</a:t>
            </a:r>
            <a:r>
              <a:rPr lang="cs-CZ" sz="2000" dirty="0" smtClean="0"/>
              <a:t> </a:t>
            </a:r>
            <a:r>
              <a:rPr lang="en-US" sz="2000" dirty="0" smtClean="0"/>
              <a:t>offer </a:t>
            </a:r>
            <a:r>
              <a:rPr lang="en-US" sz="2000" dirty="0"/>
              <a:t>professional capacities of universities, research and </a:t>
            </a:r>
            <a:r>
              <a:rPr lang="en-US" sz="2000" dirty="0" smtClean="0"/>
              <a:t>development</a:t>
            </a:r>
            <a:r>
              <a:rPr lang="cs-CZ" sz="2000" dirty="0" smtClean="0"/>
              <a:t> </a:t>
            </a:r>
            <a:r>
              <a:rPr lang="en-AU" sz="2000" dirty="0" smtClean="0"/>
              <a:t>institutions</a:t>
            </a:r>
            <a:r>
              <a:rPr lang="cs-CZ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</a:t>
            </a:r>
            <a:r>
              <a:rPr lang="cs-CZ" sz="2000" dirty="0" smtClean="0"/>
              <a:t> </a:t>
            </a:r>
            <a:r>
              <a:rPr lang="en-AU" sz="2000" dirty="0" smtClean="0"/>
              <a:t>can</a:t>
            </a:r>
            <a:r>
              <a:rPr lang="cs-CZ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provide experimental </a:t>
            </a:r>
            <a:r>
              <a:rPr lang="en-US" sz="2000" dirty="0" smtClean="0"/>
              <a:t>bas</a:t>
            </a:r>
            <a:r>
              <a:rPr lang="cs-CZ" sz="2000" dirty="0" smtClean="0"/>
              <a:t>es</a:t>
            </a:r>
            <a:r>
              <a:rPr lang="en-US" sz="2000" dirty="0" smtClean="0"/>
              <a:t> </a:t>
            </a:r>
            <a:r>
              <a:rPr lang="en-US" sz="2000" dirty="0"/>
              <a:t>- accredited laboratories and testing centers </a:t>
            </a:r>
            <a:r>
              <a:rPr lang="en-US" sz="2000" dirty="0" smtClean="0"/>
              <a:t>(</a:t>
            </a:r>
            <a:r>
              <a:rPr lang="cs-CZ" sz="2000" dirty="0" smtClean="0"/>
              <a:t>Test Centre </a:t>
            </a:r>
            <a:r>
              <a:rPr lang="en-US" sz="2000" dirty="0" smtClean="0"/>
              <a:t>VUZ </a:t>
            </a:r>
            <a:r>
              <a:rPr lang="en-US" sz="2000" dirty="0" err="1"/>
              <a:t>Velim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cooperate on the </a:t>
            </a:r>
            <a:r>
              <a:rPr lang="en-US" sz="2000" dirty="0" smtClean="0"/>
              <a:t>project</a:t>
            </a:r>
            <a:r>
              <a:rPr lang="cs-CZ" sz="2000" dirty="0" smtClean="0"/>
              <a:t> </a:t>
            </a:r>
            <a:r>
              <a:rPr lang="en-US" sz="2000" dirty="0" smtClean="0"/>
              <a:t>Foster </a:t>
            </a:r>
            <a:r>
              <a:rPr lang="en-US" sz="2000" dirty="0"/>
              <a:t>Rail that is linked with project </a:t>
            </a:r>
            <a:r>
              <a:rPr lang="en-US" sz="2000" dirty="0" smtClean="0"/>
              <a:t>Shift2Rail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Contact the cooperation over the members of AZD and </a:t>
            </a:r>
            <a:r>
              <a:rPr lang="en-US" sz="2000" dirty="0" smtClean="0"/>
              <a:t>VÚKV</a:t>
            </a:r>
            <a:endParaRPr lang="cs-CZ" sz="2000" dirty="0" smtClean="0"/>
          </a:p>
          <a:p>
            <a:r>
              <a:rPr lang="en-AU" sz="2000" b="1" dirty="0" smtClean="0"/>
              <a:t>The form of participation – </a:t>
            </a:r>
            <a:r>
              <a:rPr lang="en-AU" sz="2000" dirty="0" smtClean="0"/>
              <a:t>open calls, subcontracts</a:t>
            </a:r>
          </a:p>
          <a:p>
            <a:endParaRPr lang="cs-CZ" sz="2000" b="1" dirty="0"/>
          </a:p>
          <a:p>
            <a:r>
              <a:rPr lang="en-AU" sz="2000" b="1" dirty="0" smtClean="0"/>
              <a:t>We would like to participate on program </a:t>
            </a:r>
            <a:r>
              <a:rPr lang="en-AU" sz="2000" b="1" dirty="0" smtClean="0">
                <a:solidFill>
                  <a:srgbClr val="FF0000"/>
                </a:solidFill>
              </a:rPr>
              <a:t>HOR</a:t>
            </a:r>
            <a:r>
              <a:rPr lang="cs-CZ" sz="2000" b="1" dirty="0" smtClean="0">
                <a:solidFill>
                  <a:srgbClr val="FF0000"/>
                </a:solidFill>
              </a:rPr>
              <a:t>I</a:t>
            </a:r>
            <a:r>
              <a:rPr lang="en-AU" sz="2000" b="1" dirty="0" smtClean="0">
                <a:solidFill>
                  <a:srgbClr val="FF0000"/>
                </a:solidFill>
              </a:rPr>
              <a:t>ZON 2020</a:t>
            </a:r>
          </a:p>
          <a:p>
            <a:endParaRPr lang="cs-CZ" sz="2000" b="1" dirty="0"/>
          </a:p>
          <a:p>
            <a:r>
              <a:rPr lang="en-AU" sz="2000" b="1" dirty="0" smtClean="0">
                <a:solidFill>
                  <a:srgbClr val="FF0000"/>
                </a:solidFill>
              </a:rPr>
              <a:t>Other possibilities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en-AU" sz="2000" b="1" dirty="0" smtClean="0"/>
              <a:t>of cooperation</a:t>
            </a:r>
            <a:r>
              <a:rPr lang="cs-CZ" sz="2000" b="1" dirty="0" smtClean="0"/>
              <a:t> f</a:t>
            </a:r>
            <a:r>
              <a:rPr lang="en-AU" sz="2000" b="1" dirty="0" smtClean="0"/>
              <a:t>or example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coordination </a:t>
            </a:r>
            <a:r>
              <a:rPr lang="en-US" sz="2000" dirty="0"/>
              <a:t>in the development and maintenance of </a:t>
            </a:r>
            <a:r>
              <a:rPr lang="en-US" sz="2000" dirty="0" smtClean="0"/>
              <a:t>TSI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and </a:t>
            </a:r>
            <a:r>
              <a:rPr lang="en-AU" sz="2000" dirty="0" smtClean="0"/>
              <a:t>others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287759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823472" cy="1224136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Jaroslav </a:t>
            </a:r>
            <a:r>
              <a:rPr lang="cs-CZ" sz="2400" dirty="0" err="1" smtClean="0">
                <a:solidFill>
                  <a:schemeClr val="tx1"/>
                </a:solidFill>
              </a:rPr>
              <a:t>Vasatko</a:t>
            </a:r>
            <a:r>
              <a:rPr lang="cs-CZ" sz="2400" dirty="0" smtClean="0">
                <a:solidFill>
                  <a:schemeClr val="tx1"/>
                </a:solidFill>
              </a:rPr>
              <a:t>, VUZ – CZTP </a:t>
            </a:r>
            <a:r>
              <a:rPr lang="en-AU" sz="2400" dirty="0" smtClean="0">
                <a:solidFill>
                  <a:schemeClr val="tx1"/>
                </a:solidFill>
              </a:rPr>
              <a:t>member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Adviser of Director</a:t>
            </a:r>
            <a:r>
              <a:rPr lang="cs-CZ" sz="1400" dirty="0" smtClean="0">
                <a:solidFill>
                  <a:schemeClr val="tx1"/>
                </a:solidFill>
              </a:rPr>
              <a:t> General VUZ</a:t>
            </a:r>
            <a:endParaRPr lang="en-AU" sz="1400" dirty="0" smtClean="0">
              <a:solidFill>
                <a:schemeClr val="tx1"/>
              </a:solidFill>
            </a:endParaRP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		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                                      Prague, </a:t>
            </a:r>
            <a:r>
              <a:rPr lang="en-AU" sz="2400" dirty="0" smtClean="0">
                <a:solidFill>
                  <a:schemeClr val="tx1"/>
                </a:solidFill>
              </a:rPr>
              <a:t>September</a:t>
            </a:r>
            <a:r>
              <a:rPr lang="cs-CZ" sz="2400" dirty="0" smtClean="0">
                <a:solidFill>
                  <a:schemeClr val="tx1"/>
                </a:solidFill>
              </a:rPr>
              <a:t> 4th, 2014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181993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cs-CZ" sz="4400" dirty="0" smtClean="0"/>
              <a:t>   </a:t>
            </a:r>
            <a:r>
              <a:rPr lang="en-GB" sz="4400" dirty="0" smtClean="0"/>
              <a:t>Thank </a:t>
            </a:r>
            <a:r>
              <a:rPr lang="en-GB" sz="4400" dirty="0"/>
              <a:t>you for </a:t>
            </a:r>
            <a:r>
              <a:rPr lang="en-GB" sz="4400" dirty="0" smtClean="0"/>
              <a:t>your</a:t>
            </a:r>
            <a:r>
              <a:rPr lang="cs-CZ" sz="4400" dirty="0" smtClean="0"/>
              <a:t> </a:t>
            </a:r>
            <a:r>
              <a:rPr lang="en-GB" sz="4400" dirty="0" smtClean="0"/>
              <a:t>attention</a:t>
            </a:r>
            <a:r>
              <a:rPr lang="cs-CZ" sz="4400" dirty="0" smtClean="0"/>
              <a:t>!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78650581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67543" y="548680"/>
            <a:ext cx="835292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100" b="1" dirty="0" smtClean="0"/>
              <a:t>Czech National Technology Platform</a:t>
            </a:r>
            <a:r>
              <a:rPr lang="cs-CZ" sz="3100" b="1" dirty="0" smtClean="0"/>
              <a:t> (CZTP)</a:t>
            </a:r>
            <a:endParaRPr lang="en-GB" sz="3100" b="1" dirty="0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470540" y="6376243"/>
            <a:ext cx="565956" cy="365125"/>
          </a:xfrm>
        </p:spPr>
        <p:txBody>
          <a:bodyPr/>
          <a:lstStyle/>
          <a:p>
            <a:r>
              <a:rPr lang="cs-CZ" sz="1500" dirty="0" smtClean="0"/>
              <a:t>2</a:t>
            </a:r>
            <a:endParaRPr lang="en-US" sz="1500" dirty="0"/>
          </a:p>
        </p:txBody>
      </p:sp>
      <p:pic>
        <p:nvPicPr>
          <p:cNvPr id="7" name="Obrázek 25" descr="mapaeu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1596" y="2726061"/>
            <a:ext cx="2503728" cy="2453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3" descr="cvu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2214554"/>
            <a:ext cx="968029" cy="7357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Obrázek 5" descr="SKANSK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2928934"/>
            <a:ext cx="1904996" cy="61912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Obrázek 7" descr="AZ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83475" y="2855356"/>
            <a:ext cx="1123943" cy="9441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" name="Obrázek 8" descr="D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2285992"/>
            <a:ext cx="952503" cy="9905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" name="Obrázek 9" descr="edik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4876" y="1500174"/>
            <a:ext cx="1083262" cy="6012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3" name="Obrázek 10" descr="EZ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27545" y="1413782"/>
            <a:ext cx="1024512" cy="86058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4" name="Obrázek 11" descr="logo_vu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7158" y="3071810"/>
            <a:ext cx="1368152" cy="82089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5" name="Obrázek 14" descr="Starmon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72264" y="1500174"/>
            <a:ext cx="1904996" cy="2571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6" name="Obrázek 15" descr="stavebni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5720" y="4143380"/>
            <a:ext cx="1324380" cy="7482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" name="Obrázek 17" descr="SUDOP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00892" y="3786190"/>
            <a:ext cx="1904996" cy="6000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8" name="Obrázek 19" descr="VUKV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90364" y="5958854"/>
            <a:ext cx="1904996" cy="3619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9" name="Obrázek 20" descr="VUZ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341832" y="5570701"/>
            <a:ext cx="1240904" cy="7445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" name="Obrázek 21" descr="ZPSV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092278" y="5682532"/>
            <a:ext cx="1728188" cy="5443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" name="Obrázek 22" descr="ZUS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940152" y="5661251"/>
            <a:ext cx="1008107" cy="72080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6" name="Obrázek 13" descr="signal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871196" y="4042819"/>
            <a:ext cx="1024877" cy="7430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4" name="Obrázek 18" descr="trakce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183475" y="5331358"/>
            <a:ext cx="1876421" cy="3143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7" name="Obrázek 6" descr="upce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85720" y="2071678"/>
            <a:ext cx="1800197" cy="79208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2" name="Obrázek 12" descr="MCO.gif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072330" y="2000240"/>
            <a:ext cx="1558878" cy="7404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6" name="Obrázek 16" descr="subterra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7021366" y="4996418"/>
            <a:ext cx="1590653" cy="44538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5" y="5109648"/>
            <a:ext cx="1296144" cy="12961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7" name="Šipka nahoru 26"/>
          <p:cNvSpPr/>
          <p:nvPr/>
        </p:nvSpPr>
        <p:spPr>
          <a:xfrm>
            <a:off x="4357686" y="3786190"/>
            <a:ext cx="285752" cy="571504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" name="Obrázek 28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428596" y="1214422"/>
            <a:ext cx="1626534" cy="622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9" name="Obrázek 27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5786446" y="3786190"/>
            <a:ext cx="885093" cy="10390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5833103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67544" y="548680"/>
            <a:ext cx="80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CZTP - members structure </a:t>
            </a:r>
            <a:endParaRPr lang="en-GB" sz="36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86463" y="1395348"/>
            <a:ext cx="7973969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dirty="0" smtClean="0">
                <a:solidFill>
                  <a:srgbClr val="000000"/>
                </a:solidFill>
              </a:rPr>
              <a:t>14 industrial companies from the Czech Republic that are active in: </a:t>
            </a:r>
          </a:p>
          <a:p>
            <a:pPr marL="711200" lvl="0" indent="-347663"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dirty="0" smtClean="0">
                <a:solidFill>
                  <a:srgbClr val="000000"/>
                </a:solidFill>
              </a:rPr>
              <a:t>Construction of railway lines </a:t>
            </a:r>
          </a:p>
          <a:p>
            <a:pPr marL="711200" lvl="0" indent="-347663"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dirty="0" smtClean="0">
                <a:solidFill>
                  <a:srgbClr val="000000"/>
                </a:solidFill>
              </a:rPr>
              <a:t>Electrification </a:t>
            </a:r>
            <a:r>
              <a:rPr lang="en-GB" sz="2200" kern="0" dirty="0" smtClean="0">
                <a:solidFill>
                  <a:srgbClr val="000000"/>
                </a:solidFill>
              </a:rPr>
              <a:t>of railway lines</a:t>
            </a:r>
          </a:p>
          <a:p>
            <a:pPr marL="711200" lvl="0" indent="-347663"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dirty="0" smtClean="0">
                <a:solidFill>
                  <a:srgbClr val="000000"/>
                </a:solidFill>
              </a:rPr>
              <a:t>Production of Control, Command and Signalling systems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000" b="1" dirty="0" smtClean="0">
              <a:solidFill>
                <a:srgbClr val="0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500" b="1" dirty="0" smtClean="0">
                <a:solidFill>
                  <a:srgbClr val="000000"/>
                </a:solidFill>
              </a:rPr>
              <a:t>5</a:t>
            </a:r>
            <a:r>
              <a:rPr lang="en-GB" sz="2500" b="1" dirty="0" smtClean="0">
                <a:solidFill>
                  <a:srgbClr val="000000"/>
                </a:solidFill>
              </a:rPr>
              <a:t> faculties of </a:t>
            </a:r>
            <a:r>
              <a:rPr lang="cs-CZ" sz="2500" b="1" dirty="0" smtClean="0">
                <a:solidFill>
                  <a:srgbClr val="000000"/>
                </a:solidFill>
              </a:rPr>
              <a:t>4</a:t>
            </a:r>
            <a:r>
              <a:rPr lang="en-GB" sz="2500" b="1" dirty="0" smtClean="0">
                <a:solidFill>
                  <a:srgbClr val="000000"/>
                </a:solidFill>
              </a:rPr>
              <a:t> universities</a:t>
            </a:r>
            <a:r>
              <a:rPr lang="cs-CZ" sz="2500" b="1" dirty="0" smtClean="0">
                <a:solidFill>
                  <a:srgbClr val="000000"/>
                </a:solidFill>
              </a:rPr>
              <a:t>, 1 </a:t>
            </a:r>
            <a:r>
              <a:rPr lang="cs-CZ" sz="2500" b="1" dirty="0" err="1" smtClean="0">
                <a:solidFill>
                  <a:srgbClr val="000000"/>
                </a:solidFill>
              </a:rPr>
              <a:t>college</a:t>
            </a:r>
            <a:endParaRPr lang="cs-CZ" sz="2500" b="1" dirty="0" smtClean="0">
              <a:solidFill>
                <a:srgbClr val="000000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kern="0" dirty="0" smtClean="0">
                <a:solidFill>
                  <a:srgbClr val="000000"/>
                </a:solidFill>
              </a:rPr>
              <a:t>	Czech </a:t>
            </a:r>
            <a:r>
              <a:rPr lang="en-US" sz="2200" kern="0" dirty="0" smtClean="0">
                <a:solidFill>
                  <a:srgbClr val="000000"/>
                </a:solidFill>
              </a:rPr>
              <a:t>Technical</a:t>
            </a:r>
            <a:r>
              <a:rPr lang="cs-CZ" sz="2200" kern="0" dirty="0" smtClean="0">
                <a:solidFill>
                  <a:srgbClr val="000000"/>
                </a:solidFill>
              </a:rPr>
              <a:t> University in Prague,</a:t>
            </a:r>
            <a:r>
              <a:rPr lang="en-GB" sz="2200" kern="0" dirty="0" smtClean="0">
                <a:solidFill>
                  <a:srgbClr val="000000"/>
                </a:solidFill>
              </a:rPr>
              <a:t> </a:t>
            </a:r>
            <a:r>
              <a:rPr lang="en-GB" sz="2200" kern="0" dirty="0">
                <a:solidFill>
                  <a:srgbClr val="000000"/>
                </a:solidFill>
              </a:rPr>
              <a:t>University of </a:t>
            </a:r>
            <a:r>
              <a:rPr lang="cs-CZ" sz="2200" kern="0" dirty="0" smtClean="0">
                <a:solidFill>
                  <a:srgbClr val="000000"/>
                </a:solidFill>
              </a:rPr>
              <a:t>	</a:t>
            </a:r>
            <a:r>
              <a:rPr lang="en-GB" sz="2200" kern="0" dirty="0" smtClean="0">
                <a:solidFill>
                  <a:srgbClr val="000000"/>
                </a:solidFill>
              </a:rPr>
              <a:t>Pardubice</a:t>
            </a:r>
            <a:r>
              <a:rPr lang="en-GB" sz="2200" kern="0" dirty="0">
                <a:solidFill>
                  <a:srgbClr val="000000"/>
                </a:solidFill>
              </a:rPr>
              <a:t>, Brno University of </a:t>
            </a:r>
            <a:r>
              <a:rPr lang="en-GB" sz="2200" kern="0" dirty="0" smtClean="0">
                <a:solidFill>
                  <a:srgbClr val="000000"/>
                </a:solidFill>
              </a:rPr>
              <a:t>Technology</a:t>
            </a:r>
            <a:r>
              <a:rPr lang="cs-CZ" sz="2200" kern="0" dirty="0">
                <a:solidFill>
                  <a:srgbClr val="000000"/>
                </a:solidFill>
              </a:rPr>
              <a:t>, </a:t>
            </a:r>
            <a:r>
              <a:rPr lang="cs-CZ" sz="2200" kern="0" dirty="0" err="1">
                <a:solidFill>
                  <a:srgbClr val="000000"/>
                </a:solidFill>
              </a:rPr>
              <a:t>Technical</a:t>
            </a:r>
            <a:r>
              <a:rPr lang="cs-CZ" sz="2200" kern="0" dirty="0">
                <a:solidFill>
                  <a:srgbClr val="000000"/>
                </a:solidFill>
              </a:rPr>
              <a:t> </a:t>
            </a:r>
            <a:r>
              <a:rPr lang="cs-CZ" sz="2200" kern="0" dirty="0" smtClean="0">
                <a:solidFill>
                  <a:srgbClr val="000000"/>
                </a:solidFill>
              </a:rPr>
              <a:t>	University </a:t>
            </a:r>
            <a:r>
              <a:rPr lang="cs-CZ" sz="2200" kern="0" dirty="0" err="1">
                <a:solidFill>
                  <a:srgbClr val="000000"/>
                </a:solidFill>
              </a:rPr>
              <a:t>of</a:t>
            </a:r>
            <a:r>
              <a:rPr lang="cs-CZ" sz="2200" kern="0" dirty="0">
                <a:solidFill>
                  <a:srgbClr val="000000"/>
                </a:solidFill>
              </a:rPr>
              <a:t> </a:t>
            </a:r>
            <a:r>
              <a:rPr lang="cs-CZ" sz="2200" kern="0" dirty="0" smtClean="0">
                <a:solidFill>
                  <a:srgbClr val="000000"/>
                </a:solidFill>
              </a:rPr>
              <a:t>Ostrava, </a:t>
            </a:r>
            <a:r>
              <a:rPr lang="en-GB" sz="2000" kern="0" dirty="0">
                <a:solidFill>
                  <a:srgbClr val="000000"/>
                </a:solidFill>
              </a:rPr>
              <a:t>College and Secondary School </a:t>
            </a:r>
            <a:endParaRPr lang="cs-CZ" sz="2000" kern="0" dirty="0">
              <a:solidFill>
                <a:srgbClr val="000000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1" kern="0" dirty="0">
                <a:solidFill>
                  <a:srgbClr val="000000"/>
                </a:solidFill>
              </a:rPr>
              <a:t>    </a:t>
            </a:r>
            <a:r>
              <a:rPr lang="cs-CZ" sz="2000" b="1" kern="0" dirty="0" smtClean="0">
                <a:solidFill>
                  <a:srgbClr val="000000"/>
                </a:solidFill>
              </a:rPr>
              <a:t>	</a:t>
            </a:r>
            <a:r>
              <a:rPr lang="en-GB" sz="2000" kern="0" dirty="0" smtClean="0">
                <a:solidFill>
                  <a:srgbClr val="000000"/>
                </a:solidFill>
              </a:rPr>
              <a:t>of </a:t>
            </a:r>
            <a:r>
              <a:rPr lang="en-GB" sz="2000" kern="0" dirty="0">
                <a:solidFill>
                  <a:srgbClr val="000000"/>
                </a:solidFill>
              </a:rPr>
              <a:t>Machinery Engineering and Transportation</a:t>
            </a:r>
            <a:r>
              <a:rPr lang="cs-CZ" sz="2000" kern="0" dirty="0">
                <a:solidFill>
                  <a:srgbClr val="000000"/>
                </a:solidFill>
              </a:rPr>
              <a:t>, </a:t>
            </a:r>
            <a:r>
              <a:rPr lang="en-GB" sz="2000" kern="0" dirty="0" err="1">
                <a:solidFill>
                  <a:srgbClr val="000000"/>
                </a:solidFill>
              </a:rPr>
              <a:t>Děčín</a:t>
            </a:r>
            <a:endParaRPr lang="cs-CZ" sz="2000" kern="0" dirty="0">
              <a:solidFill>
                <a:srgbClr val="000000"/>
              </a:solidFill>
            </a:endParaRPr>
          </a:p>
          <a:p>
            <a:pPr marL="711200" indent="-347663"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00" kern="0" dirty="0">
              <a:solidFill>
                <a:srgbClr val="0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kern="0" dirty="0">
                <a:solidFill>
                  <a:srgbClr val="000000"/>
                </a:solidFill>
              </a:rPr>
              <a:t>3 research institutes and 2 design </a:t>
            </a:r>
            <a:r>
              <a:rPr lang="en-GB" sz="2500" b="1" kern="0" dirty="0" smtClean="0">
                <a:solidFill>
                  <a:srgbClr val="000000"/>
                </a:solidFill>
              </a:rPr>
              <a:t>institutes</a:t>
            </a:r>
            <a:endParaRPr lang="cs-CZ" sz="2500" b="1" kern="0" dirty="0" smtClean="0">
              <a:solidFill>
                <a:srgbClr val="000000"/>
              </a:solidFill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00" b="1" kern="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500" b="1" kern="0" dirty="0" smtClean="0">
                <a:solidFill>
                  <a:srgbClr val="000000"/>
                </a:solidFill>
              </a:rPr>
              <a:t>1 </a:t>
            </a:r>
            <a:r>
              <a:rPr lang="en-AU" sz="2500" b="1" kern="0" dirty="0" smtClean="0">
                <a:solidFill>
                  <a:srgbClr val="000000"/>
                </a:solidFill>
              </a:rPr>
              <a:t>state organization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500" b="1" kern="0" dirty="0" smtClean="0">
                <a:solidFill>
                  <a:srgbClr val="000000"/>
                </a:solidFill>
              </a:rPr>
              <a:t>    </a:t>
            </a:r>
            <a:r>
              <a:rPr lang="en-US" sz="2200" kern="0" dirty="0" smtClean="0">
                <a:solidFill>
                  <a:srgbClr val="000000"/>
                </a:solidFill>
              </a:rPr>
              <a:t>Railway </a:t>
            </a:r>
            <a:r>
              <a:rPr lang="en-US" sz="2200" kern="0" dirty="0">
                <a:solidFill>
                  <a:srgbClr val="000000"/>
                </a:solidFill>
              </a:rPr>
              <a:t>Infrastructure </a:t>
            </a:r>
            <a:r>
              <a:rPr lang="en-US" sz="2200" kern="0" dirty="0" smtClean="0">
                <a:solidFill>
                  <a:srgbClr val="000000"/>
                </a:solidFill>
              </a:rPr>
              <a:t>Administration</a:t>
            </a:r>
            <a:endParaRPr lang="cs-CZ" sz="2200" kern="0" dirty="0">
              <a:solidFill>
                <a:srgbClr val="000000"/>
              </a:solidFill>
            </a:endParaRPr>
          </a:p>
          <a:p>
            <a:pPr marL="363537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500" kern="0" dirty="0">
              <a:solidFill>
                <a:srgbClr val="000000"/>
              </a:solidFill>
            </a:endParaRPr>
          </a:p>
          <a:p>
            <a:pPr marL="363537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200" kern="0" dirty="0">
              <a:solidFill>
                <a:srgbClr val="000000"/>
              </a:solidFill>
            </a:endParaRPr>
          </a:p>
        </p:txBody>
      </p:sp>
      <p:pic>
        <p:nvPicPr>
          <p:cNvPr id="5" name="Picture 2" descr="C:\Users\kralm\Documents\1_Prace\IRICON\20130626_Paris\Prezentace_nove\Loga\logo IZ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364" y="265981"/>
            <a:ext cx="551820" cy="605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839108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1268760"/>
            <a:ext cx="73448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Manufacturing and Construction Companies: </a:t>
            </a:r>
            <a:endParaRPr lang="en-GB" sz="1600" dirty="0"/>
          </a:p>
          <a:p>
            <a:r>
              <a:rPr lang="cs-CZ" sz="1600" u="sng" dirty="0" err="1"/>
              <a:t>Construction</a:t>
            </a:r>
            <a:r>
              <a:rPr lang="cs-CZ" sz="1600" u="sng" dirty="0"/>
              <a:t> </a:t>
            </a:r>
            <a:r>
              <a:rPr lang="cs-CZ" sz="1600" u="sng" dirty="0" err="1"/>
              <a:t>of</a:t>
            </a:r>
            <a:r>
              <a:rPr lang="cs-CZ" sz="1600" u="sng" dirty="0"/>
              <a:t> </a:t>
            </a:r>
            <a:r>
              <a:rPr lang="cs-CZ" sz="1600" u="sng" dirty="0" err="1"/>
              <a:t>railway</a:t>
            </a:r>
            <a:r>
              <a:rPr lang="cs-CZ" sz="1600" u="sng" dirty="0"/>
              <a:t> lines: </a:t>
            </a:r>
          </a:p>
          <a:p>
            <a:r>
              <a:rPr lang="en-GB" sz="1600" dirty="0"/>
              <a:t>SKANSKA </a:t>
            </a:r>
            <a:r>
              <a:rPr lang="en-GB" sz="1600" dirty="0" err="1"/>
              <a:t>a.s</a:t>
            </a:r>
            <a:r>
              <a:rPr lang="en-GB" sz="1600" dirty="0"/>
              <a:t>., </a:t>
            </a:r>
            <a:r>
              <a:rPr lang="en-GB" sz="1600" dirty="0" err="1"/>
              <a:t>Subterra</a:t>
            </a:r>
            <a:r>
              <a:rPr lang="en-GB" sz="1600" dirty="0"/>
              <a:t> </a:t>
            </a:r>
            <a:r>
              <a:rPr lang="en-GB" sz="1600" dirty="0" err="1"/>
              <a:t>a.s</a:t>
            </a:r>
            <a:r>
              <a:rPr lang="en-GB" sz="1600" dirty="0"/>
              <a:t>., MCO </a:t>
            </a:r>
            <a:r>
              <a:rPr lang="en-GB" sz="1600" dirty="0" err="1"/>
              <a:t>a.s</a:t>
            </a:r>
            <a:r>
              <a:rPr lang="en-GB" sz="1600" dirty="0"/>
              <a:t>., EDIKT </a:t>
            </a:r>
            <a:r>
              <a:rPr lang="en-GB" sz="1600" dirty="0" err="1"/>
              <a:t>a.s</a:t>
            </a:r>
            <a:r>
              <a:rPr lang="en-GB" sz="1600" dirty="0"/>
              <a:t>., </a:t>
            </a:r>
            <a:r>
              <a:rPr lang="en-GB" sz="1600" dirty="0" err="1"/>
              <a:t>Dosta</a:t>
            </a:r>
            <a:r>
              <a:rPr lang="en-GB" sz="1600" dirty="0"/>
              <a:t> </a:t>
            </a:r>
            <a:r>
              <a:rPr lang="en-GB" sz="1600" dirty="0" err="1"/>
              <a:t>Tábor</a:t>
            </a:r>
            <a:r>
              <a:rPr lang="en-GB" sz="1600" dirty="0"/>
              <a:t> </a:t>
            </a:r>
            <a:r>
              <a:rPr lang="en-GB" sz="1600" dirty="0" err="1"/>
              <a:t>s.r.o</a:t>
            </a:r>
            <a:r>
              <a:rPr lang="en-GB" sz="1600" dirty="0"/>
              <a:t>., DT </a:t>
            </a:r>
            <a:r>
              <a:rPr lang="en-GB" sz="1600" dirty="0" err="1"/>
              <a:t>Výhýbkárna</a:t>
            </a:r>
            <a:r>
              <a:rPr lang="en-GB" sz="1600" dirty="0"/>
              <a:t> a </a:t>
            </a:r>
            <a:r>
              <a:rPr lang="en-GB" sz="1600" dirty="0" err="1"/>
              <a:t>strojírna</a:t>
            </a:r>
            <a:r>
              <a:rPr lang="cs-CZ" sz="1600" dirty="0"/>
              <a:t>, a.s., </a:t>
            </a:r>
            <a:r>
              <a:rPr lang="en-GB" sz="1600" dirty="0"/>
              <a:t>ŽPSV </a:t>
            </a:r>
            <a:r>
              <a:rPr lang="en-GB" sz="1600" dirty="0" err="1"/>
              <a:t>a.s</a:t>
            </a:r>
            <a:r>
              <a:rPr lang="cs-CZ" sz="1600" dirty="0"/>
              <a:t>.</a:t>
            </a:r>
          </a:p>
          <a:p>
            <a:r>
              <a:rPr lang="cs-CZ" sz="1600" u="sng" dirty="0" err="1"/>
              <a:t>Electrification</a:t>
            </a:r>
            <a:r>
              <a:rPr lang="cs-CZ" sz="1600" u="sng" dirty="0"/>
              <a:t> </a:t>
            </a:r>
            <a:r>
              <a:rPr lang="cs-CZ" sz="1600" u="sng" dirty="0" err="1"/>
              <a:t>of</a:t>
            </a:r>
            <a:r>
              <a:rPr lang="cs-CZ" sz="1600" u="sng" dirty="0"/>
              <a:t> </a:t>
            </a:r>
            <a:r>
              <a:rPr lang="cs-CZ" sz="1600" u="sng" dirty="0" err="1"/>
              <a:t>railway</a:t>
            </a:r>
            <a:r>
              <a:rPr lang="cs-CZ" sz="1600" u="sng" dirty="0"/>
              <a:t> lines:  </a:t>
            </a:r>
            <a:r>
              <a:rPr lang="en-GB" sz="1600" dirty="0"/>
              <a:t>EŽ </a:t>
            </a:r>
            <a:r>
              <a:rPr lang="en-GB" sz="1600" dirty="0" err="1"/>
              <a:t>a.s</a:t>
            </a:r>
            <a:r>
              <a:rPr lang="en-GB" sz="1600" dirty="0"/>
              <a:t>., </a:t>
            </a:r>
            <a:r>
              <a:rPr lang="en-GB" sz="1600" dirty="0" err="1"/>
              <a:t>Trakce</a:t>
            </a:r>
            <a:r>
              <a:rPr lang="en-GB" sz="1600" dirty="0"/>
              <a:t> </a:t>
            </a:r>
            <a:r>
              <a:rPr lang="en-GB" sz="1600" dirty="0" err="1"/>
              <a:t>a.s</a:t>
            </a:r>
            <a:r>
              <a:rPr lang="en-GB" sz="1600" dirty="0"/>
              <a:t>.</a:t>
            </a:r>
            <a:endParaRPr lang="cs-CZ" sz="1600" dirty="0"/>
          </a:p>
          <a:p>
            <a:r>
              <a:rPr lang="en-GB" sz="1600" u="sng" dirty="0">
                <a:solidFill>
                  <a:srgbClr val="000000"/>
                </a:solidFill>
              </a:rPr>
              <a:t>Production of Control, Command and Signalling systems</a:t>
            </a:r>
            <a:r>
              <a:rPr lang="cs-CZ" sz="1600" u="sng" dirty="0">
                <a:solidFill>
                  <a:srgbClr val="000000"/>
                </a:solidFill>
              </a:rPr>
              <a:t>:</a:t>
            </a:r>
            <a:r>
              <a:rPr lang="cs-CZ" sz="1600" b="1" u="sng" dirty="0">
                <a:solidFill>
                  <a:srgbClr val="000000"/>
                </a:solidFill>
              </a:rPr>
              <a:t> </a:t>
            </a:r>
          </a:p>
          <a:p>
            <a:r>
              <a:rPr lang="en-GB" sz="1600" dirty="0"/>
              <a:t>AŽD Praha </a:t>
            </a:r>
            <a:r>
              <a:rPr lang="en-GB" sz="1600" dirty="0" err="1"/>
              <a:t>s.r.o</a:t>
            </a:r>
            <a:r>
              <a:rPr lang="en-GB" sz="1600" dirty="0"/>
              <a:t>.</a:t>
            </a:r>
            <a:r>
              <a:rPr lang="cs-CZ" sz="1600" dirty="0"/>
              <a:t>, </a:t>
            </a:r>
            <a:r>
              <a:rPr lang="en-GB" sz="1600" dirty="0"/>
              <a:t>AK </a:t>
            </a:r>
            <a:r>
              <a:rPr lang="en-GB" sz="1600" dirty="0" err="1"/>
              <a:t>Signál</a:t>
            </a:r>
            <a:r>
              <a:rPr lang="en-GB" sz="1600" dirty="0"/>
              <a:t> Brno </a:t>
            </a:r>
            <a:r>
              <a:rPr lang="en-GB" sz="1600" dirty="0" err="1"/>
              <a:t>a.s</a:t>
            </a:r>
            <a:r>
              <a:rPr lang="en-GB" sz="1600" dirty="0"/>
              <a:t>., </a:t>
            </a:r>
            <a:r>
              <a:rPr lang="en-GB" sz="1600" dirty="0" err="1"/>
              <a:t>Starmon</a:t>
            </a:r>
            <a:r>
              <a:rPr lang="en-GB" sz="1600" dirty="0"/>
              <a:t> </a:t>
            </a:r>
            <a:r>
              <a:rPr lang="en-GB" sz="1600" dirty="0" err="1"/>
              <a:t>s.r.o</a:t>
            </a:r>
            <a:r>
              <a:rPr lang="en-GB" sz="1600" dirty="0"/>
              <a:t>.</a:t>
            </a:r>
          </a:p>
          <a:p>
            <a:endParaRPr lang="cs-CZ" sz="1600" b="1" dirty="0"/>
          </a:p>
          <a:p>
            <a:r>
              <a:rPr lang="en-GB" sz="1600" b="1" dirty="0"/>
              <a:t>Research and Project Centres:</a:t>
            </a:r>
          </a:p>
          <a:p>
            <a:r>
              <a:rPr lang="en-GB" sz="1600" dirty="0"/>
              <a:t>VUZ </a:t>
            </a:r>
            <a:r>
              <a:rPr lang="en-GB" sz="1600" dirty="0" err="1"/>
              <a:t>a.s</a:t>
            </a:r>
            <a:r>
              <a:rPr lang="en-GB" sz="1600" dirty="0"/>
              <a:t>., VÚKV </a:t>
            </a:r>
            <a:r>
              <a:rPr lang="en-GB" sz="1600" dirty="0" err="1"/>
              <a:t>a.s</a:t>
            </a:r>
            <a:r>
              <a:rPr lang="en-GB" sz="1600" dirty="0"/>
              <a:t>., TZUS Praha, </a:t>
            </a:r>
            <a:r>
              <a:rPr lang="en-GB" sz="1600" dirty="0" err="1"/>
              <a:t>s.p</a:t>
            </a:r>
            <a:r>
              <a:rPr lang="en-GB" sz="1600" dirty="0"/>
              <a:t>.</a:t>
            </a:r>
            <a:r>
              <a:rPr lang="cs-CZ" sz="1600" dirty="0"/>
              <a:t>, </a:t>
            </a:r>
            <a:r>
              <a:rPr lang="en-GB" sz="1600" dirty="0"/>
              <a:t>SUDOP Praha </a:t>
            </a:r>
            <a:r>
              <a:rPr lang="en-GB" sz="1600" dirty="0" err="1"/>
              <a:t>a.s</a:t>
            </a:r>
            <a:r>
              <a:rPr lang="cs-CZ" sz="1600" dirty="0"/>
              <a:t>.</a:t>
            </a:r>
          </a:p>
          <a:p>
            <a:endParaRPr lang="en-GB" sz="1600" dirty="0"/>
          </a:p>
          <a:p>
            <a:r>
              <a:rPr lang="en-GB" sz="1600" b="1" dirty="0"/>
              <a:t>Universities and Higher and Secondary College:</a:t>
            </a:r>
          </a:p>
          <a:p>
            <a:r>
              <a:rPr lang="cs-CZ" sz="1600" dirty="0"/>
              <a:t>Č</a:t>
            </a:r>
            <a:r>
              <a:rPr lang="en-GB" sz="1600" dirty="0"/>
              <a:t>VÚT Prague (Transport Faculty), UPCE (Jana </a:t>
            </a:r>
            <a:r>
              <a:rPr lang="en-GB" sz="1600" dirty="0" err="1"/>
              <a:t>Pernera</a:t>
            </a:r>
            <a:r>
              <a:rPr lang="en-GB" sz="1600" dirty="0"/>
              <a:t> Transport Faculty), College and Secondary School of Machinery Engineering </a:t>
            </a:r>
            <a:r>
              <a:rPr lang="cs-CZ" sz="1600" dirty="0"/>
              <a:t> </a:t>
            </a:r>
            <a:r>
              <a:rPr lang="en-GB" sz="1600" dirty="0"/>
              <a:t>and Transportation – </a:t>
            </a:r>
            <a:r>
              <a:rPr lang="en-GB" sz="1600" kern="0" dirty="0" err="1">
                <a:solidFill>
                  <a:srgbClr val="000000"/>
                </a:solidFill>
              </a:rPr>
              <a:t>Děčín</a:t>
            </a:r>
            <a:r>
              <a:rPr lang="en-GB" sz="1600" dirty="0"/>
              <a:t>,</a:t>
            </a:r>
            <a:r>
              <a:rPr lang="cs-CZ" sz="1600" dirty="0"/>
              <a:t> </a:t>
            </a:r>
            <a:r>
              <a:rPr lang="en-GB" sz="1600" dirty="0"/>
              <a:t>VÚT Brno (Transport Faculty</a:t>
            </a:r>
            <a:r>
              <a:rPr lang="cs-CZ" sz="1600" dirty="0"/>
              <a:t>, </a:t>
            </a:r>
            <a:r>
              <a:rPr lang="en-GB" sz="1600" dirty="0"/>
              <a:t>Faculty of Civil Engineering</a:t>
            </a:r>
            <a:r>
              <a:rPr lang="cs-CZ" sz="1600" dirty="0"/>
              <a:t>, </a:t>
            </a:r>
            <a:r>
              <a:rPr lang="en-GB" sz="1600" dirty="0"/>
              <a:t>Institute of Railway Structures and Construction</a:t>
            </a:r>
            <a:r>
              <a:rPr lang="cs-CZ" sz="1600" dirty="0"/>
              <a:t>)</a:t>
            </a:r>
            <a:r>
              <a:rPr lang="en-GB" sz="1600" dirty="0"/>
              <a:t>,</a:t>
            </a:r>
            <a:r>
              <a:rPr lang="cs-CZ" sz="1600" dirty="0"/>
              <a:t> </a:t>
            </a:r>
            <a:r>
              <a:rPr lang="en-GB" sz="1600" dirty="0"/>
              <a:t>VŠB – Technical University in Ostrava</a:t>
            </a:r>
          </a:p>
          <a:p>
            <a:endParaRPr lang="cs-CZ" sz="1600" b="1" dirty="0"/>
          </a:p>
          <a:p>
            <a:r>
              <a:rPr lang="en-GB" sz="1600" b="1" dirty="0"/>
              <a:t>State Organisation:</a:t>
            </a:r>
            <a:r>
              <a:rPr lang="cs-CZ" sz="1600" b="1" dirty="0"/>
              <a:t> </a:t>
            </a:r>
            <a:r>
              <a:rPr lang="en-GB" sz="1600" dirty="0"/>
              <a:t>SŽDC </a:t>
            </a:r>
            <a:r>
              <a:rPr lang="en-GB" sz="1600" dirty="0" err="1"/>
              <a:t>s.o</a:t>
            </a:r>
            <a:r>
              <a:rPr lang="en-GB" sz="1600" dirty="0"/>
              <a:t>.</a:t>
            </a:r>
          </a:p>
          <a:p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476672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CZTP - </a:t>
            </a:r>
            <a:r>
              <a:rPr lang="en-GB" sz="3200" b="1" dirty="0" smtClean="0"/>
              <a:t>members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0358829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571472" y="357166"/>
            <a:ext cx="80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Memorandum of Cooperation</a:t>
            </a:r>
            <a:endParaRPr lang="en-GB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1071546"/>
            <a:ext cx="83340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dirty="0" err="1" smtClean="0">
                <a:solidFill>
                  <a:srgbClr val="000000"/>
                </a:solidFill>
              </a:rPr>
              <a:t>ERRAC</a:t>
            </a:r>
            <a:endParaRPr lang="cs-CZ" sz="2500" b="1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500" b="1" dirty="0" err="1" smtClean="0">
                <a:solidFill>
                  <a:srgbClr val="000000"/>
                </a:solidFill>
              </a:rPr>
              <a:t>PTFE</a:t>
            </a:r>
            <a:r>
              <a:rPr lang="cs-CZ" sz="2500" b="1" dirty="0" smtClean="0">
                <a:solidFill>
                  <a:srgbClr val="000000"/>
                </a:solidFill>
              </a:rPr>
              <a:t> </a:t>
            </a:r>
            <a:r>
              <a:rPr lang="cs-CZ" sz="2400" b="1" dirty="0" smtClean="0"/>
              <a:t>(</a:t>
            </a:r>
            <a:r>
              <a:rPr lang="en-US" sz="2400" dirty="0" err="1" smtClean="0"/>
              <a:t>Plataforma</a:t>
            </a:r>
            <a:r>
              <a:rPr lang="en-US" sz="2400" dirty="0" smtClean="0"/>
              <a:t> </a:t>
            </a:r>
            <a:r>
              <a:rPr lang="en-US" sz="2400" dirty="0" err="1" smtClean="0"/>
              <a:t>Technológica</a:t>
            </a:r>
            <a:r>
              <a:rPr lang="en-US" sz="2400" dirty="0" smtClean="0"/>
              <a:t> </a:t>
            </a:r>
            <a:r>
              <a:rPr lang="en-US" sz="2400" dirty="0" err="1" smtClean="0"/>
              <a:t>Ferroviaria</a:t>
            </a:r>
            <a:r>
              <a:rPr lang="en-US" sz="2400" dirty="0" smtClean="0"/>
              <a:t> </a:t>
            </a:r>
            <a:r>
              <a:rPr lang="en-US" sz="2400" dirty="0" err="1" smtClean="0"/>
              <a:t>Española</a:t>
            </a:r>
            <a:r>
              <a:rPr lang="cs-CZ" sz="2400" dirty="0" smtClean="0"/>
              <a:t>)</a:t>
            </a:r>
            <a:endParaRPr lang="en-GB" sz="2500" b="1" dirty="0"/>
          </a:p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dirty="0" smtClean="0">
                <a:solidFill>
                  <a:srgbClr val="000000"/>
                </a:solidFill>
              </a:rPr>
              <a:t>ČVUT </a:t>
            </a:r>
            <a:r>
              <a:rPr lang="en-GB" sz="2500" b="1" dirty="0">
                <a:solidFill>
                  <a:srgbClr val="000000"/>
                </a:solidFill>
              </a:rPr>
              <a:t>v </a:t>
            </a:r>
            <a:r>
              <a:rPr lang="en-GB" sz="2500" b="1" dirty="0" err="1">
                <a:solidFill>
                  <a:srgbClr val="000000"/>
                </a:solidFill>
              </a:rPr>
              <a:t>Praze</a:t>
            </a:r>
            <a:r>
              <a:rPr lang="en-GB" sz="2500" b="1" dirty="0">
                <a:solidFill>
                  <a:srgbClr val="000000"/>
                </a:solidFill>
              </a:rPr>
              <a:t> </a:t>
            </a:r>
            <a:r>
              <a:rPr lang="en-GB" sz="2500" dirty="0">
                <a:solidFill>
                  <a:srgbClr val="000000"/>
                </a:solidFill>
              </a:rPr>
              <a:t>(Czech Technical University in Prague)</a:t>
            </a:r>
          </a:p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dirty="0" smtClean="0">
                <a:solidFill>
                  <a:srgbClr val="000000"/>
                </a:solidFill>
              </a:rPr>
              <a:t>ACRI </a:t>
            </a:r>
            <a:r>
              <a:rPr lang="en-GB" sz="2500" dirty="0">
                <a:solidFill>
                  <a:srgbClr val="000000"/>
                </a:solidFill>
              </a:rPr>
              <a:t>(Association of the Czech Railway Industry)</a:t>
            </a:r>
          </a:p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dirty="0" smtClean="0">
                <a:solidFill>
                  <a:srgbClr val="000000"/>
                </a:solidFill>
              </a:rPr>
              <a:t>UPV </a:t>
            </a:r>
            <a:r>
              <a:rPr lang="en-GB" sz="2500" b="1" dirty="0">
                <a:solidFill>
                  <a:srgbClr val="000000"/>
                </a:solidFill>
              </a:rPr>
              <a:t>ČR </a:t>
            </a:r>
            <a:r>
              <a:rPr lang="en-GB" sz="2500" dirty="0">
                <a:solidFill>
                  <a:srgbClr val="000000"/>
                </a:solidFill>
              </a:rPr>
              <a:t>(Industrial Property Office, Czech Republic)</a:t>
            </a:r>
          </a:p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500" b="1" dirty="0" smtClean="0">
                <a:solidFill>
                  <a:srgbClr val="000000"/>
                </a:solidFill>
              </a:rPr>
              <a:t>ČD</a:t>
            </a:r>
            <a:r>
              <a:rPr lang="en-GB" sz="2500" b="1" dirty="0">
                <a:solidFill>
                  <a:srgbClr val="000000"/>
                </a:solidFill>
              </a:rPr>
              <a:t>, </a:t>
            </a:r>
            <a:r>
              <a:rPr lang="en-GB" sz="2500" b="1" dirty="0" err="1">
                <a:solidFill>
                  <a:srgbClr val="000000"/>
                </a:solidFill>
              </a:rPr>
              <a:t>a.s</a:t>
            </a:r>
            <a:r>
              <a:rPr lang="en-GB" sz="2500" b="1" dirty="0">
                <a:solidFill>
                  <a:srgbClr val="000000"/>
                </a:solidFill>
              </a:rPr>
              <a:t>. </a:t>
            </a:r>
            <a:r>
              <a:rPr lang="en-GB" sz="2500" dirty="0">
                <a:solidFill>
                  <a:srgbClr val="000000"/>
                </a:solidFill>
              </a:rPr>
              <a:t>(Czech Railways, </a:t>
            </a:r>
            <a:r>
              <a:rPr lang="en-GB" sz="2500" dirty="0" err="1">
                <a:solidFill>
                  <a:srgbClr val="000000"/>
                </a:solidFill>
              </a:rPr>
              <a:t>j.s.c</a:t>
            </a:r>
            <a:r>
              <a:rPr lang="en-GB" sz="2500" dirty="0">
                <a:solidFill>
                  <a:srgbClr val="000000"/>
                </a:solidFill>
              </a:rPr>
              <a:t>.)</a:t>
            </a:r>
          </a:p>
        </p:txBody>
      </p:sp>
      <p:pic>
        <p:nvPicPr>
          <p:cNvPr id="6" name="Obrázek 1" descr="acri_cz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34" y="4214818"/>
            <a:ext cx="1661813" cy="941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Obrázek 6" descr="images (3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1736" y="4143380"/>
            <a:ext cx="1472754" cy="9340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Obrázek 7" descr="errac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00826" y="3714752"/>
            <a:ext cx="2114716" cy="1085712"/>
          </a:xfrm>
          <a:prstGeom prst="rect">
            <a:avLst/>
          </a:prstGeom>
        </p:spPr>
      </p:pic>
      <p:pic>
        <p:nvPicPr>
          <p:cNvPr id="9" name="Obrázek 3" descr="cvu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3438" y="4000504"/>
            <a:ext cx="1333812" cy="1013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Obrázek 9" descr="UPV_logo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29256" y="5429264"/>
            <a:ext cx="3528392" cy="744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3 Imagen" descr="LOGO_PTFE_GRAND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5643578"/>
            <a:ext cx="237927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11" descr="arton73-29ea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14612" y="5357826"/>
            <a:ext cx="2469353" cy="121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9544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D91F-DAC2-4E0B-80EC-BA7FB6E079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ovéPole 2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6873" y="282875"/>
            <a:ext cx="80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CZTP - organizational structure</a:t>
            </a:r>
            <a:endParaRPr lang="en-GB" sz="3600" b="1" dirty="0"/>
          </a:p>
        </p:txBody>
      </p:sp>
      <p:cxnSp>
        <p:nvCxnSpPr>
          <p:cNvPr id="5" name="Přímá spojovací čára 42"/>
          <p:cNvCxnSpPr>
            <a:stCxn id="14" idx="3"/>
            <a:endCxn id="17" idx="1"/>
          </p:cNvCxnSpPr>
          <p:nvPr/>
        </p:nvCxnSpPr>
        <p:spPr>
          <a:xfrm>
            <a:off x="5211688" y="3858952"/>
            <a:ext cx="2024608" cy="121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36"/>
          <p:cNvCxnSpPr>
            <a:stCxn id="10" idx="2"/>
          </p:cNvCxnSpPr>
          <p:nvPr/>
        </p:nvCxnSpPr>
        <p:spPr>
          <a:xfrm>
            <a:off x="4535996" y="2636912"/>
            <a:ext cx="3600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/>
          <p:cNvSpPr/>
          <p:nvPr/>
        </p:nvSpPr>
        <p:spPr>
          <a:xfrm>
            <a:off x="3448338" y="1340768"/>
            <a:ext cx="2160240" cy="5400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Management Board (MB)</a:t>
            </a:r>
            <a:endParaRPr lang="en-GB" sz="16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1340768"/>
            <a:ext cx="288032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Research and Development Council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084168" y="1340768"/>
            <a:ext cx="273630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Control and Revision Commission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2132856"/>
            <a:ext cx="8568952" cy="50405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CZTP </a:t>
            </a:r>
            <a:r>
              <a:rPr lang="en-GB" sz="1600" b="1" dirty="0" smtClean="0"/>
              <a:t>Members</a:t>
            </a:r>
            <a:endParaRPr lang="en-GB" sz="16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3131840" y="2802136"/>
            <a:ext cx="273630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tx1"/>
                </a:solidFill>
              </a:rPr>
              <a:t>Chairmanship of the Management Board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84168" y="2789436"/>
            <a:ext cx="273630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tx1"/>
                </a:solidFill>
              </a:rPr>
              <a:t>Technology Platform Networks (R</a:t>
            </a:r>
            <a:r>
              <a:rPr lang="en-GB" sz="1500" b="1" dirty="0" smtClean="0">
                <a:solidFill>
                  <a:schemeClr val="tx1"/>
                </a:solidFill>
                <a:latin typeface="Arial Narrow"/>
              </a:rPr>
              <a:t>&amp;</a:t>
            </a:r>
            <a:r>
              <a:rPr lang="en-GB" sz="1500" b="1" dirty="0" smtClean="0">
                <a:solidFill>
                  <a:schemeClr val="tx1"/>
                </a:solidFill>
              </a:rPr>
              <a:t>D, Testing Engineering, Training)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51520" y="2797944"/>
            <a:ext cx="2736304" cy="6522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tx1"/>
                </a:solidFill>
              </a:rPr>
              <a:t>International (European) Network of Interoperability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851920" y="3606924"/>
            <a:ext cx="1359768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Chairman of the MB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266800" y="3789040"/>
            <a:ext cx="1185520" cy="6338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Vice Chairman of the MB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596336" y="3789040"/>
            <a:ext cx="1143744" cy="6338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Vice Chairman of the MB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236296" y="4705046"/>
            <a:ext cx="1503784" cy="7401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Secretary of the Chairman of the MB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7236296" y="5521744"/>
            <a:ext cx="1503784" cy="7875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Coordinator of International Cooperation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680695" y="5877272"/>
            <a:ext cx="1359768" cy="423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Expert Group of Interface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51520" y="5877272"/>
            <a:ext cx="1584176" cy="423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Expert Group of Infrastructure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1883321" y="5877272"/>
            <a:ext cx="1359768" cy="423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Expert Group of Energy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304431" y="5877272"/>
            <a:ext cx="2304256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Expert Group of Control,  Command and Signalling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51520" y="6381328"/>
            <a:ext cx="67687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Implementation of Projects, Management of Projects</a:t>
            </a:r>
            <a:r>
              <a:rPr lang="en-GB" sz="1400" b="1" dirty="0">
                <a:solidFill>
                  <a:schemeClr val="tx1"/>
                </a:solidFill>
              </a:rPr>
              <a:t>, </a:t>
            </a:r>
            <a:r>
              <a:rPr lang="en-GB" sz="1400" b="1" dirty="0" smtClean="0">
                <a:solidFill>
                  <a:schemeClr val="tx1"/>
                </a:solidFill>
              </a:rPr>
              <a:t>Professional</a:t>
            </a:r>
            <a:r>
              <a:rPr lang="cs-CZ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</a:rPr>
              <a:t>Activities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155812" y="4527122"/>
            <a:ext cx="1359768" cy="5580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Project team: IAP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939044" y="3717032"/>
            <a:ext cx="1359768" cy="587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Board of Evaluators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635896" y="4869160"/>
            <a:ext cx="2520280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Project Implementation POSTA, </a:t>
            </a:r>
            <a:r>
              <a:rPr lang="en-GB" sz="1400" b="1" dirty="0" err="1" smtClean="0">
                <a:solidFill>
                  <a:schemeClr val="tx1"/>
                </a:solidFill>
              </a:rPr>
              <a:t>IRICoN</a:t>
            </a:r>
            <a:r>
              <a:rPr lang="en-GB" sz="1400" b="1" dirty="0" smtClean="0">
                <a:solidFill>
                  <a:schemeClr val="tx1"/>
                </a:solidFill>
              </a:rPr>
              <a:t>, Foster Rail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851920" y="4234898"/>
            <a:ext cx="1359768" cy="5157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Executive Director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8" name="Přímá spojovací čára 26"/>
          <p:cNvCxnSpPr>
            <a:stCxn id="8" idx="3"/>
            <a:endCxn id="7" idx="1"/>
          </p:cNvCxnSpPr>
          <p:nvPr/>
        </p:nvCxnSpPr>
        <p:spPr>
          <a:xfrm flipV="1">
            <a:off x="3131840" y="1610798"/>
            <a:ext cx="316498" cy="54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7" idx="3"/>
            <a:endCxn id="9" idx="1"/>
          </p:cNvCxnSpPr>
          <p:nvPr/>
        </p:nvCxnSpPr>
        <p:spPr>
          <a:xfrm>
            <a:off x="5608578" y="1610798"/>
            <a:ext cx="475590" cy="54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30"/>
          <p:cNvCxnSpPr>
            <a:stCxn id="7" idx="2"/>
            <a:endCxn id="10" idx="0"/>
          </p:cNvCxnSpPr>
          <p:nvPr/>
        </p:nvCxnSpPr>
        <p:spPr>
          <a:xfrm>
            <a:off x="4528458" y="1880828"/>
            <a:ext cx="7538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8"/>
          <p:cNvCxnSpPr>
            <a:stCxn id="14" idx="3"/>
            <a:endCxn id="15" idx="1"/>
          </p:cNvCxnSpPr>
          <p:nvPr/>
        </p:nvCxnSpPr>
        <p:spPr>
          <a:xfrm>
            <a:off x="5211688" y="3858952"/>
            <a:ext cx="1055112" cy="247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40"/>
          <p:cNvCxnSpPr>
            <a:stCxn id="15" idx="3"/>
            <a:endCxn id="16" idx="1"/>
          </p:cNvCxnSpPr>
          <p:nvPr/>
        </p:nvCxnSpPr>
        <p:spPr>
          <a:xfrm>
            <a:off x="7452320" y="41059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44"/>
          <p:cNvCxnSpPr>
            <a:stCxn id="14" idx="3"/>
            <a:endCxn id="18" idx="1"/>
          </p:cNvCxnSpPr>
          <p:nvPr/>
        </p:nvCxnSpPr>
        <p:spPr>
          <a:xfrm>
            <a:off x="5211688" y="3858952"/>
            <a:ext cx="2024608" cy="2056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46"/>
          <p:cNvCxnSpPr/>
          <p:nvPr/>
        </p:nvCxnSpPr>
        <p:spPr>
          <a:xfrm>
            <a:off x="1019798" y="6300936"/>
            <a:ext cx="0" cy="80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48"/>
          <p:cNvCxnSpPr>
            <a:stCxn id="21" idx="2"/>
          </p:cNvCxnSpPr>
          <p:nvPr/>
        </p:nvCxnSpPr>
        <p:spPr>
          <a:xfrm>
            <a:off x="2563205" y="6300936"/>
            <a:ext cx="0" cy="67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50"/>
          <p:cNvCxnSpPr>
            <a:stCxn id="22" idx="2"/>
          </p:cNvCxnSpPr>
          <p:nvPr/>
        </p:nvCxnSpPr>
        <p:spPr>
          <a:xfrm>
            <a:off x="4456559" y="630932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52"/>
          <p:cNvCxnSpPr>
            <a:stCxn id="19" idx="2"/>
          </p:cNvCxnSpPr>
          <p:nvPr/>
        </p:nvCxnSpPr>
        <p:spPr>
          <a:xfrm>
            <a:off x="6360579" y="6300936"/>
            <a:ext cx="0" cy="7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54"/>
          <p:cNvCxnSpPr/>
          <p:nvPr/>
        </p:nvCxnSpPr>
        <p:spPr>
          <a:xfrm>
            <a:off x="1007604" y="5720173"/>
            <a:ext cx="5364596" cy="17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57"/>
          <p:cNvCxnSpPr/>
          <p:nvPr/>
        </p:nvCxnSpPr>
        <p:spPr>
          <a:xfrm>
            <a:off x="1011598" y="58052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59"/>
          <p:cNvCxnSpPr>
            <a:stCxn id="21" idx="0"/>
            <a:endCxn id="21" idx="0"/>
          </p:cNvCxnSpPr>
          <p:nvPr/>
        </p:nvCxnSpPr>
        <p:spPr>
          <a:xfrm>
            <a:off x="2563205" y="58772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61"/>
          <p:cNvCxnSpPr/>
          <p:nvPr/>
        </p:nvCxnSpPr>
        <p:spPr>
          <a:xfrm flipV="1">
            <a:off x="1012318" y="5715223"/>
            <a:ext cx="0" cy="155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63"/>
          <p:cNvCxnSpPr/>
          <p:nvPr/>
        </p:nvCxnSpPr>
        <p:spPr>
          <a:xfrm>
            <a:off x="6365850" y="5747293"/>
            <a:ext cx="0" cy="12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66"/>
          <p:cNvCxnSpPr/>
          <p:nvPr/>
        </p:nvCxnSpPr>
        <p:spPr>
          <a:xfrm flipH="1">
            <a:off x="3183750" y="3849427"/>
            <a:ext cx="668170" cy="1885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70"/>
          <p:cNvCxnSpPr>
            <a:stCxn id="14" idx="1"/>
            <a:endCxn id="24" idx="3"/>
          </p:cNvCxnSpPr>
          <p:nvPr/>
        </p:nvCxnSpPr>
        <p:spPr>
          <a:xfrm flipH="1">
            <a:off x="2515580" y="3858952"/>
            <a:ext cx="1336340" cy="94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72"/>
          <p:cNvCxnSpPr>
            <a:stCxn id="14" idx="1"/>
            <a:endCxn id="25" idx="3"/>
          </p:cNvCxnSpPr>
          <p:nvPr/>
        </p:nvCxnSpPr>
        <p:spPr>
          <a:xfrm flipH="1">
            <a:off x="2298812" y="3858952"/>
            <a:ext cx="1553108" cy="15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78"/>
          <p:cNvCxnSpPr/>
          <p:nvPr/>
        </p:nvCxnSpPr>
        <p:spPr>
          <a:xfrm>
            <a:off x="6266800" y="5411316"/>
            <a:ext cx="7450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Přímá spojovací šipka 80"/>
          <p:cNvCxnSpPr/>
          <p:nvPr/>
        </p:nvCxnSpPr>
        <p:spPr>
          <a:xfrm>
            <a:off x="6262092" y="5410700"/>
            <a:ext cx="0" cy="2880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ovací čára 82"/>
          <p:cNvCxnSpPr/>
          <p:nvPr/>
        </p:nvCxnSpPr>
        <p:spPr>
          <a:xfrm>
            <a:off x="7020272" y="5128617"/>
            <a:ext cx="0" cy="57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Přímá spojovací čára 84"/>
          <p:cNvCxnSpPr/>
          <p:nvPr/>
        </p:nvCxnSpPr>
        <p:spPr>
          <a:xfrm flipV="1">
            <a:off x="7020272" y="5046560"/>
            <a:ext cx="216024" cy="820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Přímá spojovací čára 86"/>
          <p:cNvCxnSpPr>
            <a:endCxn id="18" idx="1"/>
          </p:cNvCxnSpPr>
          <p:nvPr/>
        </p:nvCxnSpPr>
        <p:spPr>
          <a:xfrm>
            <a:off x="7079064" y="5737768"/>
            <a:ext cx="157232" cy="1777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Přímá spojovací čára 61"/>
          <p:cNvCxnSpPr>
            <a:stCxn id="21" idx="0"/>
          </p:cNvCxnSpPr>
          <p:nvPr/>
        </p:nvCxnSpPr>
        <p:spPr>
          <a:xfrm flipV="1">
            <a:off x="2563205" y="57332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61"/>
          <p:cNvCxnSpPr/>
          <p:nvPr/>
        </p:nvCxnSpPr>
        <p:spPr>
          <a:xfrm>
            <a:off x="4576762" y="573300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00166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58059" y="256872"/>
            <a:ext cx="80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Areas of CZTP activities</a:t>
            </a:r>
            <a:r>
              <a:rPr lang="cs-CZ" sz="3600" b="1" dirty="0" smtClean="0"/>
              <a:t> </a:t>
            </a:r>
            <a:endParaRPr lang="en-GB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3497" y="1192501"/>
            <a:ext cx="800045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1" dirty="0" smtClean="0"/>
              <a:t>At the national level - national nets:</a:t>
            </a: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dirty="0" smtClean="0"/>
              <a:t>Research and development</a:t>
            </a: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dirty="0" smtClean="0"/>
              <a:t>Testing</a:t>
            </a: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dirty="0" smtClean="0"/>
              <a:t>Education and training</a:t>
            </a:r>
            <a:endParaRPr lang="cs-CZ" sz="2200" dirty="0" smtClean="0"/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dirty="0" smtClean="0"/>
              <a:t>Others</a:t>
            </a:r>
            <a:r>
              <a:rPr lang="cs-CZ" sz="2200" dirty="0" smtClean="0"/>
              <a:t> </a:t>
            </a:r>
            <a:r>
              <a:rPr lang="en-AU" sz="2200" dirty="0" smtClean="0"/>
              <a:t>activities</a:t>
            </a:r>
          </a:p>
          <a:p>
            <a:pPr marL="342900" lvl="0" indent="-342900">
              <a:lnSpc>
                <a:spcPct val="11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200" dirty="0" smtClean="0"/>
          </a:p>
          <a:p>
            <a:pPr marL="342900" lvl="0" indent="-342900">
              <a:lnSpc>
                <a:spcPct val="110000"/>
              </a:lnSpc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b="1" dirty="0" smtClean="0"/>
              <a:t>At the international level - European nets:</a:t>
            </a: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00" kern="0" dirty="0" smtClean="0">
                <a:solidFill>
                  <a:srgbClr val="000000"/>
                </a:solidFill>
              </a:rPr>
              <a:t>Interoperability of railway infrastructure with the participation of Czech experts and executive managers </a:t>
            </a:r>
            <a:endParaRPr lang="cs-CZ" sz="2200" kern="0" dirty="0" smtClean="0">
              <a:solidFill>
                <a:srgbClr val="000000"/>
              </a:solidFill>
            </a:endParaRP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kern="0" dirty="0" smtClean="0">
                <a:solidFill>
                  <a:srgbClr val="000000"/>
                </a:solidFill>
              </a:rPr>
              <a:t>Members in expert group of ERA, CER, UIC, NB-Rail</a:t>
            </a: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kern="0" dirty="0" smtClean="0">
                <a:solidFill>
                  <a:srgbClr val="000000"/>
                </a:solidFill>
              </a:rPr>
              <a:t>Participation in the solution of international projects </a:t>
            </a:r>
            <a:endParaRPr lang="cs-CZ" sz="2200" kern="0" dirty="0" smtClean="0">
              <a:solidFill>
                <a:srgbClr val="000000"/>
              </a:solidFill>
            </a:endParaRP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kern="0" dirty="0" smtClean="0">
                <a:solidFill>
                  <a:srgbClr val="000000"/>
                </a:solidFill>
              </a:rPr>
              <a:t>Cooperation with ERRAC and National Technology Platform</a:t>
            </a: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kern="0" dirty="0" smtClean="0">
                <a:solidFill>
                  <a:srgbClr val="000000"/>
                </a:solidFill>
              </a:rPr>
              <a:t>Cooperation with other European Technology platform</a:t>
            </a:r>
            <a:endParaRPr lang="cs-CZ" sz="2200" kern="0" dirty="0" smtClean="0">
              <a:solidFill>
                <a:srgbClr val="000000"/>
              </a:solidFill>
            </a:endParaRPr>
          </a:p>
          <a:p>
            <a:pPr marL="711200" lvl="0" indent="-347663">
              <a:lnSpc>
                <a:spcPct val="110000"/>
              </a:lnSpc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200" kern="0" dirty="0" smtClean="0">
                <a:solidFill>
                  <a:srgbClr val="000000"/>
                </a:solidFill>
              </a:rPr>
              <a:t>Others activities</a:t>
            </a:r>
            <a:endParaRPr lang="en-AU" sz="22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50853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109" name="Zaoblený obdélník 2"/>
          <p:cNvSpPr/>
          <p:nvPr/>
        </p:nvSpPr>
        <p:spPr>
          <a:xfrm>
            <a:off x="179509" y="116632"/>
            <a:ext cx="8784979" cy="662473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87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0" name="Zaoblený obdélník 3"/>
          <p:cNvSpPr/>
          <p:nvPr/>
        </p:nvSpPr>
        <p:spPr>
          <a:xfrm>
            <a:off x="372273" y="175867"/>
            <a:ext cx="8376188" cy="64633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1" name="Obdélník 4"/>
          <p:cNvSpPr/>
          <p:nvPr/>
        </p:nvSpPr>
        <p:spPr>
          <a:xfrm>
            <a:off x="3347859" y="1052740"/>
            <a:ext cx="2232251" cy="288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European</a:t>
            </a:r>
            <a:r>
              <a:rPr lang="cs-CZ" sz="14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1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Commission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12" name="Přímá spojovací šipka 6"/>
          <p:cNvCxnSpPr/>
          <p:nvPr/>
        </p:nvCxnSpPr>
        <p:spPr>
          <a:xfrm flipV="1">
            <a:off x="4427975" y="716323"/>
            <a:ext cx="0" cy="360045"/>
          </a:xfrm>
          <a:prstGeom prst="straightConnector1">
            <a:avLst/>
          </a:prstGeom>
          <a:noFill/>
          <a:ln w="38103">
            <a:solidFill>
              <a:srgbClr val="C0504D"/>
            </a:solidFill>
            <a:prstDash val="solid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113" name="Obdélník 7"/>
          <p:cNvSpPr/>
          <p:nvPr/>
        </p:nvSpPr>
        <p:spPr>
          <a:xfrm>
            <a:off x="1259625" y="1556794"/>
            <a:ext cx="864098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RISC</a:t>
            </a:r>
          </a:p>
        </p:txBody>
      </p:sp>
      <p:sp>
        <p:nvSpPr>
          <p:cNvPr id="114" name="Obdélník 8"/>
          <p:cNvSpPr/>
          <p:nvPr/>
        </p:nvSpPr>
        <p:spPr>
          <a:xfrm>
            <a:off x="3059823" y="1484785"/>
            <a:ext cx="2736305" cy="93610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dirty="0" smtClean="0">
                <a:solidFill>
                  <a:srgbClr val="000000"/>
                </a:solidFill>
                <a:latin typeface="Calibri"/>
              </a:rPr>
              <a:t>       DG</a:t>
            </a: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MOVE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      DG ENTR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      DG RTD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      DG</a:t>
            </a:r>
            <a:r>
              <a:rPr lang="cs-CZ" sz="14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REGIO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5" name="Obdélník 9"/>
          <p:cNvSpPr/>
          <p:nvPr/>
        </p:nvSpPr>
        <p:spPr>
          <a:xfrm>
            <a:off x="6804245" y="1150087"/>
            <a:ext cx="1368152" cy="4067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err="1" smtClean="0">
                <a:solidFill>
                  <a:srgbClr val="000000"/>
                </a:solidFill>
                <a:latin typeface="Calibri"/>
              </a:rPr>
              <a:t>consulting</a:t>
            </a:r>
            <a:endParaRPr lang="cs-CZ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6" name="Obdélník 10"/>
          <p:cNvSpPr/>
          <p:nvPr/>
        </p:nvSpPr>
        <p:spPr>
          <a:xfrm rot="16200004">
            <a:off x="-166513" y="2168861"/>
            <a:ext cx="1008107" cy="21602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European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7" name="Obdélník 13"/>
          <p:cNvSpPr/>
          <p:nvPr/>
        </p:nvSpPr>
        <p:spPr>
          <a:xfrm>
            <a:off x="532970" y="3210770"/>
            <a:ext cx="576062" cy="2880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ERA</a:t>
            </a:r>
          </a:p>
        </p:txBody>
      </p:sp>
      <p:sp>
        <p:nvSpPr>
          <p:cNvPr id="118" name="Obdélník 14"/>
          <p:cNvSpPr/>
          <p:nvPr/>
        </p:nvSpPr>
        <p:spPr>
          <a:xfrm>
            <a:off x="5472010" y="4564777"/>
            <a:ext cx="576062" cy="216027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MPO</a:t>
            </a:r>
          </a:p>
        </p:txBody>
      </p:sp>
      <p:sp>
        <p:nvSpPr>
          <p:cNvPr id="120" name="Obdélník 16"/>
          <p:cNvSpPr/>
          <p:nvPr/>
        </p:nvSpPr>
        <p:spPr>
          <a:xfrm>
            <a:off x="3228502" y="3282770"/>
            <a:ext cx="1015678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EFRTC</a:t>
            </a:r>
          </a:p>
        </p:txBody>
      </p:sp>
      <p:sp>
        <p:nvSpPr>
          <p:cNvPr id="121" name="Obdélník 17"/>
          <p:cNvSpPr/>
          <p:nvPr/>
        </p:nvSpPr>
        <p:spPr>
          <a:xfrm>
            <a:off x="2227966" y="2778716"/>
            <a:ext cx="2016224" cy="50405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European</a:t>
            </a: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Association</a:t>
            </a: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of</a:t>
            </a: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Railway</a:t>
            </a: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Industry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2" name="Obdélník 18"/>
          <p:cNvSpPr/>
          <p:nvPr/>
        </p:nvSpPr>
        <p:spPr>
          <a:xfrm>
            <a:off x="2227966" y="3285211"/>
            <a:ext cx="1008107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UNIFE</a:t>
            </a:r>
          </a:p>
        </p:txBody>
      </p:sp>
      <p:sp>
        <p:nvSpPr>
          <p:cNvPr id="123" name="Obdélník 19"/>
          <p:cNvSpPr/>
          <p:nvPr/>
        </p:nvSpPr>
        <p:spPr>
          <a:xfrm>
            <a:off x="1257678" y="3212973"/>
            <a:ext cx="792089" cy="2880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N.B.Rail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4" name="Obdélník 20"/>
          <p:cNvSpPr/>
          <p:nvPr/>
        </p:nvSpPr>
        <p:spPr>
          <a:xfrm>
            <a:off x="4405664" y="4761144"/>
            <a:ext cx="670383" cy="216027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MŠMT</a:t>
            </a:r>
          </a:p>
        </p:txBody>
      </p:sp>
      <p:sp>
        <p:nvSpPr>
          <p:cNvPr id="125" name="Obdélník 21"/>
          <p:cNvSpPr/>
          <p:nvPr/>
        </p:nvSpPr>
        <p:spPr>
          <a:xfrm>
            <a:off x="6372191" y="3212973"/>
            <a:ext cx="576062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CER</a:t>
            </a:r>
          </a:p>
        </p:txBody>
      </p:sp>
      <p:sp>
        <p:nvSpPr>
          <p:cNvPr id="126" name="Obdélník 22"/>
          <p:cNvSpPr/>
          <p:nvPr/>
        </p:nvSpPr>
        <p:spPr>
          <a:xfrm>
            <a:off x="7524326" y="3212973"/>
            <a:ext cx="576062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EIM</a:t>
            </a:r>
          </a:p>
        </p:txBody>
      </p:sp>
      <p:sp>
        <p:nvSpPr>
          <p:cNvPr id="127" name="Obdélník 23"/>
          <p:cNvSpPr/>
          <p:nvPr/>
        </p:nvSpPr>
        <p:spPr>
          <a:xfrm>
            <a:off x="6948254" y="3212973"/>
            <a:ext cx="576062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UIC</a:t>
            </a:r>
          </a:p>
        </p:txBody>
      </p:sp>
      <p:sp>
        <p:nvSpPr>
          <p:cNvPr id="128" name="Obdélník 24"/>
          <p:cNvSpPr/>
          <p:nvPr/>
        </p:nvSpPr>
        <p:spPr>
          <a:xfrm>
            <a:off x="8172389" y="2780929"/>
            <a:ext cx="749524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ERRAC</a:t>
            </a:r>
          </a:p>
        </p:txBody>
      </p:sp>
      <p:sp>
        <p:nvSpPr>
          <p:cNvPr id="129" name="Obdélník 25"/>
          <p:cNvSpPr/>
          <p:nvPr/>
        </p:nvSpPr>
        <p:spPr>
          <a:xfrm>
            <a:off x="6372191" y="2320414"/>
            <a:ext cx="1728188" cy="8643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dirty="0" err="1">
                <a:solidFill>
                  <a:srgbClr val="000000"/>
                </a:solidFill>
              </a:rPr>
              <a:t>European</a:t>
            </a:r>
            <a:r>
              <a:rPr lang="cs-CZ" sz="1400" b="1" dirty="0">
                <a:solidFill>
                  <a:srgbClr val="000000"/>
                </a:solidFill>
              </a:rPr>
              <a:t> </a:t>
            </a:r>
            <a:r>
              <a:rPr lang="cs-CZ" sz="1400" b="1" dirty="0" err="1">
                <a:solidFill>
                  <a:srgbClr val="000000"/>
                </a:solidFill>
              </a:rPr>
              <a:t>Association</a:t>
            </a:r>
            <a:r>
              <a:rPr lang="cs-CZ" sz="1400" b="1" dirty="0">
                <a:solidFill>
                  <a:srgbClr val="000000"/>
                </a:solidFill>
              </a:rPr>
              <a:t> </a:t>
            </a:r>
            <a:r>
              <a:rPr lang="cs-CZ" sz="1400" b="1" dirty="0" err="1">
                <a:solidFill>
                  <a:srgbClr val="000000"/>
                </a:solidFill>
              </a:rPr>
              <a:t>of</a:t>
            </a:r>
            <a:r>
              <a:rPr lang="cs-CZ" sz="1400" b="1" dirty="0">
                <a:solidFill>
                  <a:srgbClr val="000000"/>
                </a:solidFill>
              </a:rPr>
              <a:t> </a:t>
            </a:r>
            <a:r>
              <a:rPr lang="cs-CZ" sz="1400" b="1" dirty="0" err="1">
                <a:solidFill>
                  <a:srgbClr val="000000"/>
                </a:solidFill>
              </a:rPr>
              <a:t>Railway</a:t>
            </a:r>
            <a:r>
              <a:rPr lang="cs-CZ" sz="1400" b="1" dirty="0">
                <a:solidFill>
                  <a:srgbClr val="000000"/>
                </a:solidFill>
              </a:rPr>
              <a:t> </a:t>
            </a:r>
            <a:r>
              <a:rPr lang="cs-CZ" sz="1400" b="1" dirty="0" err="1">
                <a:solidFill>
                  <a:srgbClr val="000000"/>
                </a:solidFill>
              </a:rPr>
              <a:t>C</a:t>
            </a:r>
            <a:r>
              <a:rPr lang="cs-CZ" sz="1400" b="1" dirty="0" err="1" smtClean="0">
                <a:solidFill>
                  <a:srgbClr val="000000"/>
                </a:solidFill>
              </a:rPr>
              <a:t>ompanies</a:t>
            </a:r>
            <a:endParaRPr lang="cs-CZ" sz="1400" b="1" dirty="0">
              <a:solidFill>
                <a:srgbClr val="000000"/>
              </a:solidFill>
            </a:endParaRPr>
          </a:p>
        </p:txBody>
      </p:sp>
      <p:cxnSp>
        <p:nvCxnSpPr>
          <p:cNvPr id="130" name="Přímá spojovací čára 27"/>
          <p:cNvCxnSpPr/>
          <p:nvPr/>
        </p:nvCxnSpPr>
        <p:spPr>
          <a:xfrm>
            <a:off x="611553" y="4437108"/>
            <a:ext cx="8136908" cy="0"/>
          </a:xfrm>
          <a:prstGeom prst="straightConnector1">
            <a:avLst/>
          </a:prstGeom>
          <a:noFill/>
          <a:ln w="38103">
            <a:solidFill>
              <a:srgbClr val="000000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131" name="Obdélník 32"/>
          <p:cNvSpPr/>
          <p:nvPr/>
        </p:nvSpPr>
        <p:spPr>
          <a:xfrm>
            <a:off x="2924309" y="5636847"/>
            <a:ext cx="1728188" cy="43204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   </a:t>
            </a:r>
            <a:r>
              <a:rPr lang="cs-CZ" sz="1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project</a:t>
            </a:r>
            <a:endParaRPr lang="cs-CZ" sz="14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err="1" smtClean="0">
                <a:solidFill>
                  <a:srgbClr val="000000"/>
                </a:solidFill>
                <a:latin typeface="Calibri"/>
              </a:rPr>
              <a:t>proposals</a:t>
            </a:r>
            <a:endParaRPr lang="cs-CZ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2" name="Obdélník 33"/>
          <p:cNvSpPr/>
          <p:nvPr/>
        </p:nvSpPr>
        <p:spPr>
          <a:xfrm rot="16200004">
            <a:off x="-528423" y="4193231"/>
            <a:ext cx="1738211" cy="209745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Authorities</a:t>
            </a:r>
            <a:r>
              <a:rPr lang="cs-CZ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cs-CZ" sz="12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Institutions</a:t>
            </a:r>
            <a:endParaRPr lang="cs-CZ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3" name="Obdélník 34"/>
          <p:cNvSpPr/>
          <p:nvPr/>
        </p:nvSpPr>
        <p:spPr>
          <a:xfrm rot="16200004">
            <a:off x="-72782" y="5667562"/>
            <a:ext cx="894208" cy="31729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National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34" name="Přímá spojovací čára 45"/>
          <p:cNvCxnSpPr/>
          <p:nvPr/>
        </p:nvCxnSpPr>
        <p:spPr>
          <a:xfrm flipV="1">
            <a:off x="827580" y="1628803"/>
            <a:ext cx="0" cy="1584170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35" name="Přímá spojovací šipka 47"/>
          <p:cNvCxnSpPr/>
          <p:nvPr/>
        </p:nvCxnSpPr>
        <p:spPr>
          <a:xfrm>
            <a:off x="827580" y="1628803"/>
            <a:ext cx="432045" cy="0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36" name="Přímá spojovací čára 58"/>
          <p:cNvCxnSpPr>
            <a:stCxn id="113" idx="3"/>
          </p:cNvCxnSpPr>
          <p:nvPr/>
        </p:nvCxnSpPr>
        <p:spPr>
          <a:xfrm>
            <a:off x="2123724" y="1664803"/>
            <a:ext cx="936099" cy="0"/>
          </a:xfrm>
          <a:prstGeom prst="straightConnector1">
            <a:avLst/>
          </a:prstGeom>
          <a:noFill/>
          <a:ln w="25402">
            <a:solidFill>
              <a:srgbClr val="C0504D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37" name="Přímá spojovací čára 60"/>
          <p:cNvCxnSpPr/>
          <p:nvPr/>
        </p:nvCxnSpPr>
        <p:spPr>
          <a:xfrm>
            <a:off x="2561091" y="1952839"/>
            <a:ext cx="8723" cy="825877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38" name="Přímá spojovací čára 62"/>
          <p:cNvCxnSpPr/>
          <p:nvPr/>
        </p:nvCxnSpPr>
        <p:spPr>
          <a:xfrm flipH="1">
            <a:off x="6048072" y="3429001"/>
            <a:ext cx="324119" cy="379147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39" name="Přímá spojovací čára 64"/>
          <p:cNvCxnSpPr/>
          <p:nvPr/>
        </p:nvCxnSpPr>
        <p:spPr>
          <a:xfrm>
            <a:off x="6804245" y="3429001"/>
            <a:ext cx="393439" cy="628959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40" name="Obdélník 65"/>
          <p:cNvSpPr/>
          <p:nvPr/>
        </p:nvSpPr>
        <p:spPr>
          <a:xfrm>
            <a:off x="6127144" y="3602044"/>
            <a:ext cx="1041511" cy="57606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dirty="0" err="1">
                <a:solidFill>
                  <a:srgbClr val="000000"/>
                </a:solidFill>
              </a:rPr>
              <a:t>Supportive</a:t>
            </a:r>
            <a:endParaRPr lang="cs-CZ" sz="1200" dirty="0">
              <a:solidFill>
                <a:srgbClr val="000000"/>
              </a:solidFill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dirty="0">
                <a:solidFill>
                  <a:srgbClr val="000000"/>
                </a:solidFill>
              </a:rPr>
              <a:t>and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dirty="0">
                <a:solidFill>
                  <a:srgbClr val="000000"/>
                </a:solidFill>
              </a:rPr>
              <a:t>expert </a:t>
            </a:r>
            <a:r>
              <a:rPr lang="cs-CZ" sz="1200" dirty="0" err="1">
                <a:solidFill>
                  <a:srgbClr val="000000"/>
                </a:solidFill>
              </a:rPr>
              <a:t>groups</a:t>
            </a:r>
            <a:endParaRPr lang="cs-CZ" sz="1200" dirty="0">
              <a:solidFill>
                <a:srgbClr val="000000"/>
              </a:solidFill>
            </a:endParaRPr>
          </a:p>
        </p:txBody>
      </p:sp>
      <p:cxnSp>
        <p:nvCxnSpPr>
          <p:cNvPr id="141" name="Přímá spojovací čára 73"/>
          <p:cNvCxnSpPr/>
          <p:nvPr/>
        </p:nvCxnSpPr>
        <p:spPr>
          <a:xfrm flipH="1">
            <a:off x="6012157" y="3212973"/>
            <a:ext cx="1044115" cy="0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2" name="Přímá spojovací šipka 79"/>
          <p:cNvCxnSpPr/>
          <p:nvPr/>
        </p:nvCxnSpPr>
        <p:spPr>
          <a:xfrm flipH="1" flipV="1">
            <a:off x="6228173" y="2414903"/>
            <a:ext cx="36009" cy="3835735"/>
          </a:xfrm>
          <a:prstGeom prst="straightConnector1">
            <a:avLst/>
          </a:prstGeom>
          <a:noFill/>
          <a:ln w="25402">
            <a:solidFill>
              <a:srgbClr val="F79646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3" name="Přímá spojovací čára 82"/>
          <p:cNvCxnSpPr/>
          <p:nvPr/>
        </p:nvCxnSpPr>
        <p:spPr>
          <a:xfrm flipH="1">
            <a:off x="4743050" y="5664114"/>
            <a:ext cx="1008108" cy="504054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4" name="Přímá spojovací čára 88"/>
          <p:cNvCxnSpPr/>
          <p:nvPr/>
        </p:nvCxnSpPr>
        <p:spPr>
          <a:xfrm flipH="1">
            <a:off x="5804605" y="2312875"/>
            <a:ext cx="117537" cy="0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5" name="Přímá spojovací šipka 94"/>
          <p:cNvCxnSpPr/>
          <p:nvPr/>
        </p:nvCxnSpPr>
        <p:spPr>
          <a:xfrm flipV="1">
            <a:off x="827580" y="3501009"/>
            <a:ext cx="0" cy="216027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6" name="Přímá spojovací čára 98"/>
          <p:cNvCxnSpPr/>
          <p:nvPr/>
        </p:nvCxnSpPr>
        <p:spPr>
          <a:xfrm flipH="1" flipV="1">
            <a:off x="827580" y="5075167"/>
            <a:ext cx="2808306" cy="1295797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7" name="Přímá spojovací šipka 102"/>
          <p:cNvCxnSpPr/>
          <p:nvPr/>
        </p:nvCxnSpPr>
        <p:spPr>
          <a:xfrm flipV="1">
            <a:off x="1619661" y="3501009"/>
            <a:ext cx="0" cy="1929348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8" name="Přímá spojovací šipka 108"/>
          <p:cNvCxnSpPr/>
          <p:nvPr/>
        </p:nvCxnSpPr>
        <p:spPr>
          <a:xfrm flipV="1">
            <a:off x="3531534" y="3493155"/>
            <a:ext cx="0" cy="2664296"/>
          </a:xfrm>
          <a:prstGeom prst="straightConnector1">
            <a:avLst/>
          </a:prstGeom>
          <a:noFill/>
          <a:ln w="25402">
            <a:solidFill>
              <a:srgbClr val="9BBB59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49" name="Přímá spojovací čára 111"/>
          <p:cNvCxnSpPr/>
          <p:nvPr/>
        </p:nvCxnSpPr>
        <p:spPr>
          <a:xfrm flipV="1">
            <a:off x="4593418" y="4965247"/>
            <a:ext cx="0" cy="606897"/>
          </a:xfrm>
          <a:prstGeom prst="straightConnector1">
            <a:avLst/>
          </a:prstGeom>
          <a:noFill/>
          <a:ln w="25402">
            <a:solidFill>
              <a:srgbClr val="4F81BD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0" name="Přímá spojovací čára 115"/>
          <p:cNvCxnSpPr/>
          <p:nvPr/>
        </p:nvCxnSpPr>
        <p:spPr>
          <a:xfrm flipV="1">
            <a:off x="4265953" y="4465683"/>
            <a:ext cx="0" cy="675166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1" name="Přímá spojovací čára 117"/>
          <p:cNvCxnSpPr>
            <a:stCxn id="192" idx="0"/>
          </p:cNvCxnSpPr>
          <p:nvPr/>
        </p:nvCxnSpPr>
        <p:spPr>
          <a:xfrm flipH="1" flipV="1">
            <a:off x="5751158" y="5223218"/>
            <a:ext cx="4" cy="216018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2" name="Přímá spojovací čára 119"/>
          <p:cNvCxnSpPr/>
          <p:nvPr/>
        </p:nvCxnSpPr>
        <p:spPr>
          <a:xfrm flipV="1">
            <a:off x="5751158" y="4797153"/>
            <a:ext cx="0" cy="231782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3" name="Přímá spojovací čára 122"/>
          <p:cNvCxnSpPr/>
          <p:nvPr/>
        </p:nvCxnSpPr>
        <p:spPr>
          <a:xfrm flipV="1">
            <a:off x="4602745" y="5797296"/>
            <a:ext cx="0" cy="360155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4" name="Přímá spojovací šipka 126"/>
          <p:cNvCxnSpPr/>
          <p:nvPr/>
        </p:nvCxnSpPr>
        <p:spPr>
          <a:xfrm flipH="1" flipV="1">
            <a:off x="4571994" y="2803341"/>
            <a:ext cx="12746" cy="1921803"/>
          </a:xfrm>
          <a:prstGeom prst="straightConnector1">
            <a:avLst/>
          </a:prstGeom>
          <a:noFill/>
          <a:ln w="25402">
            <a:solidFill>
              <a:srgbClr val="4F81BD"/>
            </a:solidFill>
            <a:custDash>
              <a:ds d="299961" sp="299961"/>
            </a:custDash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55" name="Obdélník 131"/>
          <p:cNvSpPr/>
          <p:nvPr/>
        </p:nvSpPr>
        <p:spPr>
          <a:xfrm rot="16200004">
            <a:off x="2828814" y="5122327"/>
            <a:ext cx="1080116" cy="288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Cooperation</a:t>
            </a:r>
            <a:endParaRPr lang="cs-CZ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6" name="Obdélník 132"/>
          <p:cNvSpPr/>
          <p:nvPr/>
        </p:nvSpPr>
        <p:spPr>
          <a:xfrm rot="1482941">
            <a:off x="1471153" y="5735992"/>
            <a:ext cx="1440161" cy="40974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Participation</a:t>
            </a:r>
            <a:r>
              <a:rPr lang="cs-CZ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of</a:t>
            </a:r>
            <a:endParaRPr lang="cs-CZ" sz="14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solidFill>
                  <a:srgbClr val="000000"/>
                </a:solidFill>
                <a:latin typeface="Calibri"/>
              </a:rPr>
              <a:t>TP expert </a:t>
            </a:r>
            <a:r>
              <a:rPr lang="cs-CZ" sz="1400" dirty="0" err="1" smtClean="0">
                <a:solidFill>
                  <a:srgbClr val="000000"/>
                </a:solidFill>
                <a:latin typeface="Calibri"/>
              </a:rPr>
              <a:t>groups</a:t>
            </a:r>
            <a:r>
              <a:rPr lang="cs-CZ" sz="14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cs-CZ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57" name="Přímá spojovací čára 134"/>
          <p:cNvCxnSpPr/>
          <p:nvPr/>
        </p:nvCxnSpPr>
        <p:spPr>
          <a:xfrm flipV="1">
            <a:off x="5220065" y="5517234"/>
            <a:ext cx="1296144" cy="648072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8" name="Přímá spojovací šipka 136"/>
          <p:cNvCxnSpPr/>
          <p:nvPr/>
        </p:nvCxnSpPr>
        <p:spPr>
          <a:xfrm flipV="1">
            <a:off x="6516209" y="4221090"/>
            <a:ext cx="0" cy="1296144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59" name="Přímá spojovací čára 138"/>
          <p:cNvCxnSpPr/>
          <p:nvPr/>
        </p:nvCxnSpPr>
        <p:spPr>
          <a:xfrm flipV="1">
            <a:off x="5436092" y="5229198"/>
            <a:ext cx="1872207" cy="936108"/>
          </a:xfrm>
          <a:prstGeom prst="straightConnector1">
            <a:avLst/>
          </a:prstGeom>
          <a:noFill/>
          <a:ln w="25402">
            <a:solidFill>
              <a:srgbClr val="9BBB59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60" name="Přímá spojovací čára 140"/>
          <p:cNvCxnSpPr>
            <a:stCxn id="184" idx="3"/>
          </p:cNvCxnSpPr>
          <p:nvPr/>
        </p:nvCxnSpPr>
        <p:spPr>
          <a:xfrm flipV="1">
            <a:off x="5580110" y="4797153"/>
            <a:ext cx="2952324" cy="1500197"/>
          </a:xfrm>
          <a:prstGeom prst="straightConnector1">
            <a:avLst/>
          </a:prstGeom>
          <a:noFill/>
          <a:ln w="25402">
            <a:solidFill>
              <a:srgbClr val="9BBB59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61" name="Přímá spojovací šipka 142"/>
          <p:cNvCxnSpPr/>
          <p:nvPr/>
        </p:nvCxnSpPr>
        <p:spPr>
          <a:xfrm flipV="1">
            <a:off x="7308299" y="3501009"/>
            <a:ext cx="0" cy="1728189"/>
          </a:xfrm>
          <a:prstGeom prst="straightConnector1">
            <a:avLst/>
          </a:prstGeom>
          <a:noFill/>
          <a:ln w="25402">
            <a:solidFill>
              <a:srgbClr val="9BBB59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62" name="Přímá spojovací šipka 144"/>
          <p:cNvCxnSpPr/>
          <p:nvPr/>
        </p:nvCxnSpPr>
        <p:spPr>
          <a:xfrm flipV="1">
            <a:off x="8532434" y="3997300"/>
            <a:ext cx="0" cy="799853"/>
          </a:xfrm>
          <a:prstGeom prst="straightConnector1">
            <a:avLst/>
          </a:prstGeom>
          <a:noFill/>
          <a:ln w="25402">
            <a:solidFill>
              <a:srgbClr val="9BBB59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63" name="Přímá spojovací čára 147"/>
          <p:cNvCxnSpPr/>
          <p:nvPr/>
        </p:nvCxnSpPr>
        <p:spPr>
          <a:xfrm>
            <a:off x="7197684" y="5768109"/>
            <a:ext cx="252027" cy="0"/>
          </a:xfrm>
          <a:prstGeom prst="straightConnector1">
            <a:avLst/>
          </a:prstGeom>
          <a:noFill/>
          <a:ln w="38103">
            <a:solidFill>
              <a:srgbClr val="C0504D"/>
            </a:solidFill>
            <a:prstDash val="solid"/>
          </a:ln>
          <a:effectLst>
            <a:outerShdw algn="tl">
              <a:srgbClr val="000000">
                <a:alpha val="0"/>
              </a:srgbClr>
            </a:outerShdw>
          </a:effectLst>
        </p:spPr>
      </p:cxnSp>
      <p:cxnSp>
        <p:nvCxnSpPr>
          <p:cNvPr id="164" name="Přímá spojovací čára 149"/>
          <p:cNvCxnSpPr/>
          <p:nvPr/>
        </p:nvCxnSpPr>
        <p:spPr>
          <a:xfrm>
            <a:off x="7197684" y="6168168"/>
            <a:ext cx="252027" cy="0"/>
          </a:xfrm>
          <a:prstGeom prst="straightConnector1">
            <a:avLst/>
          </a:prstGeom>
          <a:noFill/>
          <a:ln w="38103">
            <a:solidFill>
              <a:srgbClr val="4F81BD"/>
            </a:solidFill>
            <a:prstDash val="solid"/>
          </a:ln>
          <a:effectLst>
            <a:outerShdw algn="tl">
              <a:srgbClr val="000000">
                <a:alpha val="0"/>
              </a:srgbClr>
            </a:outerShdw>
          </a:effectLst>
        </p:spPr>
      </p:cxnSp>
      <p:sp>
        <p:nvSpPr>
          <p:cNvPr id="165" name="Obdélník 156"/>
          <p:cNvSpPr/>
          <p:nvPr/>
        </p:nvSpPr>
        <p:spPr>
          <a:xfrm>
            <a:off x="5796128" y="2996956"/>
            <a:ext cx="720080" cy="288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coord</a:t>
            </a:r>
            <a:r>
              <a:rPr lang="cs-C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</p:txBody>
      </p:sp>
      <p:sp>
        <p:nvSpPr>
          <p:cNvPr id="166" name="Obdélník 157"/>
          <p:cNvSpPr/>
          <p:nvPr/>
        </p:nvSpPr>
        <p:spPr>
          <a:xfrm rot="16200004">
            <a:off x="5652111" y="4825189"/>
            <a:ext cx="1584179" cy="36003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dirty="0" err="1" smtClean="0">
                <a:solidFill>
                  <a:srgbClr val="000000"/>
                </a:solidFill>
                <a:latin typeface="Calibri"/>
              </a:rPr>
              <a:t>Participation</a:t>
            </a:r>
            <a:r>
              <a:rPr lang="cs-CZ" sz="1000" dirty="0" smtClean="0">
                <a:solidFill>
                  <a:srgbClr val="000000"/>
                </a:solidFill>
                <a:latin typeface="Calibri"/>
              </a:rPr>
              <a:t> TP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expert</a:t>
            </a:r>
            <a:endParaRPr lang="cs-CZ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7" name="Obdélník 158"/>
          <p:cNvSpPr/>
          <p:nvPr/>
        </p:nvSpPr>
        <p:spPr>
          <a:xfrm rot="16200004">
            <a:off x="6480201" y="4590645"/>
            <a:ext cx="936107" cy="50405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TP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share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on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activites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of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working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groups</a:t>
            </a:r>
            <a:endParaRPr lang="cs-CZ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8" name="Obdélník 159"/>
          <p:cNvSpPr/>
          <p:nvPr/>
        </p:nvSpPr>
        <p:spPr>
          <a:xfrm>
            <a:off x="7380308" y="4581126"/>
            <a:ext cx="1416899" cy="50405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Representation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of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the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CR </a:t>
            </a:r>
            <a:r>
              <a:rPr lang="cs-CZ" sz="1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participstion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Calibri"/>
              </a:rPr>
              <a:t>in 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expert </a:t>
            </a:r>
            <a:r>
              <a:rPr lang="cs-CZ" sz="1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groups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69" name="Přímá spojovací šipka 161"/>
          <p:cNvCxnSpPr/>
          <p:nvPr/>
        </p:nvCxnSpPr>
        <p:spPr>
          <a:xfrm flipH="1">
            <a:off x="5796128" y="1556794"/>
            <a:ext cx="2736306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70" name="Přímá spojovací čára 163"/>
          <p:cNvCxnSpPr>
            <a:endCxn id="128" idx="0"/>
          </p:cNvCxnSpPr>
          <p:nvPr/>
        </p:nvCxnSpPr>
        <p:spPr>
          <a:xfrm>
            <a:off x="8532434" y="1556794"/>
            <a:ext cx="14721" cy="1224135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71" name="Přímá spojovací čára 165"/>
          <p:cNvCxnSpPr/>
          <p:nvPr/>
        </p:nvCxnSpPr>
        <p:spPr>
          <a:xfrm>
            <a:off x="5796128" y="1700812"/>
            <a:ext cx="1440162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72" name="Přímá spojovací čára 167"/>
          <p:cNvCxnSpPr>
            <a:endCxn id="129" idx="0"/>
          </p:cNvCxnSpPr>
          <p:nvPr/>
        </p:nvCxnSpPr>
        <p:spPr>
          <a:xfrm flipH="1">
            <a:off x="7236285" y="1600333"/>
            <a:ext cx="6" cy="720081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73" name="Přímá spojovací šipka 171"/>
          <p:cNvCxnSpPr/>
          <p:nvPr/>
        </p:nvCxnSpPr>
        <p:spPr>
          <a:xfrm flipH="1">
            <a:off x="5796128" y="1556794"/>
            <a:ext cx="864099" cy="576063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74" name="Obdélník 76"/>
          <p:cNvSpPr/>
          <p:nvPr/>
        </p:nvSpPr>
        <p:spPr>
          <a:xfrm>
            <a:off x="7278846" y="5430357"/>
            <a:ext cx="1643076" cy="642942"/>
          </a:xfrm>
          <a:prstGeom prst="rect">
            <a:avLst/>
          </a:prstGeom>
          <a:noFill/>
          <a:ln>
            <a:noFill/>
            <a:prstDash val="solid"/>
          </a:ln>
          <a:effectLst>
            <a:outerShdw algn="tl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Preparation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of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regulations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for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the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European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/>
              </a:rPr>
              <a:t>railway</a:t>
            </a:r>
            <a:r>
              <a:rPr lang="cs-CZ" sz="11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interoperability</a:t>
            </a:r>
            <a:endParaRPr lang="cs-CZ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5" name="Obdélník 77"/>
          <p:cNvSpPr/>
          <p:nvPr/>
        </p:nvSpPr>
        <p:spPr>
          <a:xfrm>
            <a:off x="7398230" y="6076243"/>
            <a:ext cx="1428759" cy="285750"/>
          </a:xfrm>
          <a:prstGeom prst="rect">
            <a:avLst/>
          </a:prstGeom>
          <a:noFill/>
          <a:ln>
            <a:noFill/>
            <a:prstDash val="solid"/>
          </a:ln>
          <a:effectLst>
            <a:outerShdw algn="tl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Projects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proposed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by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the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TP</a:t>
            </a:r>
            <a:endParaRPr lang="cs-CZ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6" name="Obdélník 80"/>
          <p:cNvSpPr/>
          <p:nvPr/>
        </p:nvSpPr>
        <p:spPr>
          <a:xfrm>
            <a:off x="3700345" y="4710297"/>
            <a:ext cx="576062" cy="278581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TAČR</a:t>
            </a:r>
          </a:p>
        </p:txBody>
      </p:sp>
      <p:cxnSp>
        <p:nvCxnSpPr>
          <p:cNvPr id="177" name="Přímá spojovací šipka 128"/>
          <p:cNvCxnSpPr/>
          <p:nvPr/>
        </p:nvCxnSpPr>
        <p:spPr>
          <a:xfrm flipV="1">
            <a:off x="5751158" y="2803341"/>
            <a:ext cx="0" cy="1742873"/>
          </a:xfrm>
          <a:prstGeom prst="straightConnector1">
            <a:avLst/>
          </a:prstGeom>
          <a:noFill/>
          <a:ln w="25402">
            <a:solidFill>
              <a:srgbClr val="4F81BD"/>
            </a:solidFill>
            <a:custDash>
              <a:ds d="299961" sp="299961"/>
            </a:custDash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78" name="Přímá spojovací šipka 128"/>
          <p:cNvCxnSpPr/>
          <p:nvPr/>
        </p:nvCxnSpPr>
        <p:spPr>
          <a:xfrm flipV="1">
            <a:off x="5202235" y="2826292"/>
            <a:ext cx="0" cy="1617427"/>
          </a:xfrm>
          <a:prstGeom prst="straightConnector1">
            <a:avLst/>
          </a:prstGeom>
          <a:noFill/>
          <a:ln w="25402">
            <a:solidFill>
              <a:srgbClr val="4F81BD"/>
            </a:solidFill>
            <a:custDash>
              <a:ds d="299961" sp="299961"/>
            </a:custDash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79" name="Přímá spojovací šipka 102"/>
          <p:cNvCxnSpPr/>
          <p:nvPr/>
        </p:nvCxnSpPr>
        <p:spPr>
          <a:xfrm flipV="1">
            <a:off x="827580" y="4077072"/>
            <a:ext cx="0" cy="988997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80" name="Přímá spojovací čára 98"/>
          <p:cNvCxnSpPr/>
          <p:nvPr/>
        </p:nvCxnSpPr>
        <p:spPr>
          <a:xfrm flipV="1">
            <a:off x="827580" y="3663023"/>
            <a:ext cx="0" cy="414049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81" name="Přímá spojovací šipka 102"/>
          <p:cNvCxnSpPr/>
          <p:nvPr/>
        </p:nvCxnSpPr>
        <p:spPr>
          <a:xfrm flipH="1">
            <a:off x="1995370" y="3717036"/>
            <a:ext cx="800466" cy="0"/>
          </a:xfrm>
          <a:prstGeom prst="straightConnector1">
            <a:avLst/>
          </a:prstGeom>
          <a:noFill/>
          <a:ln w="25402">
            <a:solidFill>
              <a:srgbClr val="8064A2"/>
            </a:solidFill>
            <a:prstDash val="solid"/>
            <a:tailEnd type="arrow"/>
          </a:ln>
        </p:spPr>
      </p:cxnSp>
      <p:cxnSp>
        <p:nvCxnSpPr>
          <p:cNvPr id="182" name="Přímá spojovací šipka 102"/>
          <p:cNvCxnSpPr/>
          <p:nvPr/>
        </p:nvCxnSpPr>
        <p:spPr>
          <a:xfrm flipH="1">
            <a:off x="2160858" y="3717036"/>
            <a:ext cx="800466" cy="0"/>
          </a:xfrm>
          <a:prstGeom prst="straightConnector1">
            <a:avLst/>
          </a:prstGeom>
          <a:noFill/>
          <a:ln w="25402">
            <a:solidFill>
              <a:srgbClr val="8064A2"/>
            </a:solidFill>
            <a:prstDash val="solid"/>
            <a:tailEnd type="arrow"/>
          </a:ln>
        </p:spPr>
      </p:cxnSp>
      <p:cxnSp>
        <p:nvCxnSpPr>
          <p:cNvPr id="183" name="Přímá spojovací šipka 102"/>
          <p:cNvCxnSpPr/>
          <p:nvPr/>
        </p:nvCxnSpPr>
        <p:spPr>
          <a:xfrm flipH="1">
            <a:off x="3970428" y="3717036"/>
            <a:ext cx="800475" cy="0"/>
          </a:xfrm>
          <a:prstGeom prst="straightConnector1">
            <a:avLst/>
          </a:prstGeom>
          <a:noFill/>
          <a:ln w="25402">
            <a:solidFill>
              <a:srgbClr val="8064A2"/>
            </a:solidFill>
            <a:prstDash val="solid"/>
            <a:tailEnd type="arrow"/>
          </a:ln>
        </p:spPr>
      </p:cxnSp>
      <p:sp>
        <p:nvSpPr>
          <p:cNvPr id="184" name="Obdélník 31"/>
          <p:cNvSpPr/>
          <p:nvPr/>
        </p:nvSpPr>
        <p:spPr>
          <a:xfrm>
            <a:off x="3491877" y="6165306"/>
            <a:ext cx="2088233" cy="264087"/>
          </a:xfrm>
          <a:prstGeom prst="rect">
            <a:avLst/>
          </a:pr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Technology </a:t>
            </a:r>
            <a:r>
              <a:rPr lang="cs-CZ" sz="1400" b="1" dirty="0" err="1">
                <a:solidFill>
                  <a:srgbClr val="000000"/>
                </a:solidFill>
                <a:latin typeface="Calibri"/>
              </a:rPr>
              <a:t>P</a:t>
            </a:r>
            <a:r>
              <a:rPr lang="cs-CZ" sz="14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latform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85" name="Přímá spojovací čára 60"/>
          <p:cNvCxnSpPr/>
          <p:nvPr/>
        </p:nvCxnSpPr>
        <p:spPr>
          <a:xfrm flipH="1">
            <a:off x="2561091" y="1952839"/>
            <a:ext cx="498732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custDash>
              <a:ds d="299961" sp="299961"/>
            </a:custDash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86" name="Obdélník 107"/>
          <p:cNvSpPr/>
          <p:nvPr/>
        </p:nvSpPr>
        <p:spPr>
          <a:xfrm>
            <a:off x="2303843" y="3789036"/>
            <a:ext cx="864098" cy="50405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dirty="0" err="1" smtClean="0">
                <a:solidFill>
                  <a:srgbClr val="000000"/>
                </a:solidFill>
                <a:latin typeface="Calibri"/>
              </a:rPr>
              <a:t>Supportive</a:t>
            </a:r>
            <a:endParaRPr lang="cs-CZ" sz="1200" dirty="0" smtClean="0">
              <a:solidFill>
                <a:srgbClr val="000000"/>
              </a:solidFill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dirty="0">
                <a:solidFill>
                  <a:srgbClr val="000000"/>
                </a:solidFill>
                <a:latin typeface="Calibri"/>
              </a:rPr>
              <a:t>a</a:t>
            </a:r>
            <a:r>
              <a:rPr lang="cs-CZ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nd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dirty="0">
                <a:solidFill>
                  <a:srgbClr val="000000"/>
                </a:solidFill>
                <a:latin typeface="Calibri"/>
              </a:rPr>
              <a:t>e</a:t>
            </a:r>
            <a:r>
              <a:rPr lang="cs-CZ" sz="1200" dirty="0" smtClean="0">
                <a:solidFill>
                  <a:srgbClr val="000000"/>
                </a:solidFill>
                <a:latin typeface="Calibri"/>
              </a:rPr>
              <a:t>xpert </a:t>
            </a:r>
            <a:r>
              <a:rPr lang="cs-CZ" sz="1200" dirty="0" err="1" smtClean="0">
                <a:solidFill>
                  <a:srgbClr val="000000"/>
                </a:solidFill>
                <a:latin typeface="Calibri"/>
              </a:rPr>
              <a:t>groups</a:t>
            </a:r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87" name="Přímá spojovací čára 62"/>
          <p:cNvCxnSpPr/>
          <p:nvPr/>
        </p:nvCxnSpPr>
        <p:spPr>
          <a:xfrm flipH="1">
            <a:off x="2231733" y="3493749"/>
            <a:ext cx="216027" cy="800246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88" name="Přímá spojovací čára 64"/>
          <p:cNvCxnSpPr/>
          <p:nvPr/>
        </p:nvCxnSpPr>
        <p:spPr>
          <a:xfrm>
            <a:off x="3002014" y="3510007"/>
            <a:ext cx="165927" cy="783988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89" name="Přímá spojovací šipka 79"/>
          <p:cNvCxnSpPr/>
          <p:nvPr/>
        </p:nvCxnSpPr>
        <p:spPr>
          <a:xfrm rot="5400000" flipH="1" flipV="1">
            <a:off x="3897859" y="3935208"/>
            <a:ext cx="823151" cy="96491"/>
          </a:xfrm>
          <a:prstGeom prst="straightConnector1">
            <a:avLst/>
          </a:prstGeom>
          <a:noFill/>
          <a:ln w="25402">
            <a:solidFill>
              <a:srgbClr val="4F81BD"/>
            </a:solidFill>
            <a:custDash>
              <a:ds d="299961" sp="299961"/>
            </a:custDash>
            <a:tailEnd type="arrow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90" name="Obdélník 112"/>
          <p:cNvSpPr/>
          <p:nvPr/>
        </p:nvSpPr>
        <p:spPr>
          <a:xfrm>
            <a:off x="3803525" y="5167211"/>
            <a:ext cx="641204" cy="216027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GAČR</a:t>
            </a:r>
          </a:p>
        </p:txBody>
      </p:sp>
      <p:cxnSp>
        <p:nvCxnSpPr>
          <p:cNvPr id="191" name="Přímá spojovací čára 117"/>
          <p:cNvCxnSpPr/>
          <p:nvPr/>
        </p:nvCxnSpPr>
        <p:spPr>
          <a:xfrm flipV="1">
            <a:off x="4251387" y="5379105"/>
            <a:ext cx="0" cy="778346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92" name="Obdélník 29"/>
          <p:cNvSpPr/>
          <p:nvPr/>
        </p:nvSpPr>
        <p:spPr>
          <a:xfrm>
            <a:off x="5391122" y="5439236"/>
            <a:ext cx="720080" cy="216027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OPPI</a:t>
            </a:r>
          </a:p>
        </p:txBody>
      </p:sp>
      <p:sp>
        <p:nvSpPr>
          <p:cNvPr id="193" name="Obdélník 30"/>
          <p:cNvSpPr/>
          <p:nvPr/>
        </p:nvSpPr>
        <p:spPr>
          <a:xfrm>
            <a:off x="5270083" y="5013180"/>
            <a:ext cx="886081" cy="216027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CzechInvest</a:t>
            </a:r>
            <a:endParaRPr lang="cs-CZ" sz="11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94" name="Přímá spojovací šipka 102"/>
          <p:cNvCxnSpPr/>
          <p:nvPr/>
        </p:nvCxnSpPr>
        <p:spPr>
          <a:xfrm>
            <a:off x="5836325" y="3717036"/>
            <a:ext cx="319848" cy="0"/>
          </a:xfrm>
          <a:prstGeom prst="straightConnector1">
            <a:avLst/>
          </a:prstGeom>
          <a:noFill/>
          <a:ln w="25402">
            <a:solidFill>
              <a:srgbClr val="8064A2"/>
            </a:solidFill>
            <a:prstDash val="solid"/>
            <a:tailEnd type="arrow"/>
          </a:ln>
        </p:spPr>
      </p:cxnSp>
      <p:cxnSp>
        <p:nvCxnSpPr>
          <p:cNvPr id="195" name="Přímá spojovací čára 92"/>
          <p:cNvCxnSpPr/>
          <p:nvPr/>
        </p:nvCxnSpPr>
        <p:spPr>
          <a:xfrm flipH="1">
            <a:off x="820997" y="3717036"/>
            <a:ext cx="5308366" cy="0"/>
          </a:xfrm>
          <a:prstGeom prst="straightConnector1">
            <a:avLst/>
          </a:prstGeom>
          <a:noFill/>
          <a:ln w="25402">
            <a:solidFill>
              <a:srgbClr val="C0504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196" name="Přímá spojovací čára 117"/>
          <p:cNvCxnSpPr/>
          <p:nvPr/>
        </p:nvCxnSpPr>
        <p:spPr>
          <a:xfrm flipV="1">
            <a:off x="5202235" y="4761144"/>
            <a:ext cx="0" cy="1376657"/>
          </a:xfrm>
          <a:prstGeom prst="straightConnector1">
            <a:avLst/>
          </a:prstGeom>
          <a:noFill/>
          <a:ln w="25402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97" name="Obdélník 28"/>
          <p:cNvSpPr/>
          <p:nvPr/>
        </p:nvSpPr>
        <p:spPr>
          <a:xfrm>
            <a:off x="4287471" y="5603590"/>
            <a:ext cx="611894" cy="237680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OP</a:t>
            </a:r>
            <a:r>
              <a:rPr lang="cs-CZ" sz="12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200" b="1" dirty="0" smtClean="0">
                <a:solidFill>
                  <a:srgbClr val="000000"/>
                </a:solidFill>
                <a:latin typeface="Calibri"/>
              </a:rPr>
              <a:t>VK</a:t>
            </a:r>
            <a:endParaRPr lang="cs-CZ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98" name="Přímá spojovací čára 147"/>
          <p:cNvCxnSpPr/>
          <p:nvPr/>
        </p:nvCxnSpPr>
        <p:spPr>
          <a:xfrm flipV="1">
            <a:off x="5580101" y="6250638"/>
            <a:ext cx="684081" cy="111355"/>
          </a:xfrm>
          <a:prstGeom prst="straightConnector1">
            <a:avLst/>
          </a:prstGeom>
          <a:noFill/>
          <a:ln w="25402">
            <a:solidFill>
              <a:srgbClr val="F79646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199" name="Obdélník 145"/>
          <p:cNvSpPr/>
          <p:nvPr/>
        </p:nvSpPr>
        <p:spPr>
          <a:xfrm>
            <a:off x="7197684" y="6384808"/>
            <a:ext cx="1677018" cy="285750"/>
          </a:xfrm>
          <a:prstGeom prst="rect">
            <a:avLst/>
          </a:prstGeom>
          <a:noFill/>
          <a:ln>
            <a:noFill/>
            <a:prstDash val="solid"/>
          </a:ln>
          <a:effectLst>
            <a:outerShdw algn="tl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Continuing</a:t>
            </a:r>
            <a:r>
              <a:rPr lang="cs-CZ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11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cooperation</a:t>
            </a:r>
            <a:endParaRPr lang="cs-CZ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00" name="Přímá spojovací čára 149"/>
          <p:cNvCxnSpPr/>
          <p:nvPr/>
        </p:nvCxnSpPr>
        <p:spPr>
          <a:xfrm>
            <a:off x="7074267" y="6527683"/>
            <a:ext cx="252036" cy="0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</a:ln>
          <a:effectLst>
            <a:outerShdw algn="tl">
              <a:srgbClr val="000000">
                <a:alpha val="0"/>
              </a:srgbClr>
            </a:outerShdw>
          </a:effectLst>
        </p:spPr>
      </p:cxnSp>
      <p:sp>
        <p:nvSpPr>
          <p:cNvPr id="201" name="Obdélník 150"/>
          <p:cNvSpPr/>
          <p:nvPr/>
        </p:nvSpPr>
        <p:spPr>
          <a:xfrm>
            <a:off x="8172398" y="3094431"/>
            <a:ext cx="749524" cy="83115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EuropeanTechnol</a:t>
            </a:r>
            <a:r>
              <a:rPr lang="cs-CZ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 </a:t>
            </a:r>
            <a:r>
              <a:rPr lang="cs-CZ" sz="1100" b="1" dirty="0" err="1">
                <a:solidFill>
                  <a:srgbClr val="000000"/>
                </a:solidFill>
                <a:latin typeface="Calibri"/>
              </a:rPr>
              <a:t>P</a:t>
            </a:r>
            <a:r>
              <a:rPr lang="cs-CZ" sz="11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latform</a:t>
            </a:r>
            <a:endParaRPr lang="cs-CZ" sz="11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2" name="Obdélník 14"/>
          <p:cNvSpPr/>
          <p:nvPr/>
        </p:nvSpPr>
        <p:spPr>
          <a:xfrm>
            <a:off x="4849190" y="4518899"/>
            <a:ext cx="576062" cy="216027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MD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3" name="Obdélník 30"/>
          <p:cNvSpPr/>
          <p:nvPr/>
        </p:nvSpPr>
        <p:spPr>
          <a:xfrm>
            <a:off x="4806020" y="5324414"/>
            <a:ext cx="540053" cy="194294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SŽDC</a:t>
            </a:r>
            <a:endParaRPr lang="cs-CZ" sz="11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4" name="Obdélník 29"/>
          <p:cNvSpPr/>
          <p:nvPr/>
        </p:nvSpPr>
        <p:spPr>
          <a:xfrm>
            <a:off x="4941085" y="5665140"/>
            <a:ext cx="557960" cy="187738"/>
          </a:xfrm>
          <a:prstGeom prst="rect">
            <a:avLst/>
          </a:prstGeom>
          <a:gradFill>
            <a:gsLst>
              <a:gs pos="0">
                <a:srgbClr val="2787A0"/>
              </a:gs>
              <a:gs pos="100000">
                <a:srgbClr val="36B1D2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OP</a:t>
            </a:r>
            <a:r>
              <a:rPr lang="cs-CZ" sz="12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D</a:t>
            </a:r>
            <a:endParaRPr lang="cs-CZ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467544" y="146839"/>
            <a:ext cx="80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National and European </a:t>
            </a:r>
            <a:r>
              <a:rPr lang="en-GB" sz="3600" b="1" dirty="0" smtClean="0"/>
              <a:t>Activities</a:t>
            </a:r>
            <a:endParaRPr lang="en-GB" sz="3600" b="1" dirty="0"/>
          </a:p>
        </p:txBody>
      </p:sp>
      <p:sp>
        <p:nvSpPr>
          <p:cNvPr id="119" name="Obdélník 15"/>
          <p:cNvSpPr/>
          <p:nvPr/>
        </p:nvSpPr>
        <p:spPr>
          <a:xfrm>
            <a:off x="5940146" y="2204866"/>
            <a:ext cx="576062" cy="216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RPW</a:t>
            </a:r>
            <a:endParaRPr lang="cs-CZ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14580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044" y="2568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67544" y="548680"/>
            <a:ext cx="80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</a:t>
            </a:r>
            <a:r>
              <a:rPr lang="en-GB" sz="3600" b="1" dirty="0" smtClean="0"/>
              <a:t>ain benefit</a:t>
            </a:r>
            <a:r>
              <a:rPr lang="cs-CZ" sz="3600" b="1" dirty="0" smtClean="0"/>
              <a:t>s</a:t>
            </a:r>
            <a:r>
              <a:rPr lang="en-GB" sz="3600" b="1" dirty="0" smtClean="0"/>
              <a:t> </a:t>
            </a:r>
            <a:r>
              <a:rPr lang="en-GB" sz="3600" b="1" dirty="0"/>
              <a:t>of </a:t>
            </a:r>
            <a:r>
              <a:rPr lang="cs-CZ" sz="3600" b="1" dirty="0" smtClean="0"/>
              <a:t>CZ</a:t>
            </a:r>
            <a:r>
              <a:rPr lang="en-GB" sz="3600" b="1" dirty="0" smtClean="0"/>
              <a:t>TP</a:t>
            </a:r>
            <a:endParaRPr lang="en-GB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628800"/>
            <a:ext cx="83023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Connecting universities</a:t>
            </a:r>
            <a:r>
              <a:rPr lang="cs-CZ" sz="2400" b="1" dirty="0" smtClean="0"/>
              <a:t>,</a:t>
            </a:r>
            <a:r>
              <a:rPr lang="en-GB" sz="2400" b="1" dirty="0" smtClean="0"/>
              <a:t> </a:t>
            </a:r>
            <a:r>
              <a:rPr lang="en-AU" sz="2400" b="1" dirty="0" smtClean="0"/>
              <a:t>rail industry </a:t>
            </a:r>
          </a:p>
          <a:p>
            <a:r>
              <a:rPr lang="cs-CZ" sz="2400" dirty="0" smtClean="0"/>
              <a:t>     </a:t>
            </a:r>
            <a:r>
              <a:rPr lang="en-AU" sz="2400" dirty="0" smtClean="0"/>
              <a:t>and users (SZDC</a:t>
            </a:r>
            <a:r>
              <a:rPr lang="cs-CZ" sz="2400" dirty="0" smtClean="0"/>
              <a:t>)</a:t>
            </a:r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 smtClean="0"/>
              <a:t>Professionally</a:t>
            </a:r>
            <a:r>
              <a:rPr lang="cs-CZ" sz="2400" b="1" dirty="0" smtClean="0"/>
              <a:t> </a:t>
            </a:r>
            <a:r>
              <a:rPr lang="en-US" sz="2400" b="1" dirty="0" smtClean="0"/>
              <a:t>qualified </a:t>
            </a:r>
            <a:r>
              <a:rPr lang="en-US" sz="2400" b="1" dirty="0"/>
              <a:t>team </a:t>
            </a:r>
            <a:r>
              <a:rPr lang="en-US" sz="2400" dirty="0"/>
              <a:t>in the area of </a:t>
            </a:r>
            <a:r>
              <a:rPr lang="en-AU" sz="2400" dirty="0" smtClean="0"/>
              <a:t>railway</a:t>
            </a:r>
            <a:r>
              <a:rPr lang="cs-CZ" sz="2400" dirty="0" smtClean="0"/>
              <a:t> </a:t>
            </a:r>
            <a:r>
              <a:rPr lang="en-US" sz="2400" dirty="0" smtClean="0"/>
              <a:t> </a:t>
            </a:r>
            <a:r>
              <a:rPr lang="cs-CZ" sz="2400" dirty="0" smtClean="0"/>
              <a:t>transport - </a:t>
            </a:r>
            <a:r>
              <a:rPr lang="en-US" sz="2400" b="1" dirty="0"/>
              <a:t>advisory body for the </a:t>
            </a:r>
            <a:r>
              <a:rPr lang="cs-CZ" sz="2400" b="1" dirty="0" smtClean="0"/>
              <a:t>Ministry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en-US" sz="2400" b="1" dirty="0" smtClean="0"/>
              <a:t>Transport</a:t>
            </a:r>
            <a:endParaRPr lang="cs-CZ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 smtClean="0"/>
              <a:t>Participation</a:t>
            </a:r>
            <a:r>
              <a:rPr lang="cs-CZ" sz="2400" dirty="0" smtClean="0"/>
              <a:t> </a:t>
            </a:r>
            <a:r>
              <a:rPr lang="en-US" sz="2400" dirty="0" smtClean="0"/>
              <a:t> in research projects on </a:t>
            </a:r>
            <a:r>
              <a:rPr lang="en-US" sz="2400" b="1" dirty="0" smtClean="0"/>
              <a:t>railway interoperability</a:t>
            </a: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en-AU" sz="2400" b="1" dirty="0" smtClean="0"/>
              <a:t>Experience</a:t>
            </a:r>
            <a:r>
              <a:rPr lang="cs-CZ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with creating and assessing of </a:t>
            </a:r>
            <a:r>
              <a:rPr lang="en-US" sz="2400" b="1" dirty="0"/>
              <a:t>basic</a:t>
            </a:r>
            <a:r>
              <a:rPr lang="cs-CZ" sz="2400" b="1" dirty="0" smtClean="0"/>
              <a:t>  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/>
              <a:t>strategic documents</a:t>
            </a:r>
            <a:r>
              <a:rPr lang="en-US" sz="2400" dirty="0"/>
              <a:t> in the field of railway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en-US" sz="2400" dirty="0" smtClean="0"/>
              <a:t>transport</a:t>
            </a:r>
            <a:r>
              <a:rPr lang="cs-CZ" sz="2400" dirty="0" smtClean="0"/>
              <a:t> (</a:t>
            </a:r>
            <a:r>
              <a:rPr lang="en-AU" sz="2400" dirty="0" smtClean="0"/>
              <a:t>for government agencies</a:t>
            </a:r>
            <a:r>
              <a:rPr lang="cs-CZ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en-AU" sz="2400" b="1" dirty="0" smtClean="0"/>
              <a:t>Basic professional </a:t>
            </a:r>
            <a:r>
              <a:rPr lang="en-US" sz="2400" b="1" dirty="0" smtClean="0"/>
              <a:t>focus </a:t>
            </a:r>
            <a:r>
              <a:rPr lang="en-US" sz="2400" dirty="0"/>
              <a:t>on </a:t>
            </a:r>
            <a:r>
              <a:rPr lang="en-AU" sz="2400" dirty="0" smtClean="0"/>
              <a:t>infrastructure</a:t>
            </a:r>
            <a:r>
              <a:rPr lang="cs-CZ" sz="2400" dirty="0" smtClean="0"/>
              <a:t>, </a:t>
            </a:r>
            <a:r>
              <a:rPr lang="en-AU" sz="2400" dirty="0" smtClean="0"/>
              <a:t>control,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en-AU" sz="2400" dirty="0" smtClean="0"/>
              <a:t>command </a:t>
            </a:r>
            <a:r>
              <a:rPr lang="en-AU" sz="2400" dirty="0" smtClean="0"/>
              <a:t>and signalling</a:t>
            </a:r>
            <a:r>
              <a:rPr lang="en-US" sz="2400" dirty="0" smtClean="0"/>
              <a:t>,energy </a:t>
            </a:r>
            <a:r>
              <a:rPr lang="en-US" sz="2400" dirty="0"/>
              <a:t>and </a:t>
            </a:r>
            <a:r>
              <a:rPr lang="en-US" sz="2400" dirty="0" smtClean="0"/>
              <a:t>interface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smtClean="0"/>
              <a:t>(</a:t>
            </a:r>
            <a:r>
              <a:rPr lang="cs-CZ" sz="2400" dirty="0" smtClean="0"/>
              <a:t>track/</a:t>
            </a:r>
            <a:r>
              <a:rPr lang="en-AU" sz="2400" dirty="0" smtClean="0"/>
              <a:t>wheel</a:t>
            </a:r>
            <a:r>
              <a:rPr lang="cs-CZ" sz="2400" dirty="0" smtClean="0"/>
              <a:t>)</a:t>
            </a:r>
          </a:p>
          <a:p>
            <a:endParaRPr lang="en-AU" sz="2600" dirty="0" smtClean="0"/>
          </a:p>
        </p:txBody>
      </p:sp>
    </p:spTree>
    <p:extLst>
      <p:ext uri="{BB962C8B-B14F-4D97-AF65-F5344CB8AC3E}">
        <p14:creationId xmlns:p14="http://schemas.microsoft.com/office/powerpoint/2010/main" val="317645840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</TotalTime>
  <Words>810</Words>
  <Application>Microsoft Office PowerPoint</Application>
  <PresentationFormat>Předvádění na obrazovce (4:3)</PresentationFormat>
  <Paragraphs>177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Czech National Technology Platform  Interoperability of Railway  Infrastructure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Grantového sytému IRRB</dc:title>
  <dc:creator>Vašátko Jaroslav, Ing.</dc:creator>
  <cp:lastModifiedBy>Vašátko Jaroslav, Ing.</cp:lastModifiedBy>
  <cp:revision>549</cp:revision>
  <cp:lastPrinted>2014-03-04T08:05:03Z</cp:lastPrinted>
  <dcterms:created xsi:type="dcterms:W3CDTF">2013-06-03T16:47:58Z</dcterms:created>
  <dcterms:modified xsi:type="dcterms:W3CDTF">2014-09-04T07:52:01Z</dcterms:modified>
</cp:coreProperties>
</file>