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2" r:id="rId3"/>
    <p:sldId id="263" r:id="rId4"/>
    <p:sldId id="264" r:id="rId5"/>
    <p:sldId id="267" r:id="rId6"/>
    <p:sldId id="268" r:id="rId7"/>
    <p:sldId id="269" r:id="rId8"/>
    <p:sldId id="284" r:id="rId9"/>
    <p:sldId id="270" r:id="rId10"/>
    <p:sldId id="271" r:id="rId11"/>
    <p:sldId id="272" r:id="rId12"/>
    <p:sldId id="273" r:id="rId13"/>
    <p:sldId id="265" r:id="rId14"/>
    <p:sldId id="275" r:id="rId15"/>
    <p:sldId id="276" r:id="rId16"/>
    <p:sldId id="277" r:id="rId17"/>
    <p:sldId id="266" r:id="rId18"/>
    <p:sldId id="278" r:id="rId19"/>
    <p:sldId id="280" r:id="rId20"/>
    <p:sldId id="281" r:id="rId21"/>
    <p:sldId id="282" r:id="rId22"/>
    <p:sldId id="283" r:id="rId23"/>
    <p:sldId id="286" r:id="rId2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9D8AE-0F2C-4546-A68D-020C23EE3701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E9F32-AF89-44AD-B26D-4A0406D01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30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0FA5-D401-4756-8D80-1009C952D13E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D2D21-BF30-4F4C-B358-761EC5F14F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13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10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11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12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13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14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15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16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17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18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19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2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20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21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22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23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3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4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5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6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7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8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681435-EED2-4F38-9509-7C646E97B919}" type="slidenum">
              <a:rPr lang="cs-CZ" sz="1200" smtClean="0"/>
              <a:pPr eaLnBrk="1" hangingPunct="1"/>
              <a:t>9</a:t>
            </a:fld>
            <a:endParaRPr 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lvl="1" indent="-228600"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67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07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6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4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7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1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82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03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8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BB48-6D44-488C-A012-60068E5C43C5}" type="datetimeFigureOut">
              <a:rPr lang="cs-CZ" smtClean="0"/>
              <a:t>16. 10. 2013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D080-D768-48AD-BCDD-B9B2C119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07950" y="2224355"/>
            <a:ext cx="88566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cs-CZ" sz="4000" dirty="0">
                <a:solidFill>
                  <a:schemeClr val="accent1"/>
                </a:solidFill>
              </a:rPr>
              <a:t>Z</a:t>
            </a:r>
            <a:r>
              <a:rPr lang="cs-CZ" sz="4000" dirty="0" smtClean="0">
                <a:solidFill>
                  <a:schemeClr val="accent1"/>
                </a:solidFill>
              </a:rPr>
              <a:t>kušenosti </a:t>
            </a:r>
            <a:r>
              <a:rPr lang="cs-CZ" sz="4000" dirty="0">
                <a:solidFill>
                  <a:schemeClr val="accent1"/>
                </a:solidFill>
              </a:rPr>
              <a:t>z</a:t>
            </a:r>
            <a:r>
              <a:rPr lang="cs-CZ" sz="4000" dirty="0" smtClean="0">
                <a:solidFill>
                  <a:schemeClr val="accent1"/>
                </a:solidFill>
              </a:rPr>
              <a:t> aplikace TSI</a:t>
            </a:r>
          </a:p>
          <a:p>
            <a:pPr lvl="0"/>
            <a:r>
              <a:rPr lang="cs-CZ" sz="4000" dirty="0" smtClean="0">
                <a:solidFill>
                  <a:schemeClr val="accent1"/>
                </a:solidFill>
              </a:rPr>
              <a:t> subsystému energie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0" y="548680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54868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dirty="0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 dirty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 dirty="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 dirty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 dirty="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 dirty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275806" y="4910132"/>
            <a:ext cx="6429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04B96"/>
                </a:solidFill>
                <a:latin typeface="Arial" charset="0"/>
              </a:rPr>
              <a:t>Autor:    </a:t>
            </a:r>
            <a:r>
              <a:rPr lang="cs-CZ" dirty="0" smtClean="0">
                <a:solidFill>
                  <a:srgbClr val="004B96"/>
                </a:solidFill>
                <a:latin typeface="Arial" charset="0"/>
              </a:rPr>
              <a:t> Ivan Dobeš                         Datum:     16. 10. 2013   </a:t>
            </a:r>
            <a:endParaRPr lang="cs-CZ" dirty="0">
              <a:solidFill>
                <a:srgbClr val="004B96"/>
              </a:solidFill>
              <a:latin typeface="Arial" charset="0"/>
            </a:endParaRPr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228600" y="5331897"/>
            <a:ext cx="4450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04B96"/>
                </a:solidFill>
                <a:latin typeface="Arial" charset="0"/>
              </a:rPr>
              <a:t>Místo</a:t>
            </a:r>
            <a:r>
              <a:rPr lang="cs-CZ" dirty="0" smtClean="0">
                <a:solidFill>
                  <a:srgbClr val="004B96"/>
                </a:solidFill>
              </a:rPr>
              <a:t>:      </a:t>
            </a:r>
            <a:r>
              <a:rPr lang="cs-CZ" dirty="0">
                <a:solidFill>
                  <a:srgbClr val="004B96"/>
                </a:solidFill>
                <a:latin typeface="Arial" charset="0"/>
              </a:rPr>
              <a:t>Vládní </a:t>
            </a:r>
            <a:r>
              <a:rPr lang="cs-CZ" dirty="0" smtClean="0">
                <a:solidFill>
                  <a:srgbClr val="004B96"/>
                </a:solidFill>
                <a:latin typeface="Arial" charset="0"/>
              </a:rPr>
              <a:t>salónek -</a:t>
            </a:r>
            <a:r>
              <a:rPr lang="cs-CZ" dirty="0">
                <a:solidFill>
                  <a:srgbClr val="004B96"/>
                </a:solidFill>
                <a:latin typeface="Arial" charset="0"/>
              </a:rPr>
              <a:t> </a:t>
            </a:r>
            <a:r>
              <a:rPr lang="cs-CZ" dirty="0" err="1">
                <a:solidFill>
                  <a:srgbClr val="004B96"/>
                </a:solidFill>
                <a:latin typeface="Arial" charset="0"/>
              </a:rPr>
              <a:t>žst</a:t>
            </a:r>
            <a:r>
              <a:rPr lang="cs-CZ" dirty="0">
                <a:solidFill>
                  <a:srgbClr val="004B96"/>
                </a:solidFill>
                <a:latin typeface="Arial" charset="0"/>
              </a:rPr>
              <a:t>. Praha </a:t>
            </a:r>
            <a:r>
              <a:rPr lang="cs-CZ" dirty="0" err="1">
                <a:solidFill>
                  <a:srgbClr val="004B96"/>
                </a:solidFill>
                <a:latin typeface="Arial" charset="0"/>
              </a:rPr>
              <a:t>hl.n</a:t>
            </a:r>
            <a:r>
              <a:rPr lang="cs-CZ" dirty="0">
                <a:solidFill>
                  <a:srgbClr val="004B96"/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22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Vlastnosti trolejového vedení jako prvku IO 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 dirty="0" smtClean="0"/>
              <a:t>Dynamické </a:t>
            </a:r>
            <a:r>
              <a:rPr lang="cs-CZ" b="1" dirty="0"/>
              <a:t>chování a jakost odběru </a:t>
            </a:r>
            <a:r>
              <a:rPr lang="cs-CZ" b="1" dirty="0" smtClean="0"/>
              <a:t>proudu</a:t>
            </a:r>
          </a:p>
          <a:p>
            <a:endParaRPr lang="cs-CZ" dirty="0"/>
          </a:p>
          <a:p>
            <a:r>
              <a:rPr lang="cs-CZ" dirty="0"/>
              <a:t>Splnění požadavků na dynamické chování se ověřuje posouzením:</a:t>
            </a:r>
          </a:p>
          <a:p>
            <a:r>
              <a:rPr lang="cs-CZ" dirty="0"/>
              <a:t>z</a:t>
            </a:r>
            <a:r>
              <a:rPr lang="cs-CZ" dirty="0" smtClean="0"/>
              <a:t>dvihu </a:t>
            </a:r>
            <a:r>
              <a:rPr lang="cs-CZ" dirty="0"/>
              <a:t>trolejového vodiče </a:t>
            </a:r>
            <a:r>
              <a:rPr lang="cs-CZ" dirty="0" smtClean="0"/>
              <a:t>a střední </a:t>
            </a:r>
            <a:r>
              <a:rPr lang="cs-CZ" dirty="0"/>
              <a:t>přítlačné síly </a:t>
            </a:r>
            <a:r>
              <a:rPr lang="cs-CZ" dirty="0" err="1"/>
              <a:t>F</a:t>
            </a:r>
            <a:r>
              <a:rPr lang="cs-CZ" baseline="-25000" dirty="0" err="1"/>
              <a:t>m</a:t>
            </a:r>
            <a:r>
              <a:rPr lang="cs-CZ" dirty="0"/>
              <a:t> a směrodatné odchylky </a:t>
            </a:r>
            <a:r>
              <a:rPr lang="cs-CZ" dirty="0" err="1"/>
              <a:t>σ</a:t>
            </a:r>
            <a:r>
              <a:rPr lang="cs-CZ" baseline="-25000" dirty="0" err="1"/>
              <a:t>max</a:t>
            </a:r>
            <a:endParaRPr lang="cs-CZ" dirty="0"/>
          </a:p>
          <a:p>
            <a:r>
              <a:rPr lang="cs-CZ" dirty="0"/>
              <a:t>nebo procenta jiskření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Posouzení ve fázi „přezkoumání návrhu“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Simulace provedená podle normy EN 50318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 smtClean="0"/>
              <a:t>Posouzení </a:t>
            </a:r>
            <a:r>
              <a:rPr lang="cs-CZ" dirty="0"/>
              <a:t>ve fázi </a:t>
            </a:r>
            <a:r>
              <a:rPr lang="cs-CZ" dirty="0" smtClean="0"/>
              <a:t>„zkouška typu“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Měření  provedené </a:t>
            </a:r>
            <a:r>
              <a:rPr lang="cs-CZ" dirty="0"/>
              <a:t>podle normy EN </a:t>
            </a:r>
            <a:r>
              <a:rPr lang="cs-CZ" dirty="0" smtClean="0"/>
              <a:t>50317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79958" y="532731"/>
            <a:ext cx="3568181" cy="648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3" y="1916832"/>
            <a:ext cx="7451773" cy="39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8626" y="99210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Vlastnosti trolejového vedení jako prvku IO 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836712"/>
            <a:ext cx="8640763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 dirty="0" smtClean="0"/>
              <a:t>Vzdálenost </a:t>
            </a:r>
            <a:r>
              <a:rPr lang="cs-CZ" b="1" dirty="0"/>
              <a:t>mezi pantografovými sběrači</a:t>
            </a:r>
          </a:p>
          <a:p>
            <a:endParaRPr lang="cs-CZ" dirty="0"/>
          </a:p>
          <a:p>
            <a:r>
              <a:rPr lang="cs-CZ" dirty="0"/>
              <a:t>Trolejové vedení se navrhuje pro nejméně dva sousední provozované pantografové sběrače, přičemž minimální vzdálenost jejich os vůči ose hlavy pantografového sběrače je stanovena v </a:t>
            </a:r>
            <a:r>
              <a:rPr lang="cs-CZ" dirty="0" smtClean="0"/>
              <a:t>tabulce: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15974"/>
              </p:ext>
            </p:extLst>
          </p:nvPr>
        </p:nvGraphicFramePr>
        <p:xfrm>
          <a:off x="1547664" y="3140968"/>
          <a:ext cx="6778627" cy="2665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43756"/>
                <a:gridCol w="581051"/>
                <a:gridCol w="581051"/>
                <a:gridCol w="581051"/>
                <a:gridCol w="581953"/>
                <a:gridCol w="581953"/>
                <a:gridCol w="581953"/>
                <a:gridCol w="581953"/>
                <a:gridCol w="581953"/>
                <a:gridCol w="581953"/>
              </a:tblGrid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Provozní rychlost (km/h)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Minimální vzdálenost pro střídavé soustavy (m)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Minimální vzdálenost pro stejnosměrné soustavy 3 kV (m)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Minimální vzdálenost pro stejnosměrné soustavy 1,5 </a:t>
                      </a:r>
                      <a:r>
                        <a:rPr lang="cs-CZ" sz="1100" dirty="0" err="1">
                          <a:effectLst/>
                        </a:rPr>
                        <a:t>kV</a:t>
                      </a:r>
                      <a:r>
                        <a:rPr lang="cs-CZ" sz="1100" dirty="0">
                          <a:effectLst/>
                        </a:rPr>
                        <a:t> (m)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2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 ≥ 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200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200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2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160 &lt; v ≤ 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115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35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200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2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120 &lt; v ≤ 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35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35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2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80 &lt; v ≤ 120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35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276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           v ≤ 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753"/>
            <a:ext cx="7272486" cy="48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Vlastnosti trolejového vedení jako prvku IO 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 dirty="0"/>
              <a:t>Proud při </a:t>
            </a:r>
            <a:r>
              <a:rPr lang="cs-CZ" b="1" dirty="0" smtClean="0"/>
              <a:t>stání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Trolejové vedení stejnosměrných soustav se navrhuje tak, aby u každého pantografového sběrače bylo schopné snést 300 A (pro napětí 1,5 </a:t>
            </a:r>
            <a:r>
              <a:rPr lang="cs-CZ" dirty="0" err="1"/>
              <a:t>kV</a:t>
            </a:r>
            <a:r>
              <a:rPr lang="cs-CZ" dirty="0"/>
              <a:t>) a 200 A (pro napětí 3 </a:t>
            </a:r>
            <a:r>
              <a:rPr lang="cs-CZ" dirty="0" err="1"/>
              <a:t>kV</a:t>
            </a:r>
            <a:r>
              <a:rPr lang="cs-CZ" dirty="0"/>
              <a:t>) u stojícího vlaku.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Materiál trolejového </a:t>
            </a:r>
            <a:r>
              <a:rPr lang="cs-CZ" b="1" dirty="0" smtClean="0"/>
              <a:t>vodiče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Materiály, které jsou pro trolejové vodiče přípustné, jsou měď a slitina mědi (s výjimkou slitin měď- kadmium). Trolejový </a:t>
            </a:r>
            <a:r>
              <a:rPr lang="cs-CZ" dirty="0" smtClean="0"/>
              <a:t>vodič musí splňovat </a:t>
            </a:r>
            <a:r>
              <a:rPr lang="cs-CZ" dirty="0"/>
              <a:t>požadavky </a:t>
            </a:r>
            <a:r>
              <a:rPr lang="cs-CZ" dirty="0" smtClean="0"/>
              <a:t>normy </a:t>
            </a:r>
            <a:r>
              <a:rPr lang="cs-CZ" dirty="0"/>
              <a:t>EN 50149:2001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0" y="683984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Hlavní parametry subsystému 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  <a:p>
            <a:pPr lvl="1"/>
            <a:endParaRPr lang="cs-CZ" sz="2400" dirty="0" smtClean="0"/>
          </a:p>
          <a:p>
            <a:r>
              <a:rPr lang="cs-CZ" sz="2000" dirty="0" smtClean="0"/>
              <a:t>Hlavní </a:t>
            </a:r>
            <a:r>
              <a:rPr lang="cs-CZ" sz="2000" dirty="0"/>
              <a:t>parametry: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cs-CZ" sz="2400" dirty="0"/>
              <a:t>Napájecí napětí a kmitočet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cs-CZ" sz="2400" dirty="0"/>
              <a:t>Geometrie trolejového vedení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cs-CZ" sz="2400" dirty="0"/>
              <a:t>Dynamické chování trolejového vedení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cs-CZ" sz="2400" dirty="0"/>
              <a:t>Ochrana před úrazem elektrickým </a:t>
            </a:r>
            <a:r>
              <a:rPr lang="cs-CZ" sz="2400" dirty="0" smtClean="0"/>
              <a:t>proudem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Parametry subsystému Energie jsou stejné pro konvenční i vysokorychlostní TSI. Rozdíl je pouze v jejich použití, dimenzování a přesnosti montáže.</a:t>
            </a:r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0" y="683984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Parametry </a:t>
            </a:r>
            <a:r>
              <a:rPr lang="cs-CZ" sz="3200" dirty="0">
                <a:solidFill>
                  <a:srgbClr val="0070C0"/>
                </a:solidFill>
              </a:rPr>
              <a:t>subsystému 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09659"/>
              </p:ext>
            </p:extLst>
          </p:nvPr>
        </p:nvGraphicFramePr>
        <p:xfrm>
          <a:off x="1403648" y="1282150"/>
          <a:ext cx="5256584" cy="488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7778"/>
                <a:gridCol w="1649403"/>
                <a:gridCol w="1649403"/>
              </a:tblGrid>
              <a:tr h="1953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b="1" dirty="0">
                          <a:effectLst/>
                        </a:rPr>
                        <a:t>Základní parametry 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Fáze posouzení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53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Fáze návrhu a vývoje 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Fáze výroby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</a:tr>
              <a:tr h="4028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</a:rPr>
                        <a:t>Přezkoumání návrhu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</a:rPr>
                        <a:t>Montáž, před uvedením do provozu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</a:tr>
              <a:tr h="195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Napětí a kmitočet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Parametry vztahující se na výkonnost napájecí soustavy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63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Kontinuita napájení v případě poruch v tunelech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10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Proudová zatížitelnost, stejnosměrné soustavy, stojící vlaky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95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Rekuperační brzdění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Opatření pro koordinaci týkající se elektrické ochrany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10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Účinky harmonických a dynamické účinky na střídavé soustavy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Geometrie trolejového vedení: výška trolejového vodiče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Geometrie trolejového vedení: kolísání trolejového vodiče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Geometrie trolejového vedení: stranová výchylka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 dirty="0">
                          <a:effectLst/>
                        </a:rPr>
                        <a:t>N/A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0" y="683984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Parametry </a:t>
            </a:r>
            <a:r>
              <a:rPr lang="cs-CZ" sz="3200" dirty="0">
                <a:solidFill>
                  <a:srgbClr val="0070C0"/>
                </a:solidFill>
              </a:rPr>
              <a:t>subsystému 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91434"/>
              </p:ext>
            </p:extLst>
          </p:nvPr>
        </p:nvGraphicFramePr>
        <p:xfrm>
          <a:off x="1295400" y="1318258"/>
          <a:ext cx="6300937" cy="4631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1821"/>
                <a:gridCol w="2004558"/>
                <a:gridCol w="2004558"/>
              </a:tblGrid>
              <a:tr h="24063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b="1" dirty="0">
                          <a:effectLst/>
                        </a:rPr>
                        <a:t>Základní parametry 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Fáze posouzení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6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Fáze návrhu a vývoje 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Fáze výroby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</a:tr>
              <a:tr h="4962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</a:rPr>
                        <a:t>Přezkoumání návrhu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</a:rPr>
                        <a:t>Montáž, před uvedením do provozu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</a:tr>
              <a:tr h="24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Obrys pantografového sběrače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Střední přítlačná síla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96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Dynamické chování a jakost odběru proudu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96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Vzdálenost mezi pantografovými sběrači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 dirty="0">
                          <a:effectLst/>
                        </a:rPr>
                        <a:t>X(*)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Materiál trolejového vodiče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X(*)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Úseky pro oddělení fází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</a:tabLst>
                      </a:pPr>
                      <a:r>
                        <a:rPr lang="cs-CZ" sz="900" dirty="0">
                          <a:effectLst/>
                        </a:rPr>
                        <a:t>Úseky pro oddělení soustav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721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Řízení napájení v případě nebezpečí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 dirty="0">
                          <a:effectLst/>
                        </a:rPr>
                        <a:t>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Pravidla údržby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N/A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96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0430" algn="l"/>
                          <a:tab pos="1008380" algn="l"/>
                        </a:tabLst>
                      </a:pPr>
                      <a:r>
                        <a:rPr lang="cs-CZ" sz="900" dirty="0">
                          <a:effectLst/>
                        </a:rPr>
                        <a:t>Ochrana před úrazem elektrickým proudem	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900" dirty="0">
                          <a:effectLst/>
                        </a:rPr>
                        <a:t>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0" y="683984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Parametry </a:t>
            </a:r>
            <a:r>
              <a:rPr lang="cs-CZ" sz="3200" dirty="0">
                <a:solidFill>
                  <a:srgbClr val="0070C0"/>
                </a:solidFill>
              </a:rPr>
              <a:t>subsystému 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7191" y="1484784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dirty="0" smtClean="0"/>
              <a:t>Pro parametry 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cs-CZ" sz="2400" b="1" dirty="0" smtClean="0"/>
              <a:t>Geometrie </a:t>
            </a:r>
            <a:r>
              <a:rPr lang="cs-CZ" sz="2400" b="1" dirty="0"/>
              <a:t>trolejového </a:t>
            </a:r>
            <a:r>
              <a:rPr lang="cs-CZ" sz="2400" b="1" dirty="0" smtClean="0"/>
              <a:t>vedení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cs-CZ" sz="2400" b="1" dirty="0" smtClean="0"/>
              <a:t>Dynamického chování trolejového vedení</a:t>
            </a:r>
          </a:p>
          <a:p>
            <a:pPr lvl="1"/>
            <a:endParaRPr lang="cs-CZ" sz="2400" b="1" dirty="0" smtClean="0"/>
          </a:p>
          <a:p>
            <a:pPr lvl="1"/>
            <a:r>
              <a:rPr lang="cs-CZ" sz="2400" dirty="0" smtClean="0"/>
              <a:t>Platí stejné hodnoty a podmínky měření jako pro prvek interoperability. Pokud byl prvek IO posouzen podle TSI nemusí se tyto parametry ve fázi návrhu již znovu ověřovat.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Ve fázi výroby je nutné ověřit dynamické chování trolejového vedení.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890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0" y="490710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Ostatní parametry subsystému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cs-CZ" sz="2000" b="1" dirty="0" smtClean="0"/>
              <a:t>Napětí </a:t>
            </a:r>
            <a:r>
              <a:rPr lang="cs-CZ" sz="2000" b="1" dirty="0"/>
              <a:t>a </a:t>
            </a:r>
            <a:r>
              <a:rPr lang="cs-CZ" sz="2000" b="1" dirty="0" smtClean="0"/>
              <a:t>kmitočet</a:t>
            </a:r>
          </a:p>
          <a:p>
            <a:pPr marL="0" lvl="2"/>
            <a:r>
              <a:rPr lang="cs-CZ" sz="2000" dirty="0" smtClean="0"/>
              <a:t>Hodnoty </a:t>
            </a:r>
            <a:r>
              <a:rPr lang="cs-CZ" sz="2000" dirty="0"/>
              <a:t>a limity napětí a kmitočtu na koncových prvcích trakční </a:t>
            </a:r>
            <a:r>
              <a:rPr lang="cs-CZ" sz="2000" dirty="0" smtClean="0"/>
              <a:t>napájecí </a:t>
            </a:r>
            <a:r>
              <a:rPr lang="cs-CZ" sz="2000" dirty="0"/>
              <a:t>stanice a na pantografovém sběrači musí odpovídat </a:t>
            </a:r>
            <a:r>
              <a:rPr lang="cs-CZ" sz="2000" dirty="0" smtClean="0"/>
              <a:t>normě </a:t>
            </a:r>
            <a:r>
              <a:rPr lang="cs-CZ" sz="2000" dirty="0"/>
              <a:t>EN </a:t>
            </a:r>
            <a:r>
              <a:rPr lang="cs-CZ" sz="2000" dirty="0" smtClean="0"/>
              <a:t>50163.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/>
              <a:t>Cílovou napájecí soustavou je </a:t>
            </a:r>
            <a:r>
              <a:rPr lang="cs-CZ" sz="2000" b="1" dirty="0"/>
              <a:t>střídavá soustava 25 </a:t>
            </a:r>
            <a:r>
              <a:rPr lang="cs-CZ" sz="2000" b="1" dirty="0" err="1"/>
              <a:t>kV</a:t>
            </a:r>
            <a:r>
              <a:rPr lang="cs-CZ" sz="2000" b="1" dirty="0"/>
              <a:t> a 50 </a:t>
            </a:r>
            <a:r>
              <a:rPr lang="cs-CZ" sz="2000" b="1" dirty="0" smtClean="0"/>
              <a:t>Hz</a:t>
            </a:r>
            <a:r>
              <a:rPr lang="cs-CZ" sz="2000" dirty="0" smtClean="0"/>
              <a:t>.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 smtClean="0"/>
              <a:t>S</a:t>
            </a:r>
            <a:r>
              <a:rPr lang="cs-CZ" sz="2000" dirty="0"/>
              <a:t> ohledem na vysoké investiční náklady potřebné pro přechod z ostatních </a:t>
            </a:r>
            <a:r>
              <a:rPr lang="cs-CZ" sz="2000" dirty="0" smtClean="0"/>
              <a:t>soustav </a:t>
            </a:r>
            <a:r>
              <a:rPr lang="cs-CZ" sz="2000" dirty="0"/>
              <a:t>je u nových, modernizovaných nebo obnovovaných subsystémů povoleno použití těchto soustav:</a:t>
            </a:r>
          </a:p>
          <a:p>
            <a:pPr marL="0" lvl="2"/>
            <a:endParaRPr lang="cs-CZ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střídavá </a:t>
            </a:r>
            <a:r>
              <a:rPr lang="cs-CZ" sz="2400" dirty="0"/>
              <a:t>soustava 15 </a:t>
            </a:r>
            <a:r>
              <a:rPr lang="cs-CZ" sz="2400" dirty="0" err="1"/>
              <a:t>kV</a:t>
            </a:r>
            <a:r>
              <a:rPr lang="cs-CZ" sz="2400" dirty="0"/>
              <a:t> 16,7 Hz,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stejnosměrná soustava 3 </a:t>
            </a:r>
            <a:r>
              <a:rPr lang="cs-CZ" sz="2400" dirty="0" err="1"/>
              <a:t>kV</a:t>
            </a:r>
            <a:r>
              <a:rPr lang="cs-CZ" sz="2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stejnosměrná soustava 1,5 </a:t>
            </a:r>
            <a:r>
              <a:rPr lang="cs-CZ" sz="2400" dirty="0" err="1"/>
              <a:t>kV</a:t>
            </a:r>
            <a:r>
              <a:rPr lang="cs-CZ" sz="240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cs-CZ" sz="2400" dirty="0" smtClean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4745"/>
            <a:ext cx="885666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Ostatní parametry subsystému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268760"/>
            <a:ext cx="8640763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cs-CZ" sz="2000" b="1" dirty="0"/>
              <a:t>Parametry vztahující se na výkonnost napájecí </a:t>
            </a:r>
            <a:r>
              <a:rPr lang="cs-CZ" sz="2000" b="1" dirty="0" smtClean="0"/>
              <a:t>soustavy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/>
              <a:t>Návrh subsystému „Energie“ je </a:t>
            </a:r>
            <a:r>
              <a:rPr lang="cs-CZ" sz="2000" dirty="0" smtClean="0"/>
              <a:t>podmíněn navrhovanou </a:t>
            </a:r>
            <a:r>
              <a:rPr lang="cs-CZ" sz="2000" dirty="0"/>
              <a:t>traťovou rychlostí pro </a:t>
            </a:r>
            <a:r>
              <a:rPr lang="cs-CZ" sz="2000" dirty="0" smtClean="0"/>
              <a:t>dané zatížení tratě </a:t>
            </a:r>
            <a:r>
              <a:rPr lang="cs-CZ" sz="2000" dirty="0"/>
              <a:t>a topografií.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b="1" dirty="0"/>
              <a:t>Kontinuita napájení v případě poruch v </a:t>
            </a:r>
            <a:r>
              <a:rPr lang="cs-CZ" sz="2000" b="1" dirty="0" smtClean="0"/>
              <a:t>tunelech</a:t>
            </a:r>
          </a:p>
          <a:p>
            <a:pPr marL="0" lvl="2"/>
            <a:endParaRPr lang="cs-CZ" sz="2000" dirty="0"/>
          </a:p>
          <a:p>
            <a:pPr marL="0" lvl="2"/>
            <a:r>
              <a:rPr lang="cs-CZ" sz="2000" dirty="0"/>
              <a:t>Napájení a </a:t>
            </a:r>
            <a:r>
              <a:rPr lang="cs-CZ" sz="2000" dirty="0" smtClean="0"/>
              <a:t>sestava </a:t>
            </a:r>
            <a:r>
              <a:rPr lang="cs-CZ" sz="2000" dirty="0"/>
              <a:t>trolejového vedení jsou navrženy tak, aby umožňovaly kontinuitu provozu v případě poruch v tunelech. 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b="1" dirty="0"/>
              <a:t>Rekuperační brzdění</a:t>
            </a:r>
          </a:p>
          <a:p>
            <a:pPr marL="0" lvl="2"/>
            <a:r>
              <a:rPr lang="cs-CZ" sz="2000" dirty="0"/>
              <a:t>Střídavé napájecí soustavy jsou navrženy k umožnění použití rekuperačního brzdění jako provozní brzdy.</a:t>
            </a:r>
          </a:p>
          <a:p>
            <a:r>
              <a:rPr lang="cs-CZ" sz="2000" dirty="0"/>
              <a:t>Stejnosměrné napájecí soustavy jsou navrženy tak, aby umožňovaly použití rekuperačního brzdění jako provozní brzdy alespoň výměnou energie s jinými vlaky.</a:t>
            </a:r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Ostatní parametry subsystému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268760"/>
            <a:ext cx="8640763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cs-CZ" sz="2000" b="1" dirty="0" smtClean="0"/>
          </a:p>
          <a:p>
            <a:pPr marL="0" lvl="2"/>
            <a:r>
              <a:rPr lang="cs-CZ" sz="2000" b="1" dirty="0" smtClean="0"/>
              <a:t>Opatření </a:t>
            </a:r>
            <a:r>
              <a:rPr lang="cs-CZ" sz="2000" b="1" dirty="0"/>
              <a:t>pro koordinaci týkající se elektrické ochrany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/>
              <a:t>Návrh koordinace elektrické ochrany subsystému „Energie“ odpovídá požadavkům </a:t>
            </a:r>
            <a:r>
              <a:rPr lang="cs-CZ" sz="2000" dirty="0" smtClean="0"/>
              <a:t>normy </a:t>
            </a:r>
            <a:r>
              <a:rPr lang="cs-CZ" sz="2000" dirty="0"/>
              <a:t>EN </a:t>
            </a:r>
            <a:r>
              <a:rPr lang="cs-CZ" sz="2000" dirty="0" smtClean="0"/>
              <a:t>50388. </a:t>
            </a:r>
          </a:p>
          <a:p>
            <a:pPr marL="0" lvl="2"/>
            <a:r>
              <a:rPr lang="cs-CZ" sz="2000" dirty="0" smtClean="0"/>
              <a:t>Činnost automatických vypínačů NS při poruše hnacího vozidla.</a:t>
            </a:r>
          </a:p>
          <a:p>
            <a:pPr marL="0" lvl="2"/>
            <a:endParaRPr lang="cs-CZ" sz="2000" dirty="0"/>
          </a:p>
          <a:p>
            <a:pPr marL="0" lvl="2"/>
            <a:r>
              <a:rPr lang="cs-CZ" sz="2000" b="1" dirty="0"/>
              <a:t>Účinky harmonických a dynamické účinky na střídavé </a:t>
            </a:r>
            <a:r>
              <a:rPr lang="cs-CZ" sz="2000" b="1" dirty="0" smtClean="0"/>
              <a:t>soustavy</a:t>
            </a:r>
          </a:p>
          <a:p>
            <a:pPr marL="0" lvl="2"/>
            <a:endParaRPr lang="cs-CZ" sz="2000" b="1" dirty="0"/>
          </a:p>
          <a:p>
            <a:pPr marL="0" lvl="2"/>
            <a:r>
              <a:rPr lang="cs-CZ" sz="2000" dirty="0"/>
              <a:t>S</a:t>
            </a:r>
            <a:r>
              <a:rPr lang="cs-CZ" sz="2000" dirty="0" smtClean="0"/>
              <a:t>ubsystémy </a:t>
            </a:r>
            <a:r>
              <a:rPr lang="cs-CZ" sz="2000" dirty="0"/>
              <a:t>„Energie“ a „Kolejová vozidla“ konvenčního železničního systému musí být schopny společně fungovat a nesmí způsobovat problémy rušení, jako např. přepětí a další jevy popsané </a:t>
            </a:r>
            <a:r>
              <a:rPr lang="cs-CZ" sz="2000" dirty="0" smtClean="0"/>
              <a:t>normě </a:t>
            </a:r>
            <a:r>
              <a:rPr lang="cs-CZ" sz="2000" dirty="0"/>
              <a:t>EN </a:t>
            </a:r>
            <a:r>
              <a:rPr lang="cs-CZ" sz="2000" dirty="0" smtClean="0"/>
              <a:t>50388.</a:t>
            </a:r>
            <a:endParaRPr lang="cs-CZ" sz="2000" b="1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Vývoj TSI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TSI HS ENE (2002/733/ES) – TSI Energie pro vysokorychlostní železniční </a:t>
            </a:r>
            <a:r>
              <a:rPr lang="cs-CZ" dirty="0" smtClean="0"/>
              <a:t>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TSI HS ENE (2008/284/ES) – revize TSI Energie pro vysokorychlostní železniční </a:t>
            </a:r>
            <a:r>
              <a:rPr lang="cs-CZ" dirty="0" smtClean="0"/>
              <a:t>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TSI CR ENE (2011/274/EU) – TSI Energie pro konvenční železniční </a:t>
            </a:r>
            <a:r>
              <a:rPr lang="cs-CZ" dirty="0" smtClean="0"/>
              <a:t>systém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TSI ENE (2014) – TSI HS +CR + požadavky na tratě o rozchodu 1520 mm (oblast bývalého Sovětského svazu)  a 1524 mm </a:t>
            </a:r>
            <a:r>
              <a:rPr lang="cs-CZ" dirty="0" smtClean="0"/>
              <a:t>(Finsko)</a:t>
            </a:r>
            <a:endParaRPr lang="cs-CZ" dirty="0"/>
          </a:p>
          <a:p>
            <a:pPr marL="800100" lvl="1" indent="-342900">
              <a:buFont typeface="Wingdings" pitchFamily="2" charset="2"/>
              <a:buChar char="§"/>
            </a:pPr>
            <a:endParaRPr lang="cs-CZ" sz="2400" dirty="0" smtClean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Ostatní parametry subsystému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268760"/>
            <a:ext cx="8640763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cs-CZ" sz="2000" b="1" dirty="0" smtClean="0"/>
          </a:p>
          <a:p>
            <a:pPr marL="0" lvl="2"/>
            <a:r>
              <a:rPr lang="cs-CZ" sz="2000" b="1" dirty="0"/>
              <a:t>Obrys pantografového sběrače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/>
              <a:t>Žádná část subsystému „Energie“ kromě trolejových vodičů a bočního držáku nesmí zasáhnout do mechanicko-kinematického obrysu pantografového </a:t>
            </a:r>
            <a:r>
              <a:rPr lang="cs-CZ" sz="2000" dirty="0" smtClean="0"/>
              <a:t>sběrače. 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/>
              <a:t>Mechanicko-kinematický obrys pantografového sběrače pro interoperabilní tratě se stanoví pomocí metod uvedených v příloze E </a:t>
            </a:r>
            <a:r>
              <a:rPr lang="cs-CZ" sz="2000" dirty="0" smtClean="0"/>
              <a:t> TSI CR ENE a </a:t>
            </a:r>
            <a:r>
              <a:rPr lang="cs-CZ" sz="2000" dirty="0"/>
              <a:t>profilu pantografových sběračů definovaných v </a:t>
            </a:r>
            <a:r>
              <a:rPr lang="cs-CZ" sz="2000" dirty="0" smtClean="0"/>
              <a:t>TSI </a:t>
            </a:r>
            <a:r>
              <a:rPr lang="cs-CZ" sz="2000" dirty="0"/>
              <a:t>CR LOC&amp;PAS</a:t>
            </a:r>
            <a:r>
              <a:rPr lang="cs-CZ" sz="2000" dirty="0" smtClean="0"/>
              <a:t>.</a:t>
            </a:r>
          </a:p>
          <a:p>
            <a:pPr marL="0" lvl="2"/>
            <a:endParaRPr lang="cs-CZ" sz="2000" dirty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1026" name="Picture 4" descr="Description: Pan gauge_4c_following CER mtg 0806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1055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Ostatní parametry subsystému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268760"/>
            <a:ext cx="8640763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cs-CZ" sz="2000" b="1" dirty="0" smtClean="0"/>
          </a:p>
          <a:p>
            <a:pPr marL="0" lvl="2"/>
            <a:r>
              <a:rPr lang="cs-CZ" sz="2000" b="1" dirty="0"/>
              <a:t>Úseky pro oddělení fází</a:t>
            </a:r>
          </a:p>
          <a:p>
            <a:pPr marL="0" lvl="2"/>
            <a:endParaRPr lang="cs-CZ" sz="2000" dirty="0" smtClean="0"/>
          </a:p>
          <a:p>
            <a:pPr marL="0" lvl="2"/>
            <a:r>
              <a:rPr lang="cs-CZ" sz="2000" dirty="0"/>
              <a:t>Úseky pro oddělení fází jsou navrženy tak, aby umožnily přejezd vlaků z jednoho úseku do sousedního bez přemostění dvou fází. </a:t>
            </a:r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r>
              <a:rPr lang="cs-CZ" sz="2000" b="1" dirty="0"/>
              <a:t>Úseky pro oddělení soustav</a:t>
            </a:r>
          </a:p>
          <a:p>
            <a:pPr marL="0" lvl="2"/>
            <a:r>
              <a:rPr lang="cs-CZ" sz="2000" dirty="0"/>
              <a:t>Úseky pro oddělení soustav jsou navrženy tak, aby umožnily vozidlům přejet z jedné soustavy pro dodávku energie do sousední, která používá jinou soustavu pro dodávku energie, bez přemostění obou soustav. </a:t>
            </a:r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6383"/>
            <a:ext cx="6143600" cy="55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Ostatní parametry subsystému </a:t>
            </a:r>
            <a:r>
              <a:rPr lang="cs-CZ" sz="3200" dirty="0">
                <a:solidFill>
                  <a:srgbClr val="0070C0"/>
                </a:solidFill>
              </a:rPr>
              <a:t>„Energie“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268760"/>
            <a:ext cx="8640763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endParaRPr lang="cs-CZ" sz="2000" b="1" dirty="0" smtClean="0"/>
          </a:p>
          <a:p>
            <a:pPr marL="0" lvl="2"/>
            <a:r>
              <a:rPr lang="cs-CZ" sz="2000" b="1" dirty="0" smtClean="0"/>
              <a:t>Ochrana před úrazem elektrickým proudem</a:t>
            </a:r>
          </a:p>
          <a:p>
            <a:pPr marL="0" lvl="2"/>
            <a:endParaRPr lang="cs-CZ" sz="20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Ochranná opatření týkající se trakčních napájecích stanic a spínacích </a:t>
            </a:r>
            <a:r>
              <a:rPr lang="cs-CZ" sz="2000" dirty="0" smtClean="0"/>
              <a:t>stanic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Ochranná opatření týkající se soustavy trolejového vedení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Ochranná opatření týkající se obvodu zpětného proudu</a:t>
            </a:r>
          </a:p>
          <a:p>
            <a:pPr marL="0" lvl="2"/>
            <a:endParaRPr lang="cs-CZ" sz="2000" b="1" dirty="0" smtClean="0"/>
          </a:p>
          <a:p>
            <a:pPr marL="0" lvl="2"/>
            <a:r>
              <a:rPr lang="cs-CZ" sz="2000" dirty="0"/>
              <a:t>Elektrické bezpečnosti trakčních </a:t>
            </a:r>
            <a:r>
              <a:rPr lang="cs-CZ" sz="2000" dirty="0" smtClean="0"/>
              <a:t>napájecích stanic, soustavy trolejového vedení a funkčnosti obvodu zpětného proudu je dosaženo navržením a realizací podle normy EN 50122-1. </a:t>
            </a:r>
            <a:endParaRPr lang="cs-CZ" sz="2000" b="1" dirty="0"/>
          </a:p>
          <a:p>
            <a:pPr marL="0" lvl="2"/>
            <a:endParaRPr lang="cs-CZ" sz="2000" b="1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/>
          </a:p>
          <a:p>
            <a:pPr marL="0" lvl="2"/>
            <a:endParaRPr lang="cs-CZ" sz="2000" dirty="0" smtClean="0"/>
          </a:p>
          <a:p>
            <a:pPr marL="0" lvl="2"/>
            <a:endParaRPr lang="cs-CZ" sz="2000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54868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dirty="0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 dirty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 dirty="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 dirty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 dirty="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 dirty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11" name="Picture 7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1091"/>
          <a:stretch>
            <a:fillRect/>
          </a:stretch>
        </p:blipFill>
        <p:spPr bwMode="auto">
          <a:xfrm>
            <a:off x="683568" y="1555750"/>
            <a:ext cx="4355976" cy="25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899592" y="5013176"/>
            <a:ext cx="359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00CC99"/>
              </a:buClr>
              <a:buSzPct val="80000"/>
            </a:pPr>
            <a:r>
              <a:rPr lang="cs-CZ" sz="40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www.cdvuz.cz</a:t>
            </a:r>
          </a:p>
        </p:txBody>
      </p:sp>
    </p:spTree>
    <p:extLst>
      <p:ext uri="{BB962C8B-B14F-4D97-AF65-F5344CB8AC3E}">
        <p14:creationId xmlns:p14="http://schemas.microsoft.com/office/powerpoint/2010/main" val="11795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26205" y="260648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Posuzování podle TSI CR ENE (2011/274/EU)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4970" y="1700808"/>
            <a:ext cx="7304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Dne 26.4.2011 vyšlo v Úředním věstníku Evropské unie Rozhodnutí komise o technické specifikaci pro interoperabilitu subsystému „Energie“ konvenčního železničního systému (TSI CR ENE).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4745"/>
            <a:ext cx="885666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26205" y="63472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Hlavní součásti </a:t>
            </a:r>
            <a:r>
              <a:rPr lang="cs-CZ" sz="3200" dirty="0" smtClean="0">
                <a:solidFill>
                  <a:srgbClr val="0070C0"/>
                </a:solidFill>
              </a:rPr>
              <a:t>subsystému „Energie“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Trolejové vedení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Úsekové děliče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Úseky pro oddělení (napěťových soustav, případně jednotlivých fází)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Trakční napájecí a spínací stanice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Zpětná cesta proudu</a:t>
            </a:r>
          </a:p>
          <a:p>
            <a:pPr lvl="1"/>
            <a:endParaRPr lang="cs-CZ" sz="2400" dirty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9692"/>
            <a:ext cx="7515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Prvky interoperability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  <a:p>
            <a:r>
              <a:rPr lang="cs-CZ" sz="2800" dirty="0"/>
              <a:t>Každý subsystém se skládá z jednotlivých </a:t>
            </a:r>
            <a:r>
              <a:rPr lang="cs-CZ" sz="2800" dirty="0" smtClean="0"/>
              <a:t>prvků interoperability. </a:t>
            </a:r>
            <a:r>
              <a:rPr lang="cs-CZ" sz="2800" dirty="0"/>
              <a:t>V TSI </a:t>
            </a:r>
            <a:r>
              <a:rPr lang="cs-CZ" sz="2800" dirty="0" smtClean="0"/>
              <a:t>ENE </a:t>
            </a:r>
            <a:r>
              <a:rPr lang="cs-CZ" sz="2800" dirty="0"/>
              <a:t>je definován pouze jeden prvek a to „</a:t>
            </a:r>
            <a:r>
              <a:rPr lang="cs-CZ" sz="3200" b="1" dirty="0"/>
              <a:t>trolejové vedení</a:t>
            </a:r>
            <a:r>
              <a:rPr lang="cs-CZ" sz="2800" dirty="0"/>
              <a:t>“.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000" dirty="0" smtClean="0"/>
              <a:t>Aby </a:t>
            </a:r>
            <a:r>
              <a:rPr lang="cs-CZ" sz="2000" dirty="0"/>
              <a:t>mohlo být trakční vedení použito na </a:t>
            </a:r>
            <a:r>
              <a:rPr lang="cs-CZ" sz="2000" dirty="0" smtClean="0"/>
              <a:t>interoperabilních </a:t>
            </a:r>
            <a:r>
              <a:rPr lang="cs-CZ" sz="2000" dirty="0"/>
              <a:t>tratích a integrováno do subsystému musí být certifikováno jako prvek interoperability. Pokud tato podmínka není splněna postupuje se podle zvláštních ustanovení </a:t>
            </a:r>
            <a:r>
              <a:rPr lang="cs-CZ" sz="2000" dirty="0" smtClean="0"/>
              <a:t>v TSI.</a:t>
            </a:r>
          </a:p>
          <a:p>
            <a:endParaRPr lang="cs-CZ" sz="2000" dirty="0"/>
          </a:p>
          <a:p>
            <a:r>
              <a:rPr lang="cs-CZ" sz="2000" dirty="0" smtClean="0"/>
              <a:t>Rozsah </a:t>
            </a:r>
            <a:r>
              <a:rPr lang="cs-CZ" sz="2000" dirty="0"/>
              <a:t>certifikace prvku interoperability „trolejové vedení“ obsahuje pouze ty části, které jsou důležité pro kompatibilitu trakčního vedení s pantografovým sběračem vozidla vyhovujícím </a:t>
            </a:r>
            <a:r>
              <a:rPr lang="cs-CZ" sz="2400" dirty="0"/>
              <a:t>TSI. </a:t>
            </a:r>
          </a:p>
          <a:p>
            <a:pPr lvl="1"/>
            <a:endParaRPr lang="cs-CZ" sz="2400" dirty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cs-CZ" sz="1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 smtClean="0">
                <a:solidFill>
                  <a:srgbClr val="0070C0"/>
                </a:solidFill>
              </a:rPr>
              <a:t>Vlastnosti trolejového vedení jako prvku IO 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  <a:p>
            <a:pPr lvl="1"/>
            <a:endParaRPr lang="cs-CZ" sz="2400" dirty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4928"/>
              </p:ext>
            </p:extLst>
          </p:nvPr>
        </p:nvGraphicFramePr>
        <p:xfrm>
          <a:off x="1295400" y="1619039"/>
          <a:ext cx="5976664" cy="392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78"/>
                <a:gridCol w="1812253"/>
                <a:gridCol w="1357933"/>
              </a:tblGrid>
              <a:tr h="322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kern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Fáze návrhu a vývoje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4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kern="1200" dirty="0">
                          <a:effectLst/>
                        </a:rPr>
                        <a:t>Vlastnost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Přezkoumání návrhu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Zkouška typu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Geometrie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Střední přítlačná síla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Dynamické chování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Prostor pro zdvih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64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Návrh vzdálenosti mezi pantografovými sběrači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N/A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Proud při stání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X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64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43940" algn="l"/>
                        </a:tabLst>
                      </a:pPr>
                      <a:r>
                        <a:rPr lang="cs-CZ" sz="1200" b="1" kern="1200" dirty="0">
                          <a:effectLst/>
                        </a:rPr>
                        <a:t>Materiál trolejového vodiče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X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X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4925" y="260648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Vlastnosti trolejového vedení jako prvku IO 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247570" y="1052736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 dirty="0" smtClean="0"/>
              <a:t>Geometrie TV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výška trolejového </a:t>
            </a:r>
            <a:r>
              <a:rPr lang="cs-CZ" dirty="0" smtClean="0"/>
              <a:t>vodiče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sklon </a:t>
            </a:r>
            <a:r>
              <a:rPr lang="cs-CZ" dirty="0"/>
              <a:t>trolejového </a:t>
            </a:r>
            <a:r>
              <a:rPr lang="cs-CZ" dirty="0" smtClean="0"/>
              <a:t>vodiče</a:t>
            </a:r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stranová </a:t>
            </a:r>
            <a:r>
              <a:rPr lang="cs-CZ" dirty="0"/>
              <a:t>výchylka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62734"/>
              </p:ext>
            </p:extLst>
          </p:nvPr>
        </p:nvGraphicFramePr>
        <p:xfrm>
          <a:off x="3154363" y="897495"/>
          <a:ext cx="5667375" cy="2233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0121"/>
                <a:gridCol w="1437953"/>
                <a:gridCol w="2249301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v ≥ 250 [km/h]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v &lt; 250 [km/h]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Jmenovitá výška </a:t>
                      </a:r>
                      <a:r>
                        <a:rPr lang="en-GB" sz="1400" dirty="0">
                          <a:effectLst/>
                        </a:rPr>
                        <a:t>(mm)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5080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až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5300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5000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až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5750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627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Minimální návrhová výška trolejového vodiče (mm)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5080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podle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EN 50119:2009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Maximální návrhová výška trolejového vodiče (mm)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5300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6200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7996"/>
              </p:ext>
            </p:extLst>
          </p:nvPr>
        </p:nvGraphicFramePr>
        <p:xfrm>
          <a:off x="794586" y="3356992"/>
          <a:ext cx="8027152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479"/>
                <a:gridCol w="1424017"/>
                <a:gridCol w="1424017"/>
                <a:gridCol w="1424017"/>
                <a:gridCol w="1425622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Rychlost do</a:t>
                      </a:r>
                      <a:endParaRPr lang="cs-CZ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Maximální sklon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Maximální změna sklonu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km/h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‰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‰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1/40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25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1/40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25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1/50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1/100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1/167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1/333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120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1/250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1/500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160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1/300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3,3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1/600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1,7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1/500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1/1 000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250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1/1 000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1/2 000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&gt; 250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14483"/>
              </p:ext>
            </p:extLst>
          </p:nvPr>
        </p:nvGraphicFramePr>
        <p:xfrm>
          <a:off x="3131840" y="5023485"/>
          <a:ext cx="4504055" cy="92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690"/>
                <a:gridCol w="2158365"/>
              </a:tblGrid>
              <a:tr h="460375">
                <a:tc>
                  <a:txBody>
                    <a:bodyPr/>
                    <a:lstStyle/>
                    <a:p>
                      <a:pPr marL="540385" indent="-41656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Délka pantografového sběrače</a:t>
                      </a: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 indent="-42227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Maximální stranová výchylka</a:t>
                      </a:r>
                      <a:endParaRPr lang="cs-CZ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5403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1 600 mm</a:t>
                      </a:r>
                      <a:endParaRPr lang="cs-CZ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0,40 m </a:t>
                      </a:r>
                      <a:endParaRPr lang="cs-CZ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220">
                <a:tc>
                  <a:txBody>
                    <a:bodyPr/>
                    <a:lstStyle/>
                    <a:p>
                      <a:pPr marL="5403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1 950 mm</a:t>
                      </a:r>
                      <a:endParaRPr lang="cs-CZ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0,55 m</a:t>
                      </a: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188640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Vlastnosti trolejového vedení jako prvku IO 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773415"/>
            <a:ext cx="8640763" cy="51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 dirty="0" smtClean="0"/>
              <a:t>Geometrie trolejového vedení - realizace</a:t>
            </a:r>
            <a:endParaRPr lang="cs-CZ" dirty="0"/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8" y="1448421"/>
            <a:ext cx="8978600" cy="38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8" y="1208635"/>
            <a:ext cx="6667947" cy="542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8" y="1208635"/>
            <a:ext cx="7439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8" y="1124744"/>
            <a:ext cx="6833903" cy="58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9" y="1124744"/>
            <a:ext cx="89344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00"/>
            <a:ext cx="9178925" cy="68849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80808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65760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-36191" y="68398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cs-CZ" sz="3200" dirty="0">
                <a:solidFill>
                  <a:srgbClr val="0070C0"/>
                </a:solidFill>
              </a:rPr>
              <a:t>Vlastnosti trolejového vedení jako prvku IO </a:t>
            </a:r>
          </a:p>
        </p:txBody>
      </p:sp>
      <p:pic>
        <p:nvPicPr>
          <p:cNvPr id="21509" name="Picture 25" descr="VU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0438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1295400" y="6019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V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ÝZKUMNÝ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Ú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STAV</a:t>
            </a:r>
            <a:r>
              <a:rPr lang="cs-CZ" sz="1600">
                <a:solidFill>
                  <a:srgbClr val="0972B3"/>
                </a:solidFill>
                <a:cs typeface="Times New Roman" pitchFamily="18" charset="0"/>
              </a:rPr>
              <a:t> </a:t>
            </a:r>
            <a:r>
              <a:rPr lang="cs-CZ">
                <a:solidFill>
                  <a:srgbClr val="0972B3"/>
                </a:solidFill>
                <a:cs typeface="Times New Roman" pitchFamily="18" charset="0"/>
              </a:rPr>
              <a:t>Ž</a:t>
            </a:r>
            <a:r>
              <a:rPr lang="cs-CZ" sz="1600" b="0">
                <a:solidFill>
                  <a:srgbClr val="0972B3"/>
                </a:solidFill>
                <a:cs typeface="Times New Roman" pitchFamily="18" charset="0"/>
              </a:rPr>
              <a:t>ELEZNIČNÍ, a.s.</a:t>
            </a:r>
            <a:r>
              <a:rPr lang="cs-CZ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11" name="Obdélník 2"/>
          <p:cNvSpPr>
            <a:spLocks noChangeArrowheads="1"/>
          </p:cNvSpPr>
          <p:nvPr/>
        </p:nvSpPr>
        <p:spPr bwMode="auto">
          <a:xfrm>
            <a:off x="323850" y="1555750"/>
            <a:ext cx="86407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b="1" dirty="0"/>
              <a:t>Střední přítlačná </a:t>
            </a:r>
            <a:r>
              <a:rPr lang="cs-CZ" b="1" dirty="0" smtClean="0"/>
              <a:t>síla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</a:t>
            </a:r>
            <a:r>
              <a:rPr lang="cs-CZ" baseline="-25000" dirty="0" err="1"/>
              <a:t>m</a:t>
            </a:r>
            <a:r>
              <a:rPr lang="cs-CZ" dirty="0"/>
              <a:t> je tvořena statickými, dynamickými a aerodynamickými složkami přítlačné síly pantografového sběrače.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Rozsahy </a:t>
            </a:r>
            <a:r>
              <a:rPr lang="cs-CZ" dirty="0" err="1"/>
              <a:t>F</a:t>
            </a:r>
            <a:r>
              <a:rPr lang="cs-CZ" baseline="-25000" dirty="0" err="1"/>
              <a:t>m</a:t>
            </a:r>
            <a:r>
              <a:rPr lang="cs-CZ" dirty="0"/>
              <a:t> pro jednotlivé napájecí soustavy jsou </a:t>
            </a:r>
            <a:r>
              <a:rPr lang="cs-CZ" dirty="0" smtClean="0"/>
              <a:t>definovány v normě </a:t>
            </a:r>
            <a:r>
              <a:rPr lang="cs-CZ" dirty="0"/>
              <a:t>EN </a:t>
            </a:r>
            <a:r>
              <a:rPr lang="cs-CZ" dirty="0" smtClean="0"/>
              <a:t>50367.</a:t>
            </a:r>
          </a:p>
        </p:txBody>
      </p:sp>
      <p:sp>
        <p:nvSpPr>
          <p:cNvPr id="2151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C1C6E-D8C9-4873-9282-B94ED2C2F388}" type="slidenum">
              <a:rPr lang="cs-CZ" sz="14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cs-CZ" sz="1400" b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" y="2050901"/>
            <a:ext cx="7591622" cy="45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" y="2050901"/>
            <a:ext cx="7596336" cy="471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" y="2055195"/>
            <a:ext cx="7591622" cy="472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1360</Words>
  <Application>Microsoft Office PowerPoint</Application>
  <PresentationFormat>Předvádění na obrazovce (4:3)</PresentationFormat>
  <Paragraphs>480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Bizek</dc:creator>
  <cp:lastModifiedBy>Ivan Dobeš</cp:lastModifiedBy>
  <cp:revision>66</cp:revision>
  <cp:lastPrinted>2013-10-16T06:16:01Z</cp:lastPrinted>
  <dcterms:created xsi:type="dcterms:W3CDTF">2013-03-08T08:10:14Z</dcterms:created>
  <dcterms:modified xsi:type="dcterms:W3CDTF">2013-10-16T06:19:46Z</dcterms:modified>
</cp:coreProperties>
</file>