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8" r:id="rId3"/>
    <p:sldId id="270" r:id="rId4"/>
    <p:sldId id="271" r:id="rId5"/>
    <p:sldId id="259" r:id="rId6"/>
    <p:sldId id="272" r:id="rId7"/>
    <p:sldId id="261" r:id="rId8"/>
    <p:sldId id="262" r:id="rId9"/>
    <p:sldId id="263" r:id="rId10"/>
    <p:sldId id="264" r:id="rId11"/>
    <p:sldId id="265" r:id="rId12"/>
    <p:sldId id="278" r:id="rId13"/>
    <p:sldId id="273" r:id="rId14"/>
    <p:sldId id="274" r:id="rId15"/>
    <p:sldId id="275" r:id="rId16"/>
    <p:sldId id="276" r:id="rId17"/>
    <p:sldId id="277" r:id="rId18"/>
    <p:sldId id="267"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6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4AAFA8-DFF6-4607-8D56-C10B7A81637E}" type="datetimeFigureOut">
              <a:rPr lang="en-GB" smtClean="0"/>
              <a:pPr/>
              <a:t>26/08/2015</a:t>
            </a:fld>
            <a:endParaRPr lang="en-GB"/>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GB"/>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F4ABE1-65B0-4225-BB23-7C7FCF392822}" type="slidenum">
              <a:rPr lang="en-GB" smtClean="0"/>
              <a:pPr/>
              <a:t>‹#›</a:t>
            </a:fld>
            <a:endParaRPr lang="en-GB"/>
          </a:p>
        </p:txBody>
      </p:sp>
    </p:spTree>
    <p:extLst>
      <p:ext uri="{BB962C8B-B14F-4D97-AF65-F5344CB8AC3E}">
        <p14:creationId xmlns:p14="http://schemas.microsoft.com/office/powerpoint/2010/main" val="269445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916CB4-956C-4D73-ACE9-90F49E6D36FE}" type="slidenum">
              <a:rPr lang="en-GB" altLang="en-US" smtClean="0">
                <a:latin typeface="Arial" charset="0"/>
              </a:rPr>
              <a:pPr fontAlgn="base">
                <a:spcBef>
                  <a:spcPct val="0"/>
                </a:spcBef>
                <a:spcAft>
                  <a:spcPct val="0"/>
                </a:spcAft>
              </a:pPr>
              <a:t>3</a:t>
            </a:fld>
            <a:endParaRPr lang="en-GB" altLang="en-US" smtClean="0">
              <a:latin typeface="Arial" charset="0"/>
            </a:endParaRPr>
          </a:p>
        </p:txBody>
      </p:sp>
      <p:sp>
        <p:nvSpPr>
          <p:cNvPr id="8195" name="Slide Image Placeholder 1"/>
          <p:cNvSpPr>
            <a:spLocks noGrp="1" noRot="1" noChangeAspect="1" noTextEdit="1"/>
          </p:cNvSpPr>
          <p:nvPr>
            <p:ph type="sldImg"/>
          </p:nvPr>
        </p:nvSpPr>
        <p:spPr bwMode="auto">
          <a:noFill/>
          <a:ln>
            <a:solidFill>
              <a:srgbClr val="000000"/>
            </a:solidFill>
            <a:miter lim="800000"/>
            <a:headEnd/>
            <a:tailEnd/>
          </a:ln>
        </p:spPr>
      </p:sp>
      <p:sp>
        <p:nvSpPr>
          <p:cNvPr id="8196" name="Notes Placeholder 2"/>
          <p:cNvSpPr>
            <a:spLocks noGrp="1"/>
          </p:cNvSpPr>
          <p:nvPr>
            <p:ph type="body" idx="1"/>
          </p:nvPr>
        </p:nvSpPr>
        <p:spPr bwMode="auto">
          <a:noFill/>
        </p:spPr>
        <p:txBody>
          <a:bodyPr/>
          <a:lstStyle/>
          <a:p>
            <a:pPr eaLnBrk="1" hangingPunct="1"/>
            <a:r>
              <a:rPr lang="en-GB" altLang="en-US" smtClean="0"/>
              <a:t>This is an overview of H2020 and all of the areas the EC wants to address.</a:t>
            </a:r>
          </a:p>
          <a:p>
            <a:pPr eaLnBrk="1" hangingPunct="1"/>
            <a:r>
              <a:rPr lang="en-GB" altLang="en-US" smtClean="0"/>
              <a:t>S2R is only a small ring-fenced part of the overall budget </a:t>
            </a:r>
          </a:p>
        </p:txBody>
      </p:sp>
      <p:sp>
        <p:nvSpPr>
          <p:cNvPr id="8197"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2A7AFCEF-0A41-4B4B-8215-4EED17A0CA5F}" type="slidenum">
              <a:rPr lang="en-GB" altLang="en-US" sz="1200"/>
              <a:pPr algn="r"/>
              <a:t>3</a:t>
            </a:fld>
            <a:endParaRPr lang="en-GB" altLang="en-US" sz="1200"/>
          </a:p>
        </p:txBody>
      </p:sp>
    </p:spTree>
    <p:extLst>
      <p:ext uri="{BB962C8B-B14F-4D97-AF65-F5344CB8AC3E}">
        <p14:creationId xmlns:p14="http://schemas.microsoft.com/office/powerpoint/2010/main" val="1062915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a:normAutofit fontScale="92500" lnSpcReduction="20000"/>
          </a:bodyPr>
          <a:lstStyle/>
          <a:p>
            <a:r>
              <a:rPr lang="en-GB" b="1" smtClean="0"/>
              <a:t>Leadership in enabling and industrial technologies - Information and Communication Technologies</a:t>
            </a:r>
            <a:endParaRPr lang="en-GB" smtClean="0"/>
          </a:p>
          <a:p>
            <a:r>
              <a:rPr lang="en-GB" u="sng" smtClean="0"/>
              <a:t>Advanced computing and cloud computing</a:t>
            </a:r>
            <a:endParaRPr lang="en-GB" smtClean="0"/>
          </a:p>
          <a:p>
            <a:r>
              <a:rPr lang="en-GB" smtClean="0"/>
              <a:t>ICT2.2 – 2016: Cloud Computing</a:t>
            </a:r>
          </a:p>
          <a:p>
            <a:r>
              <a:rPr lang="en-GB" u="sng" smtClean="0"/>
              <a:t>Future Internet</a:t>
            </a:r>
            <a:endParaRPr lang="en-GB" smtClean="0"/>
          </a:p>
          <a:p>
            <a:r>
              <a:rPr lang="en-GB" smtClean="0"/>
              <a:t>ICT3.1-2016: 5GPP Research and validation of critical technologies and systems</a:t>
            </a:r>
          </a:p>
          <a:p>
            <a:r>
              <a:rPr lang="en-GB" smtClean="0"/>
              <a:t>ICT3.6-2016: Net innovation factory</a:t>
            </a:r>
          </a:p>
          <a:p>
            <a:r>
              <a:rPr lang="en-GB" smtClean="0"/>
              <a:t>ICT3.7-2016: Future Internet experimentation – Building a European experimental infrastructure</a:t>
            </a:r>
          </a:p>
          <a:p>
            <a:r>
              <a:rPr lang="en-GB" u="sng" smtClean="0"/>
              <a:t>Content</a:t>
            </a:r>
            <a:endParaRPr lang="en-GB" smtClean="0"/>
          </a:p>
          <a:p>
            <a:r>
              <a:rPr lang="en-GB" smtClean="0"/>
              <a:t>ICT4.1–2016: Big data PPP: Innovation hubs for cross-sectorial and cross-lingual data integration</a:t>
            </a:r>
          </a:p>
          <a:p>
            <a:r>
              <a:rPr lang="en-GB" smtClean="0"/>
              <a:t>ICT4.2–2016: Big data PPP: Innovation hubs for cross-sectorial and cross-lingual data experimentation</a:t>
            </a:r>
          </a:p>
          <a:p>
            <a:r>
              <a:rPr lang="en-GB" smtClean="0"/>
              <a:t>ICT4.3–2016: Big data PPP: Large scale pilot projects in sectors best benefiting from data-driven innovation</a:t>
            </a:r>
          </a:p>
          <a:p>
            <a:r>
              <a:rPr lang="en-GB" smtClean="0"/>
              <a:t>ICT4.4–2016-17: Big data PPP: research addressing main technology challenges of the data economy</a:t>
            </a:r>
          </a:p>
          <a:p>
            <a:r>
              <a:rPr lang="en-GB" smtClean="0"/>
              <a:t>ICT4.6–2016: Big data PPP: Privacy-preserving big data technologies</a:t>
            </a:r>
          </a:p>
          <a:p>
            <a:r>
              <a:rPr lang="en-GB" u="sng" smtClean="0"/>
              <a:t>Robotics and Autonomous Systems</a:t>
            </a:r>
            <a:endParaRPr lang="en-GB" smtClean="0"/>
          </a:p>
          <a:p>
            <a:r>
              <a:rPr lang="en-GB" smtClean="0"/>
              <a:t>ICT5.2–2016: Market driven research and innovation in robotics</a:t>
            </a:r>
          </a:p>
          <a:p>
            <a:r>
              <a:rPr lang="en-GB" u="sng" smtClean="0"/>
              <a:t>Internet of Things</a:t>
            </a:r>
            <a:endParaRPr lang="en-GB" smtClean="0"/>
          </a:p>
          <a:p>
            <a:r>
              <a:rPr lang="en-GB" smtClean="0"/>
              <a:t>ICT7.1-2016: Large scale pilots</a:t>
            </a:r>
          </a:p>
          <a:p>
            <a:r>
              <a:rPr lang="en-GB" smtClean="0"/>
              <a:t>ICT7.2-2016: IoT Horizontal activities</a:t>
            </a:r>
          </a:p>
          <a:p>
            <a:r>
              <a:rPr lang="en-GB" smtClean="0"/>
              <a:t>ICT7.3-2016: R&amp;I on IoT integration and platforms</a:t>
            </a:r>
          </a:p>
          <a:p>
            <a:r>
              <a:rPr lang="en-GB" u="sng" smtClean="0"/>
              <a:t>Security</a:t>
            </a:r>
            <a:endParaRPr lang="en-GB" smtClean="0"/>
          </a:p>
          <a:p>
            <a:r>
              <a:rPr lang="en-GB" smtClean="0"/>
              <a:t>ICT8.1–2016: Assurance and Certification for Trustworthy and Secure ICT systems, services and components</a:t>
            </a:r>
          </a:p>
          <a:p>
            <a:r>
              <a:rPr lang="en-GB" u="sng" smtClean="0"/>
              <a:t>International Collaboration: EU-Japan</a:t>
            </a:r>
            <a:endParaRPr lang="en-GB" smtClean="0"/>
          </a:p>
          <a:p>
            <a:r>
              <a:rPr lang="en-GB" smtClean="0"/>
              <a:t>EUJ2–2016: IoT/Cloud/Big data platforms in social application contexts</a:t>
            </a:r>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23055B-827D-453F-9B31-7E0955A21950}" type="slidenum">
              <a:rPr lang="en-GB" altLang="en-US" smtClean="0"/>
              <a:pPr fontAlgn="base">
                <a:spcBef>
                  <a:spcPct val="0"/>
                </a:spcBef>
                <a:spcAft>
                  <a:spcPct val="0"/>
                </a:spcAft>
                <a:defRPr/>
              </a:pPr>
              <a:t>14</a:t>
            </a:fld>
            <a:endParaRPr lang="en-GB" altLang="en-US" smtClean="0"/>
          </a:p>
        </p:txBody>
      </p:sp>
    </p:spTree>
    <p:extLst>
      <p:ext uri="{BB962C8B-B14F-4D97-AF65-F5344CB8AC3E}">
        <p14:creationId xmlns:p14="http://schemas.microsoft.com/office/powerpoint/2010/main" val="208874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3" name="Notes Placeholder 2"/>
          <p:cNvSpPr>
            <a:spLocks noGrp="1"/>
          </p:cNvSpPr>
          <p:nvPr>
            <p:ph type="body" idx="1"/>
          </p:nvPr>
        </p:nvSpPr>
        <p:spPr bwMode="auto">
          <a:noFill/>
        </p:spPr>
        <p:txBody>
          <a:bodyPr/>
          <a:lstStyle/>
          <a:p>
            <a:r>
              <a:rPr lang="en-GB" b="1" smtClean="0"/>
              <a:t>3 Societal Challenges - Secure, Clean and Efficient Energy</a:t>
            </a:r>
            <a:endParaRPr lang="en-GB" smtClean="0"/>
          </a:p>
          <a:p>
            <a:r>
              <a:rPr lang="en-GB" u="sng" smtClean="0"/>
              <a:t>Energy Efficiency</a:t>
            </a:r>
            <a:endParaRPr lang="en-GB" smtClean="0"/>
          </a:p>
          <a:p>
            <a:r>
              <a:rPr lang="en-GB" smtClean="0"/>
              <a:t>SCC 1 – 2016/2017: Smart Cities and Communities solutions integrating energy, transport, ICT sectors through lighthouse (large scale demonstration - first of the kind) project </a:t>
            </a:r>
          </a:p>
          <a:p>
            <a:r>
              <a:rPr lang="en-GB" smtClean="0"/>
              <a:t> </a:t>
            </a:r>
          </a:p>
          <a:p>
            <a:r>
              <a:rPr lang="en-GB" b="1" smtClean="0"/>
              <a:t>7 Societal Challenges - Secure Societies</a:t>
            </a:r>
            <a:endParaRPr lang="en-GB" smtClean="0"/>
          </a:p>
          <a:p>
            <a:r>
              <a:rPr lang="en-GB" u="sng" smtClean="0"/>
              <a:t>Critical Infrastructure Protection</a:t>
            </a:r>
            <a:endParaRPr lang="en-GB" smtClean="0"/>
          </a:p>
          <a:p>
            <a:r>
              <a:rPr lang="en-GB" smtClean="0"/>
              <a:t>CIP 1 - 2016 and 2017: "Prevention, detection, response and mitigation of physical and cyber threats to elements of the European critical infrastructure"</a:t>
            </a:r>
          </a:p>
          <a:p>
            <a:r>
              <a:rPr lang="en-GB" u="sng" smtClean="0"/>
              <a:t>Security</a:t>
            </a:r>
            <a:endParaRPr lang="en-GB" smtClean="0"/>
          </a:p>
          <a:p>
            <a:r>
              <a:rPr lang="en-GB" smtClean="0"/>
              <a:t>	SEC - DRS 1 - 2016: Integrated tools for response planning and scenario building</a:t>
            </a:r>
          </a:p>
          <a:p>
            <a:r>
              <a:rPr lang="en-GB" u="sng" smtClean="0"/>
              <a:t>SME instrument topic:</a:t>
            </a:r>
            <a:endParaRPr lang="en-GB" smtClean="0"/>
          </a:p>
          <a:p>
            <a:r>
              <a:rPr lang="en-GB" smtClean="0"/>
              <a:t>	SEC-GM2 - 2016-17: Protection of urban soft targets and urban critical infrastructures</a:t>
            </a:r>
          </a:p>
          <a:p>
            <a:r>
              <a:rPr lang="en-GB" u="sng" smtClean="0"/>
              <a:t>2016 and 2017 Fast track to Innovation – Pilot </a:t>
            </a:r>
            <a:endParaRPr lang="en-GB" smtClean="0"/>
          </a:p>
          <a:p>
            <a:r>
              <a:rPr lang="en-GB" smtClean="0"/>
              <a:t>	SEC – GM3 FTI</a:t>
            </a:r>
          </a:p>
          <a:p>
            <a:r>
              <a:rPr lang="en-GB" u="sng" smtClean="0"/>
              <a:t>Digital Security</a:t>
            </a:r>
            <a:endParaRPr lang="en-GB" smtClean="0"/>
          </a:p>
          <a:p>
            <a:r>
              <a:rPr lang="en-GB" smtClean="0"/>
              <a:t>	DS1 – 2016: Cyber Security for SMEs and Individuals</a:t>
            </a:r>
          </a:p>
        </p:txBody>
      </p:sp>
      <p:sp>
        <p:nvSpPr>
          <p:cNvPr id="102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572446-BDBD-4769-B830-9C7A8244A265}" type="slidenum">
              <a:rPr lang="en-GB" altLang="en-US" smtClean="0"/>
              <a:pPr fontAlgn="base">
                <a:spcBef>
                  <a:spcPct val="0"/>
                </a:spcBef>
                <a:spcAft>
                  <a:spcPct val="0"/>
                </a:spcAft>
                <a:defRPr/>
              </a:pPr>
              <a:t>15</a:t>
            </a:fld>
            <a:endParaRPr lang="en-GB" altLang="en-US" smtClean="0"/>
          </a:p>
        </p:txBody>
      </p:sp>
    </p:spTree>
    <p:extLst>
      <p:ext uri="{BB962C8B-B14F-4D97-AF65-F5344CB8AC3E}">
        <p14:creationId xmlns:p14="http://schemas.microsoft.com/office/powerpoint/2010/main" val="1402801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9117AD5F-8491-46E9-8B94-317948FAE551}" type="datetime1">
              <a:rPr lang="fr-FR" smtClean="0"/>
              <a:pPr/>
              <a:t>26/08/2015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9CA8114D-20F1-4265-9C94-8A6D845B13E9}" type="datetime1">
              <a:rPr lang="fr-FR" smtClean="0"/>
              <a:pPr/>
              <a:t>26/08/2015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02A8F524-6D9D-41AE-A9FC-137ACA840F70}" type="datetime1">
              <a:rPr lang="fr-FR" smtClean="0"/>
              <a:pPr/>
              <a:t>26/08/2015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2" name="Picture 8"/>
          <p:cNvPicPr>
            <a:picLocks noChangeAspect="1"/>
          </p:cNvPicPr>
          <p:nvPr/>
        </p:nvPicPr>
        <p:blipFill>
          <a:blip r:embed="rId2" cstate="print"/>
          <a:srcRect l="8749" t="14844" r="6641" b="17188"/>
          <a:stretch>
            <a:fillRect/>
          </a:stretch>
        </p:blipFill>
        <p:spPr bwMode="auto">
          <a:xfrm>
            <a:off x="7451725" y="146050"/>
            <a:ext cx="1512888" cy="606425"/>
          </a:xfrm>
          <a:prstGeom prst="rect">
            <a:avLst/>
          </a:prstGeom>
          <a:noFill/>
          <a:ln w="9525">
            <a:noFill/>
            <a:miter lim="800000"/>
            <a:headEnd/>
            <a:tailEnd/>
          </a:ln>
        </p:spPr>
      </p:pic>
      <p:pic>
        <p:nvPicPr>
          <p:cNvPr id="3" name="Picture 9"/>
          <p:cNvPicPr>
            <a:picLocks noChangeAspect="1"/>
          </p:cNvPicPr>
          <p:nvPr/>
        </p:nvPicPr>
        <p:blipFill>
          <a:blip r:embed="rId3" cstate="print"/>
          <a:srcRect/>
          <a:stretch>
            <a:fillRect/>
          </a:stretch>
        </p:blipFill>
        <p:spPr bwMode="auto">
          <a:xfrm>
            <a:off x="19050" y="6257925"/>
            <a:ext cx="588963" cy="600075"/>
          </a:xfrm>
          <a:prstGeom prst="rect">
            <a:avLst/>
          </a:prstGeom>
          <a:noFill/>
          <a:ln w="9525">
            <a:noFill/>
            <a:miter lim="800000"/>
            <a:headEnd/>
            <a:tailEnd/>
          </a:ln>
        </p:spPr>
      </p:pic>
      <p:pic>
        <p:nvPicPr>
          <p:cNvPr id="4" name="Picture 10"/>
          <p:cNvPicPr>
            <a:picLocks noChangeAspect="1"/>
          </p:cNvPicPr>
          <p:nvPr/>
        </p:nvPicPr>
        <p:blipFill>
          <a:blip r:embed="rId4" cstate="print"/>
          <a:srcRect t="25491" r="8624"/>
          <a:stretch>
            <a:fillRect/>
          </a:stretch>
        </p:blipFill>
        <p:spPr bwMode="auto">
          <a:xfrm>
            <a:off x="608013" y="6321425"/>
            <a:ext cx="2181225" cy="458788"/>
          </a:xfrm>
          <a:prstGeom prst="rect">
            <a:avLst/>
          </a:prstGeom>
          <a:noFill/>
          <a:ln w="9525">
            <a:noFill/>
            <a:miter lim="800000"/>
            <a:headEnd/>
            <a:tailEnd/>
          </a:ln>
        </p:spPr>
      </p:pic>
      <p:sp>
        <p:nvSpPr>
          <p:cNvPr id="5" name="Rectangle 11"/>
          <p:cNvSpPr/>
          <p:nvPr/>
        </p:nvSpPr>
        <p:spPr>
          <a:xfrm>
            <a:off x="2843808" y="6321296"/>
            <a:ext cx="6165274" cy="428826"/>
          </a:xfrm>
          <a:prstGeom prst="rect">
            <a:avLst/>
          </a:prstGeom>
          <a:gradFill>
            <a:gsLst>
              <a:gs pos="0">
                <a:schemeClr val="accent6"/>
              </a:gs>
              <a:gs pos="98000">
                <a:schemeClr val="bg1"/>
              </a:gs>
              <a:gs pos="100000">
                <a:schemeClr val="bg2"/>
              </a:gs>
              <a:gs pos="100000">
                <a:schemeClr val="accent1">
                  <a:tint val="44500"/>
                  <a:satMod val="160000"/>
                </a:schemeClr>
              </a:gs>
              <a:gs pos="62000">
                <a:schemeClr val="accent6"/>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b="1" i="1" dirty="0">
                <a:latin typeface="Century Gothic" panose="020B0502020202020204" pitchFamily="34" charset="0"/>
              </a:rPr>
              <a:t>A future driven by Innovation</a:t>
            </a:r>
          </a:p>
        </p:txBody>
      </p:sp>
      <p:sp>
        <p:nvSpPr>
          <p:cNvPr id="6" name="TextBox 12"/>
          <p:cNvSpPr txBox="1">
            <a:spLocks noChangeArrowheads="1"/>
          </p:cNvSpPr>
          <p:nvPr/>
        </p:nvSpPr>
        <p:spPr bwMode="auto">
          <a:xfrm>
            <a:off x="5102225" y="146050"/>
            <a:ext cx="2339975" cy="184150"/>
          </a:xfrm>
          <a:prstGeom prst="rect">
            <a:avLst/>
          </a:prstGeom>
          <a:noFill/>
          <a:ln>
            <a:noFill/>
          </a:ln>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1500"/>
              </a:spcBef>
              <a:defRPr/>
            </a:pPr>
            <a:r>
              <a:rPr lang="en-GB" altLang="en-US" sz="1200" b="1" smtClean="0">
                <a:latin typeface="Century Gothic" pitchFamily="34" charset="0"/>
              </a:rPr>
              <a:t>Technology &amp; Innovation Team </a:t>
            </a:r>
          </a:p>
        </p:txBody>
      </p:sp>
      <p:sp>
        <p:nvSpPr>
          <p:cNvPr id="7" name="Date Placeholder 3"/>
          <p:cNvSpPr>
            <a:spLocks noGrp="1"/>
          </p:cNvSpPr>
          <p:nvPr>
            <p:ph type="dt" sz="half" idx="10"/>
          </p:nvPr>
        </p:nvSpPr>
        <p:spPr/>
        <p:txBody>
          <a:bodyPr/>
          <a:lstStyle>
            <a:lvl1pPr>
              <a:defRPr/>
            </a:lvl1pPr>
          </a:lstStyle>
          <a:p>
            <a:pPr>
              <a:defRPr/>
            </a:pPr>
            <a:fld id="{44E19971-9DB9-418A-890F-D2AC3FA6304E}" type="datetime5">
              <a:rPr lang="en-GB"/>
              <a:pPr>
                <a:defRPr/>
              </a:pPr>
              <a:t>26-Aug-15</a:t>
            </a:fld>
            <a:endParaRPr lang="en-GB" dirty="0"/>
          </a:p>
        </p:txBody>
      </p:sp>
      <p:sp>
        <p:nvSpPr>
          <p:cNvPr id="8" name="Footer Placeholder 4"/>
          <p:cNvSpPr>
            <a:spLocks noGrp="1"/>
          </p:cNvSpPr>
          <p:nvPr>
            <p:ph type="ftr" sz="quarter" idx="11"/>
          </p:nvPr>
        </p:nvSpPr>
        <p:spPr/>
        <p:txBody>
          <a:bodyPr/>
          <a:lstStyle>
            <a:lvl1pPr>
              <a:defRPr/>
            </a:lvl1pPr>
          </a:lstStyle>
          <a:p>
            <a:pPr>
              <a:defRPr/>
            </a:pPr>
            <a:r>
              <a:rPr lang="en-GB"/>
              <a:t>Presentation Title: Insert &gt; Header &amp; Footer</a:t>
            </a:r>
            <a:endParaRPr lang="en-GB" dirty="0"/>
          </a:p>
        </p:txBody>
      </p:sp>
      <p:sp>
        <p:nvSpPr>
          <p:cNvPr id="9" name="Slide Number Placeholder 5"/>
          <p:cNvSpPr>
            <a:spLocks noGrp="1"/>
          </p:cNvSpPr>
          <p:nvPr>
            <p:ph type="sldNum" sz="quarter" idx="12"/>
          </p:nvPr>
        </p:nvSpPr>
        <p:spPr/>
        <p:txBody>
          <a:bodyPr/>
          <a:lstStyle>
            <a:lvl1pPr>
              <a:defRPr/>
            </a:lvl1pPr>
          </a:lstStyle>
          <a:p>
            <a:pPr>
              <a:defRPr/>
            </a:pPr>
            <a:fld id="{CEB61530-D10A-46E7-9144-3CCA1EC866B6}"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C29122DB-C6DA-4113-913A-443F810A402F}" type="datetime1">
              <a:rPr lang="fr-FR" smtClean="0"/>
              <a:pPr/>
              <a:t>26/08/2015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EB7F36C6-D96C-4D94-8041-97E441BB3DE7}" type="datetime1">
              <a:rPr lang="fr-FR" smtClean="0"/>
              <a:pPr/>
              <a:t>26/08/2015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DD874B53-B4AF-4F22-8774-AC4F02F1613A}" type="datetime1">
              <a:rPr lang="fr-FR" smtClean="0"/>
              <a:pPr/>
              <a:t>26/08/2015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D991E1E2-9751-43AB-9DD3-D7F9644B06C9}" type="datetime1">
              <a:rPr lang="fr-FR" smtClean="0"/>
              <a:pPr/>
              <a:t>26/08/2015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80A3F75-2E88-4B81-A855-60BAB639C410}" type="datetime1">
              <a:rPr lang="fr-FR" smtClean="0"/>
              <a:pPr/>
              <a:t>26/08/2015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9C9F850-9F64-400E-9200-2860437B3503}" type="datetime1">
              <a:rPr lang="fr-FR" smtClean="0"/>
              <a:pPr/>
              <a:t>26/08/2015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7B3F09-087E-4890-BF1E-5A418AD3283C}" type="datetime1">
              <a:rPr lang="fr-FR" smtClean="0"/>
              <a:pPr/>
              <a:t>26/08/2015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F3EA77A-4B82-48DB-9D88-1794EE9EA8FB}" type="datetime1">
              <a:rPr lang="fr-FR" smtClean="0"/>
              <a:pPr/>
              <a:t>26/08/2015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8107D-5371-4287-9CDC-C468C6ABD235}" type="datetime1">
              <a:rPr lang="fr-FR" smtClean="0"/>
              <a:pPr/>
              <a:t>26/08/2015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http://ec.europa.eu/research/index.cfm?pg=events&amp;eventcode=D7185674-DE6C-2C3A-6BFC1426216A4F5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brusselsdiplomatic.files.wordpress.com/2013/01/eurostar-train.jpg"/>
          <p:cNvPicPr>
            <a:picLocks noChangeAspect="1" noChangeArrowheads="1"/>
          </p:cNvPicPr>
          <p:nvPr/>
        </p:nvPicPr>
        <p:blipFill>
          <a:blip r:embed="rId2" cstate="print">
            <a:lum bright="70000" contrast="-70000"/>
          </a:blip>
          <a:srcRect r="45669"/>
          <a:stretch>
            <a:fillRect/>
          </a:stretch>
        </p:blipFill>
        <p:spPr bwMode="auto">
          <a:xfrm>
            <a:off x="3555282" y="0"/>
            <a:ext cx="5588718" cy="6858000"/>
          </a:xfrm>
          <a:prstGeom prst="rect">
            <a:avLst/>
          </a:prstGeom>
          <a:noFill/>
        </p:spPr>
      </p:pic>
      <p:pic>
        <p:nvPicPr>
          <p:cNvPr id="5" name="Picture 6" descr="http://www.freelargeimages.com/wp-content/uploads/2014/11/European_union_flag-8.jpg"/>
          <p:cNvPicPr>
            <a:picLocks noChangeAspect="1" noChangeArrowheads="1"/>
          </p:cNvPicPr>
          <p:nvPr/>
        </p:nvPicPr>
        <p:blipFill>
          <a:blip r:embed="rId3" cstate="print">
            <a:lum bright="70000" contrast="-70000"/>
          </a:blip>
          <a:srcRect l="57805"/>
          <a:stretch>
            <a:fillRect/>
          </a:stretch>
        </p:blipFill>
        <p:spPr bwMode="auto">
          <a:xfrm>
            <a:off x="0" y="0"/>
            <a:ext cx="4357970" cy="6858000"/>
          </a:xfrm>
          <a:prstGeom prst="rect">
            <a:avLst/>
          </a:prstGeom>
          <a:noFill/>
          <a:effectLst/>
        </p:spPr>
      </p:pic>
      <p:sp>
        <p:nvSpPr>
          <p:cNvPr id="2" name="Titre 1"/>
          <p:cNvSpPr>
            <a:spLocks noGrp="1"/>
          </p:cNvSpPr>
          <p:nvPr>
            <p:ph type="ctrTitle"/>
          </p:nvPr>
        </p:nvSpPr>
        <p:spPr>
          <a:xfrm>
            <a:off x="323528" y="1628800"/>
            <a:ext cx="8568952" cy="2666727"/>
          </a:xfrm>
        </p:spPr>
        <p:txBody>
          <a:bodyPr>
            <a:normAutofit/>
          </a:bodyPr>
          <a:lstStyle/>
          <a:p>
            <a:r>
              <a:rPr lang="en-GB" b="1" dirty="0" smtClean="0">
                <a:solidFill>
                  <a:schemeClr val="accent1"/>
                </a:solidFill>
              </a:rPr>
              <a:t>Current status of the European Research Program HORIZON 2020 and SHIFT2RAIL </a:t>
            </a:r>
            <a:endParaRPr lang="en-GB" b="1" dirty="0">
              <a:solidFill>
                <a:schemeClr val="accent1"/>
              </a:solidFill>
            </a:endParaRPr>
          </a:p>
        </p:txBody>
      </p:sp>
      <p:sp>
        <p:nvSpPr>
          <p:cNvPr id="3" name="Sous-titre 2"/>
          <p:cNvSpPr>
            <a:spLocks noGrp="1"/>
          </p:cNvSpPr>
          <p:nvPr>
            <p:ph type="subTitle" idx="1"/>
          </p:nvPr>
        </p:nvSpPr>
        <p:spPr>
          <a:xfrm>
            <a:off x="1475656" y="4797152"/>
            <a:ext cx="6400800" cy="550912"/>
          </a:xfrm>
        </p:spPr>
        <p:txBody>
          <a:bodyPr>
            <a:normAutofit lnSpcReduction="10000"/>
          </a:bodyPr>
          <a:lstStyle/>
          <a:p>
            <a:r>
              <a:rPr lang="cs-CZ" b="1" dirty="0" smtClean="0">
                <a:solidFill>
                  <a:schemeClr val="accent1"/>
                </a:solidFill>
              </a:rPr>
              <a:t>Dennis Schut</a:t>
            </a:r>
            <a:endParaRPr lang="en-GB" b="1" dirty="0">
              <a:solidFill>
                <a:schemeClr val="accent1"/>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a:t>
            </a:fld>
            <a:endParaRPr lang="fr-BE"/>
          </a:p>
        </p:txBody>
      </p:sp>
      <p:pic>
        <p:nvPicPr>
          <p:cNvPr id="7" name="Obrázek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5760000" cy="1314000"/>
          </a:xfrm>
          <a:prstGeom prst="rect">
            <a:avLst/>
          </a:prstGeom>
          <a:solidFill>
            <a:srgbClr val="FFFFFF"/>
          </a:solidFill>
          <a:ln>
            <a:noFill/>
          </a:ln>
        </p:spPr>
      </p:pic>
      <p:pic>
        <p:nvPicPr>
          <p:cNvPr id="8" name="Obrázek 7"/>
          <p:cNvPicPr/>
          <p:nvPr/>
        </p:nvPicPr>
        <p:blipFill>
          <a:blip r:embed="rId5" cstate="print">
            <a:extLst>
              <a:ext uri="{28A0092B-C50C-407E-A947-70E740481C1C}">
                <a14:useLocalDpi xmlns:a14="http://schemas.microsoft.com/office/drawing/2010/main" val="0"/>
              </a:ext>
            </a:extLst>
          </a:blip>
          <a:srcRect t="9023" b="24060"/>
          <a:stretch>
            <a:fillRect/>
          </a:stretch>
        </p:blipFill>
        <p:spPr bwMode="auto">
          <a:xfrm>
            <a:off x="4355976" y="6179820"/>
            <a:ext cx="4061460" cy="678180"/>
          </a:xfrm>
          <a:prstGeom prst="rect">
            <a:avLst/>
          </a:prstGeom>
          <a:solidFill>
            <a:srgbClr val="FFFFFF"/>
          </a:solidFill>
          <a:ln>
            <a:noFill/>
          </a:ln>
        </p:spPr>
      </p:pic>
      <p:pic>
        <p:nvPicPr>
          <p:cNvPr id="9" name="Obrázek 8"/>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51912" y="6165304"/>
            <a:ext cx="792088" cy="692696"/>
          </a:xfrm>
          <a:prstGeom prst="rect">
            <a:avLst/>
          </a:prstGeom>
          <a:noFill/>
          <a:ln>
            <a:noFill/>
          </a:ln>
        </p:spPr>
      </p:pic>
      <p:sp>
        <p:nvSpPr>
          <p:cNvPr id="10" name="TextBox 9"/>
          <p:cNvSpPr txBox="1"/>
          <p:nvPr/>
        </p:nvSpPr>
        <p:spPr>
          <a:xfrm>
            <a:off x="755576" y="6237312"/>
            <a:ext cx="2592288" cy="369332"/>
          </a:xfrm>
          <a:prstGeom prst="rect">
            <a:avLst/>
          </a:prstGeom>
          <a:noFill/>
        </p:spPr>
        <p:txBody>
          <a:bodyPr wrap="square" rtlCol="0">
            <a:spAutoFit/>
          </a:bodyPr>
          <a:lstStyle/>
          <a:p>
            <a:pPr algn="ctr"/>
            <a:r>
              <a:rPr lang="en-US" b="1" dirty="0" err="1" smtClean="0">
                <a:solidFill>
                  <a:schemeClr val="accent1"/>
                </a:solidFill>
              </a:rPr>
              <a:t>Praha</a:t>
            </a:r>
            <a:r>
              <a:rPr lang="en-US" b="1" dirty="0" smtClean="0">
                <a:solidFill>
                  <a:schemeClr val="accent1"/>
                </a:solidFill>
              </a:rPr>
              <a:t>, 26 August 2015</a:t>
            </a:r>
            <a:endParaRPr lang="fr-FR" b="1" dirty="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raileurope.com/cms-images/261/977/eastern-european-overview-1.jpg"/>
          <p:cNvPicPr>
            <a:picLocks noChangeAspect="1" noChangeArrowheads="1"/>
          </p:cNvPicPr>
          <p:nvPr/>
        </p:nvPicPr>
        <p:blipFill>
          <a:blip r:embed="rId2" cstate="print">
            <a:lum bright="70000" contrast="-70000"/>
          </a:blip>
          <a:srcRect r="35146" b="9617"/>
          <a:stretch>
            <a:fillRect/>
          </a:stretch>
        </p:blipFill>
        <p:spPr bwMode="auto">
          <a:xfrm>
            <a:off x="-6928" y="0"/>
            <a:ext cx="9150928" cy="6839988"/>
          </a:xfrm>
          <a:prstGeom prst="rect">
            <a:avLst/>
          </a:prstGeom>
          <a:noFill/>
          <a:effectLst/>
        </p:spPr>
      </p:pic>
      <p:cxnSp>
        <p:nvCxnSpPr>
          <p:cNvPr id="5" name="Connecteur droit 21"/>
          <p:cNvCxnSpPr/>
          <p:nvPr/>
        </p:nvCxnSpPr>
        <p:spPr>
          <a:xfrm>
            <a:off x="467544" y="836712"/>
            <a:ext cx="6961976" cy="2052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6" name="Connecteur droit 21"/>
          <p:cNvCxnSpPr/>
          <p:nvPr/>
        </p:nvCxnSpPr>
        <p:spPr>
          <a:xfrm flipV="1">
            <a:off x="1071538" y="6500834"/>
            <a:ext cx="7358114" cy="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7" name="Picture 2" descr="PNG - 12.1 ko - next picture"/>
          <p:cNvPicPr>
            <a:picLocks noChangeAspect="1" noChangeArrowheads="1"/>
          </p:cNvPicPr>
          <p:nvPr/>
        </p:nvPicPr>
        <p:blipFill>
          <a:blip r:embed="rId3" cstate="print"/>
          <a:srcRect/>
          <a:stretch>
            <a:fillRect/>
          </a:stretch>
        </p:blipFill>
        <p:spPr bwMode="auto">
          <a:xfrm>
            <a:off x="285720" y="6357958"/>
            <a:ext cx="647650" cy="308782"/>
          </a:xfrm>
          <a:prstGeom prst="rect">
            <a:avLst/>
          </a:prstGeom>
          <a:noFill/>
        </p:spPr>
      </p:pic>
      <p:sp>
        <p:nvSpPr>
          <p:cNvPr id="8" name="Espace réservé du numéro de diapositive 7"/>
          <p:cNvSpPr>
            <a:spLocks noGrp="1"/>
          </p:cNvSpPr>
          <p:nvPr>
            <p:ph type="sldNum" sz="quarter" idx="12"/>
          </p:nvPr>
        </p:nvSpPr>
        <p:spPr/>
        <p:txBody>
          <a:bodyPr/>
          <a:lstStyle/>
          <a:p>
            <a:fld id="{CF4668DC-857F-487D-BFFA-8C0CA5037977}" type="slidenum">
              <a:rPr lang="fr-BE" smtClean="0"/>
              <a:pPr/>
              <a:t>10</a:t>
            </a:fld>
            <a:endParaRPr lang="fr-BE"/>
          </a:p>
        </p:txBody>
      </p:sp>
      <p:sp>
        <p:nvSpPr>
          <p:cNvPr id="9" name="Titre 1"/>
          <p:cNvSpPr>
            <a:spLocks noGrp="1"/>
          </p:cNvSpPr>
          <p:nvPr>
            <p:ph type="title"/>
          </p:nvPr>
        </p:nvSpPr>
        <p:spPr>
          <a:xfrm>
            <a:off x="428596" y="142852"/>
            <a:ext cx="8229600" cy="642918"/>
          </a:xfrm>
        </p:spPr>
        <p:txBody>
          <a:bodyPr>
            <a:normAutofit/>
          </a:bodyPr>
          <a:lstStyle/>
          <a:p>
            <a:pPr algn="l"/>
            <a:r>
              <a:rPr lang="fr-FR" sz="3600" b="1" dirty="0" smtClean="0">
                <a:solidFill>
                  <a:schemeClr val="accent1"/>
                </a:solidFill>
                <a:latin typeface="Cambria" pitchFamily="18" charset="0"/>
              </a:rPr>
              <a:t>4. </a:t>
            </a:r>
            <a:r>
              <a:rPr lang="en-GB" sz="3600" b="1" dirty="0" smtClean="0">
                <a:solidFill>
                  <a:schemeClr val="accent1"/>
                </a:solidFill>
                <a:latin typeface="Cambria" pitchFamily="18" charset="0"/>
              </a:rPr>
              <a:t>MG-8.1-2016.</a:t>
            </a:r>
            <a:endParaRPr lang="en-GB" sz="3600" b="1" dirty="0">
              <a:solidFill>
                <a:schemeClr val="accent1"/>
              </a:solidFill>
              <a:latin typeface="Cambria" pitchFamily="18" charset="0"/>
            </a:endParaRPr>
          </a:p>
        </p:txBody>
      </p:sp>
      <p:sp>
        <p:nvSpPr>
          <p:cNvPr id="11" name="Espace réservé du contenu 2"/>
          <p:cNvSpPr>
            <a:spLocks noGrp="1"/>
          </p:cNvSpPr>
          <p:nvPr>
            <p:ph idx="1"/>
          </p:nvPr>
        </p:nvSpPr>
        <p:spPr>
          <a:xfrm>
            <a:off x="467544" y="980728"/>
            <a:ext cx="6912768" cy="5877272"/>
          </a:xfrm>
        </p:spPr>
        <p:txBody>
          <a:bodyPr>
            <a:normAutofit fontScale="85000" lnSpcReduction="20000"/>
          </a:bodyPr>
          <a:lstStyle/>
          <a:p>
            <a:pPr marL="0">
              <a:buNone/>
            </a:pPr>
            <a:r>
              <a:rPr lang="en-GB" sz="2000" b="1" u="sng" dirty="0" smtClean="0"/>
              <a:t>Research, technology development and market trends for the European transport manufacturing industries</a:t>
            </a:r>
          </a:p>
          <a:p>
            <a:pPr>
              <a:buNone/>
            </a:pPr>
            <a:endParaRPr lang="fr-FR" sz="2000" dirty="0" smtClean="0"/>
          </a:p>
          <a:p>
            <a:pPr marL="0" algn="just"/>
            <a:r>
              <a:rPr lang="en-GB" sz="2000" dirty="0" smtClean="0"/>
              <a:t>Analyse the </a:t>
            </a:r>
            <a:r>
              <a:rPr lang="en-GB" sz="2000" b="1" dirty="0" smtClean="0">
                <a:solidFill>
                  <a:srgbClr val="FF0000"/>
                </a:solidFill>
              </a:rPr>
              <a:t>investment trends, productivity levels, technology choices and options, industrial strategies, research and technology development capabilities and funding efforts of the European producers of transport means</a:t>
            </a:r>
            <a:r>
              <a:rPr lang="en-GB" sz="2000" dirty="0" smtClean="0"/>
              <a:t>, including manufacturers of vehicles, equipment, components and systems, in the automotive, aeronautical, ship-building and </a:t>
            </a:r>
            <a:r>
              <a:rPr lang="en-GB" sz="2000" b="1" dirty="0" smtClean="0">
                <a:solidFill>
                  <a:srgbClr val="FF0000"/>
                </a:solidFill>
              </a:rPr>
              <a:t>rail vehicle industries.</a:t>
            </a:r>
          </a:p>
          <a:p>
            <a:pPr marL="0" algn="just"/>
            <a:endParaRPr lang="en-GB" sz="2000" dirty="0" smtClean="0"/>
          </a:p>
          <a:p>
            <a:pPr marL="0" algn="just"/>
            <a:r>
              <a:rPr lang="en-GB" sz="2000" b="1" dirty="0" smtClean="0">
                <a:solidFill>
                  <a:srgbClr val="FF0000"/>
                </a:solidFill>
              </a:rPr>
              <a:t>Assess the competitive advantages and disadvantages of those industries </a:t>
            </a:r>
            <a:r>
              <a:rPr lang="en-GB" sz="2000" dirty="0" smtClean="0"/>
              <a:t>in relation to their main competitors world-wide, including new players from other areas who are active in new fields like automation; project their global market share prospects and predictable employment level scenarios.</a:t>
            </a:r>
          </a:p>
          <a:p>
            <a:pPr marL="0" algn="just"/>
            <a:endParaRPr lang="en-GB" sz="2000" dirty="0" smtClean="0"/>
          </a:p>
          <a:p>
            <a:pPr marL="0" algn="just"/>
            <a:r>
              <a:rPr lang="en-GB" sz="2000" dirty="0" smtClean="0"/>
              <a:t>Analyse the </a:t>
            </a:r>
            <a:r>
              <a:rPr lang="en-GB" sz="2000" b="1" dirty="0" smtClean="0">
                <a:solidFill>
                  <a:srgbClr val="FF0000"/>
                </a:solidFill>
              </a:rPr>
              <a:t>economic potential of new technologies, products and markets and their role in the determination of the industrial and commercial strategies of the major players;</a:t>
            </a:r>
            <a:r>
              <a:rPr lang="en-GB" sz="2000" dirty="0" smtClean="0"/>
              <a:t> and assess the success factors of those strategies.</a:t>
            </a:r>
          </a:p>
          <a:p>
            <a:pPr marL="0" algn="just"/>
            <a:endParaRPr lang="en-GB" sz="2000" dirty="0" smtClean="0"/>
          </a:p>
          <a:p>
            <a:pPr marL="0" algn="just"/>
            <a:r>
              <a:rPr lang="en-GB" sz="2000" dirty="0" smtClean="0"/>
              <a:t>Consider the </a:t>
            </a:r>
            <a:r>
              <a:rPr lang="en-GB" sz="2000" b="1" dirty="0" smtClean="0">
                <a:solidFill>
                  <a:srgbClr val="FF0000"/>
                </a:solidFill>
              </a:rPr>
              <a:t>incidence of legislation and regulation at national and supranational level on industrial practices, innovation potential and global competitiveness. </a:t>
            </a:r>
          </a:p>
        </p:txBody>
      </p:sp>
      <p:graphicFrame>
        <p:nvGraphicFramePr>
          <p:cNvPr id="10" name="Tableau 9"/>
          <p:cNvGraphicFramePr>
            <a:graphicFrameLocks noGrp="1"/>
          </p:cNvGraphicFramePr>
          <p:nvPr/>
        </p:nvGraphicFramePr>
        <p:xfrm>
          <a:off x="7596336" y="2060848"/>
          <a:ext cx="1247800" cy="3456384"/>
        </p:xfrm>
        <a:graphic>
          <a:graphicData uri="http://schemas.openxmlformats.org/drawingml/2006/table">
            <a:tbl>
              <a:tblPr firstRow="1" bandRow="1">
                <a:tableStyleId>{5940675A-B579-460E-94D1-54222C63F5DA}</a:tableStyleId>
              </a:tblPr>
              <a:tblGrid>
                <a:gridCol w="1247800"/>
              </a:tblGrid>
              <a:tr h="1152128">
                <a:tc>
                  <a:txBody>
                    <a:bodyPr/>
                    <a:lstStyle/>
                    <a:p>
                      <a:r>
                        <a:rPr lang="fr-FR" sz="1600" b="1" dirty="0" smtClean="0"/>
                        <a:t>EU </a:t>
                      </a:r>
                      <a:r>
                        <a:rPr lang="fr-FR" sz="1600" b="1" dirty="0" err="1" smtClean="0"/>
                        <a:t>intended</a:t>
                      </a:r>
                      <a:r>
                        <a:rPr lang="fr-FR" sz="1600" b="1" dirty="0" smtClean="0"/>
                        <a:t> contribution</a:t>
                      </a:r>
                    </a:p>
                    <a:p>
                      <a:r>
                        <a:rPr lang="en-GB" sz="1600" dirty="0" smtClean="0"/>
                        <a:t>0.5</a:t>
                      </a:r>
                      <a:r>
                        <a:rPr lang="en-GB" sz="1600" baseline="0" dirty="0" smtClean="0"/>
                        <a:t> – 1.5 </a:t>
                      </a:r>
                      <a:r>
                        <a:rPr lang="en-GB" sz="1600" dirty="0" smtClean="0"/>
                        <a:t>millions</a:t>
                      </a:r>
                      <a:endParaRPr lang="en-GB" sz="1600" dirty="0"/>
                    </a:p>
                  </a:txBody>
                  <a:tcPr/>
                </a:tc>
              </a:tr>
              <a:tr h="1152128">
                <a:tc>
                  <a:txBody>
                    <a:bodyPr/>
                    <a:lstStyle/>
                    <a:p>
                      <a:r>
                        <a:rPr lang="fr-FR" sz="1600" b="1" dirty="0" err="1" smtClean="0"/>
                        <a:t>Interest</a:t>
                      </a:r>
                      <a:endParaRPr lang="fr-FR" sz="1600" b="1" dirty="0" smtClean="0"/>
                    </a:p>
                    <a:p>
                      <a:r>
                        <a:rPr lang="fr-FR" sz="1600" b="0" dirty="0" smtClean="0"/>
                        <a:t>Multimodal</a:t>
                      </a:r>
                      <a:r>
                        <a:rPr lang="fr-FR" sz="1600" b="0" baseline="0" dirty="0" smtClean="0"/>
                        <a:t> </a:t>
                      </a:r>
                      <a:r>
                        <a:rPr lang="fr-FR" sz="1600" b="0" baseline="0" dirty="0" err="1" smtClean="0"/>
                        <a:t>research</a:t>
                      </a:r>
                      <a:endParaRPr lang="en-GB" sz="1600" b="0" dirty="0"/>
                    </a:p>
                  </a:txBody>
                  <a:tcPr/>
                </a:tc>
              </a:tr>
              <a:tr h="1152128">
                <a:tc>
                  <a:txBody>
                    <a:bodyPr/>
                    <a:lstStyle/>
                    <a:p>
                      <a:r>
                        <a:rPr lang="fr-FR" sz="1600" b="1" dirty="0" smtClean="0"/>
                        <a:t>EU Total</a:t>
                      </a:r>
                      <a:r>
                        <a:rPr lang="fr-FR" sz="1600" b="1" baseline="0" dirty="0" smtClean="0"/>
                        <a:t> budget</a:t>
                      </a:r>
                    </a:p>
                    <a:p>
                      <a:r>
                        <a:rPr lang="fr-FR" sz="1600" baseline="0" dirty="0" smtClean="0"/>
                        <a:t>1.5 Millions</a:t>
                      </a:r>
                      <a:endParaRPr lang="en-GB" sz="1600" dirty="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raileurope.com/cms-images/261/977/eastern-european-overview-1.jpg"/>
          <p:cNvPicPr>
            <a:picLocks noChangeAspect="1" noChangeArrowheads="1"/>
          </p:cNvPicPr>
          <p:nvPr/>
        </p:nvPicPr>
        <p:blipFill>
          <a:blip r:embed="rId2" cstate="print">
            <a:lum bright="70000" contrast="-70000"/>
          </a:blip>
          <a:srcRect r="35146" b="9617"/>
          <a:stretch>
            <a:fillRect/>
          </a:stretch>
        </p:blipFill>
        <p:spPr bwMode="auto">
          <a:xfrm>
            <a:off x="-6928" y="0"/>
            <a:ext cx="9150928" cy="6839988"/>
          </a:xfrm>
          <a:prstGeom prst="rect">
            <a:avLst/>
          </a:prstGeom>
          <a:noFill/>
          <a:effectLst/>
        </p:spPr>
      </p:pic>
      <p:cxnSp>
        <p:nvCxnSpPr>
          <p:cNvPr id="5" name="Connecteur droit 21"/>
          <p:cNvCxnSpPr/>
          <p:nvPr/>
        </p:nvCxnSpPr>
        <p:spPr>
          <a:xfrm>
            <a:off x="467544" y="836712"/>
            <a:ext cx="6961976" cy="2052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6" name="Connecteur droit 21"/>
          <p:cNvCxnSpPr/>
          <p:nvPr/>
        </p:nvCxnSpPr>
        <p:spPr>
          <a:xfrm flipV="1">
            <a:off x="1071538" y="6500834"/>
            <a:ext cx="7358114" cy="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7" name="Picture 2" descr="PNG - 12.1 ko - next picture"/>
          <p:cNvPicPr>
            <a:picLocks noChangeAspect="1" noChangeArrowheads="1"/>
          </p:cNvPicPr>
          <p:nvPr/>
        </p:nvPicPr>
        <p:blipFill>
          <a:blip r:embed="rId3" cstate="print"/>
          <a:srcRect/>
          <a:stretch>
            <a:fillRect/>
          </a:stretch>
        </p:blipFill>
        <p:spPr bwMode="auto">
          <a:xfrm>
            <a:off x="285720" y="6357958"/>
            <a:ext cx="647650" cy="308782"/>
          </a:xfrm>
          <a:prstGeom prst="rect">
            <a:avLst/>
          </a:prstGeom>
          <a:noFill/>
        </p:spPr>
      </p:pic>
      <p:sp>
        <p:nvSpPr>
          <p:cNvPr id="8" name="Espace réservé du numéro de diapositive 7"/>
          <p:cNvSpPr>
            <a:spLocks noGrp="1"/>
          </p:cNvSpPr>
          <p:nvPr>
            <p:ph type="sldNum" sz="quarter" idx="12"/>
          </p:nvPr>
        </p:nvSpPr>
        <p:spPr/>
        <p:txBody>
          <a:bodyPr/>
          <a:lstStyle/>
          <a:p>
            <a:fld id="{CF4668DC-857F-487D-BFFA-8C0CA5037977}" type="slidenum">
              <a:rPr lang="fr-BE" smtClean="0"/>
              <a:pPr/>
              <a:t>11</a:t>
            </a:fld>
            <a:endParaRPr lang="fr-BE"/>
          </a:p>
        </p:txBody>
      </p:sp>
      <p:sp>
        <p:nvSpPr>
          <p:cNvPr id="9" name="Titre 1"/>
          <p:cNvSpPr>
            <a:spLocks noGrp="1"/>
          </p:cNvSpPr>
          <p:nvPr>
            <p:ph type="title"/>
          </p:nvPr>
        </p:nvSpPr>
        <p:spPr>
          <a:xfrm>
            <a:off x="428596" y="142852"/>
            <a:ext cx="8229600" cy="642918"/>
          </a:xfrm>
        </p:spPr>
        <p:txBody>
          <a:bodyPr>
            <a:normAutofit/>
          </a:bodyPr>
          <a:lstStyle/>
          <a:p>
            <a:pPr algn="l"/>
            <a:r>
              <a:rPr lang="fr-FR" sz="3600" b="1" dirty="0" smtClean="0">
                <a:solidFill>
                  <a:schemeClr val="accent1"/>
                </a:solidFill>
                <a:latin typeface="Cambria" pitchFamily="18" charset="0"/>
              </a:rPr>
              <a:t>5. </a:t>
            </a:r>
            <a:r>
              <a:rPr lang="en-GB" sz="3600" b="1" dirty="0" smtClean="0">
                <a:solidFill>
                  <a:schemeClr val="accent1"/>
                </a:solidFill>
                <a:latin typeface="Cambria" pitchFamily="18" charset="0"/>
              </a:rPr>
              <a:t>MG-8.3-2016.</a:t>
            </a:r>
            <a:endParaRPr lang="en-GB" sz="3600" b="1" dirty="0">
              <a:solidFill>
                <a:schemeClr val="accent1"/>
              </a:solidFill>
              <a:latin typeface="Cambria" pitchFamily="18" charset="0"/>
            </a:endParaRPr>
          </a:p>
        </p:txBody>
      </p:sp>
      <p:sp>
        <p:nvSpPr>
          <p:cNvPr id="11" name="Espace réservé du contenu 2"/>
          <p:cNvSpPr>
            <a:spLocks noGrp="1"/>
          </p:cNvSpPr>
          <p:nvPr>
            <p:ph idx="1"/>
          </p:nvPr>
        </p:nvSpPr>
        <p:spPr>
          <a:xfrm>
            <a:off x="467544" y="980728"/>
            <a:ext cx="6912768" cy="5877272"/>
          </a:xfrm>
        </p:spPr>
        <p:txBody>
          <a:bodyPr>
            <a:normAutofit fontScale="92500" lnSpcReduction="20000"/>
          </a:bodyPr>
          <a:lstStyle/>
          <a:p>
            <a:pPr marL="0">
              <a:buNone/>
            </a:pPr>
            <a:r>
              <a:rPr lang="en-GB" sz="2000" b="1" u="sng" dirty="0" smtClean="0"/>
              <a:t>Assessing future requirements for skills and jobs across transport modes and systems</a:t>
            </a:r>
            <a:endParaRPr lang="fr-FR" sz="2000" dirty="0" smtClean="0"/>
          </a:p>
          <a:p>
            <a:pPr marL="0" algn="just"/>
            <a:r>
              <a:rPr lang="en-GB" sz="2000" b="1" dirty="0" smtClean="0">
                <a:solidFill>
                  <a:srgbClr val="FF0000"/>
                </a:solidFill>
              </a:rPr>
              <a:t>Explore the impact of the deployment of new technologies new business models, growing internationalisation, increased intermodality and </a:t>
            </a:r>
            <a:r>
              <a:rPr lang="en-GB" sz="2000" b="1" dirty="0" err="1" smtClean="0">
                <a:solidFill>
                  <a:srgbClr val="FF0000"/>
                </a:solidFill>
              </a:rPr>
              <a:t>interdisciplinarity</a:t>
            </a:r>
            <a:r>
              <a:rPr lang="en-GB" sz="2000" b="1" dirty="0" smtClean="0">
                <a:solidFill>
                  <a:srgbClr val="FF0000"/>
                </a:solidFill>
              </a:rPr>
              <a:t> of transport activities on employment profiles and identify future requirements of skills and competences across all skill levels of the transport workforce.</a:t>
            </a:r>
          </a:p>
          <a:p>
            <a:pPr marL="0" algn="just"/>
            <a:endParaRPr lang="en-GB" sz="2000" dirty="0" smtClean="0"/>
          </a:p>
          <a:p>
            <a:pPr marL="0" algn="just"/>
            <a:r>
              <a:rPr lang="en-GB" sz="2000" b="1" dirty="0" smtClean="0">
                <a:solidFill>
                  <a:srgbClr val="FF0000"/>
                </a:solidFill>
              </a:rPr>
              <a:t>Identify critically review (and benchmark) existing and/or innovative training and learning methods and tools </a:t>
            </a:r>
            <a:r>
              <a:rPr lang="en-GB" sz="2000" dirty="0" smtClean="0"/>
              <a:t>with a view to address the needs of the workforce in transport modes and systems of a growing complexity.</a:t>
            </a:r>
          </a:p>
          <a:p>
            <a:pPr marL="0" algn="just"/>
            <a:endParaRPr lang="en-GB" sz="2000" dirty="0" smtClean="0"/>
          </a:p>
          <a:p>
            <a:pPr marL="0" algn="just"/>
            <a:r>
              <a:rPr lang="en-GB" sz="2000" b="1" dirty="0" smtClean="0">
                <a:solidFill>
                  <a:srgbClr val="FF0000"/>
                </a:solidFill>
              </a:rPr>
              <a:t>Identify critical issues to be addressed and subjects to be taught in order to meet the future needs of transport across all skills levels; </a:t>
            </a:r>
            <a:r>
              <a:rPr lang="en-GB" sz="2000" dirty="0" smtClean="0"/>
              <a:t>identify and/or propose specific curricula for training in particular for the mid-low skilled workers and those who need to upgrade their skills through lifelong learning.</a:t>
            </a:r>
          </a:p>
          <a:p>
            <a:pPr marL="0" algn="just"/>
            <a:endParaRPr lang="en-GB" sz="2000" dirty="0" smtClean="0"/>
          </a:p>
          <a:p>
            <a:pPr marL="0" algn="just"/>
            <a:r>
              <a:rPr lang="en-GB" sz="2000" b="1" dirty="0" smtClean="0">
                <a:solidFill>
                  <a:srgbClr val="FF0000"/>
                </a:solidFill>
              </a:rPr>
              <a:t>Define the competences of trainers and design new profiles of teams devoted to facilitating the transfer of knowledge through innovative ideas/methods.</a:t>
            </a:r>
          </a:p>
        </p:txBody>
      </p:sp>
      <p:graphicFrame>
        <p:nvGraphicFramePr>
          <p:cNvPr id="10" name="Tableau 9"/>
          <p:cNvGraphicFramePr>
            <a:graphicFrameLocks noGrp="1"/>
          </p:cNvGraphicFramePr>
          <p:nvPr/>
        </p:nvGraphicFramePr>
        <p:xfrm>
          <a:off x="7596336" y="2060848"/>
          <a:ext cx="1247800" cy="3456384"/>
        </p:xfrm>
        <a:graphic>
          <a:graphicData uri="http://schemas.openxmlformats.org/drawingml/2006/table">
            <a:tbl>
              <a:tblPr firstRow="1" bandRow="1">
                <a:tableStyleId>{5940675A-B579-460E-94D1-54222C63F5DA}</a:tableStyleId>
              </a:tblPr>
              <a:tblGrid>
                <a:gridCol w="1247800"/>
              </a:tblGrid>
              <a:tr h="1152128">
                <a:tc>
                  <a:txBody>
                    <a:bodyPr/>
                    <a:lstStyle/>
                    <a:p>
                      <a:r>
                        <a:rPr lang="fr-FR" sz="1600" b="1" dirty="0" smtClean="0"/>
                        <a:t>EU </a:t>
                      </a:r>
                      <a:r>
                        <a:rPr lang="fr-FR" sz="1600" b="1" dirty="0" err="1" smtClean="0"/>
                        <a:t>intended</a:t>
                      </a:r>
                      <a:r>
                        <a:rPr lang="fr-FR" sz="1600" b="1" dirty="0" smtClean="0"/>
                        <a:t> contribution</a:t>
                      </a:r>
                    </a:p>
                    <a:p>
                      <a:r>
                        <a:rPr lang="en-GB" sz="1600" baseline="0" dirty="0" smtClean="0"/>
                        <a:t>2 – 3 </a:t>
                      </a:r>
                      <a:r>
                        <a:rPr lang="en-GB" sz="1600" dirty="0" smtClean="0"/>
                        <a:t>millions</a:t>
                      </a:r>
                      <a:endParaRPr lang="en-GB" sz="1600" dirty="0"/>
                    </a:p>
                  </a:txBody>
                  <a:tcPr/>
                </a:tc>
              </a:tr>
              <a:tr h="1152128">
                <a:tc>
                  <a:txBody>
                    <a:bodyPr/>
                    <a:lstStyle/>
                    <a:p>
                      <a:r>
                        <a:rPr lang="fr-FR" sz="1600" b="1" dirty="0" err="1" smtClean="0"/>
                        <a:t>Interest</a:t>
                      </a:r>
                      <a:endParaRPr lang="fr-FR" sz="1600" b="1" dirty="0" smtClean="0"/>
                    </a:p>
                    <a:p>
                      <a:r>
                        <a:rPr lang="fr-FR" sz="1600" b="0" dirty="0" smtClean="0"/>
                        <a:t>Multimodal</a:t>
                      </a:r>
                      <a:r>
                        <a:rPr lang="fr-FR" sz="1600" b="0" baseline="0" dirty="0" smtClean="0"/>
                        <a:t> </a:t>
                      </a:r>
                      <a:r>
                        <a:rPr lang="fr-FR" sz="1600" b="0" baseline="0" dirty="0" err="1" smtClean="0"/>
                        <a:t>research</a:t>
                      </a:r>
                      <a:endParaRPr lang="en-GB" sz="1600" b="0" dirty="0"/>
                    </a:p>
                  </a:txBody>
                  <a:tcPr/>
                </a:tc>
              </a:tr>
              <a:tr h="1152128">
                <a:tc>
                  <a:txBody>
                    <a:bodyPr/>
                    <a:lstStyle/>
                    <a:p>
                      <a:r>
                        <a:rPr lang="fr-FR" sz="1600" b="1" dirty="0" smtClean="0"/>
                        <a:t>EU Total</a:t>
                      </a:r>
                      <a:r>
                        <a:rPr lang="fr-FR" sz="1600" b="1" baseline="0" dirty="0" smtClean="0"/>
                        <a:t> budget</a:t>
                      </a:r>
                    </a:p>
                    <a:p>
                      <a:r>
                        <a:rPr lang="fr-FR" sz="1600" baseline="0" dirty="0" smtClean="0"/>
                        <a:t>3 Millions</a:t>
                      </a:r>
                      <a:endParaRPr lang="en-GB" sz="16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brusselsdiplomatic.files.wordpress.com/2013/01/eurostar-train.jpg"/>
          <p:cNvPicPr>
            <a:picLocks noChangeAspect="1" noChangeArrowheads="1"/>
          </p:cNvPicPr>
          <p:nvPr/>
        </p:nvPicPr>
        <p:blipFill>
          <a:blip r:embed="rId2" cstate="print">
            <a:lum bright="70000" contrast="-70000"/>
          </a:blip>
          <a:srcRect r="45669"/>
          <a:stretch>
            <a:fillRect/>
          </a:stretch>
        </p:blipFill>
        <p:spPr bwMode="auto">
          <a:xfrm>
            <a:off x="3555282" y="0"/>
            <a:ext cx="5588718" cy="6858000"/>
          </a:xfrm>
          <a:prstGeom prst="rect">
            <a:avLst/>
          </a:prstGeom>
          <a:noFill/>
        </p:spPr>
      </p:pic>
      <p:pic>
        <p:nvPicPr>
          <p:cNvPr id="5" name="Picture 6" descr="http://www.freelargeimages.com/wp-content/uploads/2014/11/European_union_flag-8.jpg"/>
          <p:cNvPicPr>
            <a:picLocks noChangeAspect="1" noChangeArrowheads="1"/>
          </p:cNvPicPr>
          <p:nvPr/>
        </p:nvPicPr>
        <p:blipFill>
          <a:blip r:embed="rId3" cstate="print">
            <a:lum bright="70000" contrast="-70000"/>
          </a:blip>
          <a:srcRect l="57805"/>
          <a:stretch>
            <a:fillRect/>
          </a:stretch>
        </p:blipFill>
        <p:spPr bwMode="auto">
          <a:xfrm>
            <a:off x="0" y="0"/>
            <a:ext cx="4357970" cy="6858000"/>
          </a:xfrm>
          <a:prstGeom prst="rect">
            <a:avLst/>
          </a:prstGeom>
          <a:noFill/>
          <a:effectLst/>
        </p:spPr>
      </p:pic>
      <p:sp>
        <p:nvSpPr>
          <p:cNvPr id="2" name="Titre 1"/>
          <p:cNvSpPr>
            <a:spLocks noGrp="1"/>
          </p:cNvSpPr>
          <p:nvPr>
            <p:ph type="ctrTitle"/>
          </p:nvPr>
        </p:nvSpPr>
        <p:spPr>
          <a:xfrm>
            <a:off x="683568" y="2492896"/>
            <a:ext cx="7918648" cy="2666727"/>
          </a:xfrm>
        </p:spPr>
        <p:txBody>
          <a:bodyPr>
            <a:normAutofit fontScale="90000"/>
          </a:bodyPr>
          <a:lstStyle/>
          <a:p>
            <a:r>
              <a:rPr lang="en-GB" b="1" i="1" dirty="0" smtClean="0">
                <a:solidFill>
                  <a:srgbClr val="FF0000"/>
                </a:solidFill>
              </a:rPr>
              <a:t>The EC Info Day on the Horizon 2020 Work programme 2016-2017 ‘Smart, green and integrated transport’ is scheduled for 5 November 2015 in Brussels</a:t>
            </a:r>
            <a:r>
              <a:rPr lang="en-GB" b="1" i="1" dirty="0" smtClean="0"/>
              <a:t/>
            </a:r>
            <a:br>
              <a:rPr lang="en-GB" b="1" i="1" dirty="0" smtClean="0"/>
            </a:br>
            <a:r>
              <a:rPr lang="en-GB" b="1" i="1" dirty="0" smtClean="0"/>
              <a:t> </a:t>
            </a:r>
            <a:r>
              <a:rPr lang="fr-FR" b="1" dirty="0" smtClean="0">
                <a:solidFill>
                  <a:schemeClr val="accent1"/>
                </a:solidFill>
              </a:rPr>
              <a:t/>
            </a:r>
            <a:br>
              <a:rPr lang="fr-FR" b="1" dirty="0" smtClean="0">
                <a:solidFill>
                  <a:schemeClr val="accent1"/>
                </a:solidFill>
              </a:rPr>
            </a:br>
            <a:r>
              <a:rPr lang="fr-FR" b="1" dirty="0" smtClean="0">
                <a:solidFill>
                  <a:schemeClr val="accent1"/>
                </a:solidFill>
              </a:rPr>
              <a:t/>
            </a:r>
            <a:br>
              <a:rPr lang="fr-FR" b="1" dirty="0" smtClean="0">
                <a:solidFill>
                  <a:schemeClr val="accent1"/>
                </a:solidFill>
              </a:rPr>
            </a:br>
            <a:r>
              <a:rPr lang="fr-FR" b="1" dirty="0" smtClean="0"/>
              <a:t/>
            </a:r>
            <a:br>
              <a:rPr lang="fr-FR" b="1" dirty="0" smtClean="0"/>
            </a:br>
            <a:r>
              <a:rPr lang="fr-FR" b="1" dirty="0" smtClean="0"/>
              <a:t> </a:t>
            </a:r>
            <a:endParaRPr lang="en-GB" b="1"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12</a:t>
            </a:fld>
            <a:endParaRPr lang="fr-BE"/>
          </a:p>
        </p:txBody>
      </p:sp>
      <p:sp>
        <p:nvSpPr>
          <p:cNvPr id="7" name="TextBox 6"/>
          <p:cNvSpPr txBox="1"/>
          <p:nvPr/>
        </p:nvSpPr>
        <p:spPr>
          <a:xfrm>
            <a:off x="251520" y="5013176"/>
            <a:ext cx="8640960" cy="646331"/>
          </a:xfrm>
          <a:prstGeom prst="rect">
            <a:avLst/>
          </a:prstGeom>
          <a:noFill/>
        </p:spPr>
        <p:txBody>
          <a:bodyPr wrap="square" rtlCol="0">
            <a:spAutoFit/>
          </a:bodyPr>
          <a:lstStyle/>
          <a:p>
            <a:r>
              <a:rPr lang="fr-FR" dirty="0" smtClean="0">
                <a:hlinkClick r:id="rId4"/>
              </a:rPr>
              <a:t>http://ec.europa.eu/research/index.cfm?pg=events&amp;eventcode=D7185674-DE6C-2C3A-6BFC1426216A4F51</a:t>
            </a:r>
            <a:r>
              <a:rPr lang="fr-FR" dirty="0" smtClean="0"/>
              <a:t> </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brusselsdiplomatic.files.wordpress.com/2013/01/eurostar-train.jpg"/>
          <p:cNvPicPr>
            <a:picLocks noChangeAspect="1" noChangeArrowheads="1"/>
          </p:cNvPicPr>
          <p:nvPr/>
        </p:nvPicPr>
        <p:blipFill>
          <a:blip r:embed="rId2" cstate="print">
            <a:lum bright="70000" contrast="-70000"/>
          </a:blip>
          <a:srcRect r="45669"/>
          <a:stretch>
            <a:fillRect/>
          </a:stretch>
        </p:blipFill>
        <p:spPr bwMode="auto">
          <a:xfrm>
            <a:off x="3555282" y="0"/>
            <a:ext cx="5588718" cy="6858000"/>
          </a:xfrm>
          <a:prstGeom prst="rect">
            <a:avLst/>
          </a:prstGeom>
          <a:noFill/>
        </p:spPr>
      </p:pic>
      <p:pic>
        <p:nvPicPr>
          <p:cNvPr id="5" name="Picture 6" descr="http://www.freelargeimages.com/wp-content/uploads/2014/11/European_union_flag-8.jpg"/>
          <p:cNvPicPr>
            <a:picLocks noChangeAspect="1" noChangeArrowheads="1"/>
          </p:cNvPicPr>
          <p:nvPr/>
        </p:nvPicPr>
        <p:blipFill>
          <a:blip r:embed="rId3" cstate="print">
            <a:lum bright="70000" contrast="-70000"/>
          </a:blip>
          <a:srcRect l="57805"/>
          <a:stretch>
            <a:fillRect/>
          </a:stretch>
        </p:blipFill>
        <p:spPr bwMode="auto">
          <a:xfrm>
            <a:off x="0" y="0"/>
            <a:ext cx="4357970" cy="6858000"/>
          </a:xfrm>
          <a:prstGeom prst="rect">
            <a:avLst/>
          </a:prstGeom>
          <a:noFill/>
          <a:effectLst/>
        </p:spPr>
      </p:pic>
      <p:sp>
        <p:nvSpPr>
          <p:cNvPr id="2" name="Titre 1"/>
          <p:cNvSpPr>
            <a:spLocks noGrp="1"/>
          </p:cNvSpPr>
          <p:nvPr>
            <p:ph type="ctrTitle"/>
          </p:nvPr>
        </p:nvSpPr>
        <p:spPr>
          <a:xfrm>
            <a:off x="683568" y="2492896"/>
            <a:ext cx="7918648" cy="2666727"/>
          </a:xfrm>
        </p:spPr>
        <p:txBody>
          <a:bodyPr>
            <a:normAutofit fontScale="90000"/>
          </a:bodyPr>
          <a:lstStyle/>
          <a:p>
            <a:r>
              <a:rPr lang="fr-FR" b="1" dirty="0" smtClean="0">
                <a:solidFill>
                  <a:schemeClr val="accent1"/>
                </a:solidFill>
              </a:rPr>
              <a:t>Horizon 2020 – WP 2016 – 2017</a:t>
            </a:r>
            <a:br>
              <a:rPr lang="fr-FR" b="1" dirty="0" smtClean="0">
                <a:solidFill>
                  <a:schemeClr val="accent1"/>
                </a:solidFill>
              </a:rPr>
            </a:br>
            <a:r>
              <a:rPr lang="fr-FR" b="1" dirty="0" smtClean="0">
                <a:solidFill>
                  <a:schemeClr val="accent1"/>
                </a:solidFill>
              </a:rPr>
              <a:t>Call for </a:t>
            </a:r>
            <a:r>
              <a:rPr lang="fr-FR" b="1" dirty="0" err="1" smtClean="0">
                <a:solidFill>
                  <a:schemeClr val="accent1"/>
                </a:solidFill>
              </a:rPr>
              <a:t>Proposals</a:t>
            </a:r>
            <a:r>
              <a:rPr lang="fr-FR" b="1" dirty="0" smtClean="0">
                <a:solidFill>
                  <a:schemeClr val="accent1"/>
                </a:solidFill>
              </a:rPr>
              <a:t> </a:t>
            </a:r>
            <a:br>
              <a:rPr lang="fr-FR" b="1" dirty="0" smtClean="0">
                <a:solidFill>
                  <a:schemeClr val="accent1"/>
                </a:solidFill>
              </a:rPr>
            </a:br>
            <a:r>
              <a:rPr lang="fr-FR" b="1" dirty="0" smtClean="0">
                <a:solidFill>
                  <a:schemeClr val="accent1"/>
                </a:solidFill>
              </a:rPr>
              <a:t/>
            </a:r>
            <a:br>
              <a:rPr lang="fr-FR" b="1" dirty="0" smtClean="0">
                <a:solidFill>
                  <a:schemeClr val="accent1"/>
                </a:solidFill>
              </a:rPr>
            </a:br>
            <a:r>
              <a:rPr lang="fr-FR" b="1" dirty="0" err="1" smtClean="0">
                <a:solidFill>
                  <a:schemeClr val="accent1"/>
                </a:solidFill>
              </a:rPr>
              <a:t>potentially</a:t>
            </a:r>
            <a:r>
              <a:rPr lang="fr-FR" b="1" dirty="0" smtClean="0">
                <a:solidFill>
                  <a:schemeClr val="accent1"/>
                </a:solidFill>
              </a:rPr>
              <a:t> </a:t>
            </a:r>
            <a:r>
              <a:rPr lang="fr-FR" b="1" dirty="0" err="1" smtClean="0">
                <a:solidFill>
                  <a:schemeClr val="accent1"/>
                </a:solidFill>
              </a:rPr>
              <a:t>interesting</a:t>
            </a:r>
            <a:r>
              <a:rPr lang="fr-FR" b="1" dirty="0" smtClean="0">
                <a:solidFill>
                  <a:schemeClr val="accent1"/>
                </a:solidFill>
              </a:rPr>
              <a:t> </a:t>
            </a:r>
            <a:r>
              <a:rPr lang="fr-FR" b="1" dirty="0" err="1" smtClean="0">
                <a:solidFill>
                  <a:schemeClr val="accent1"/>
                </a:solidFill>
              </a:rPr>
              <a:t>topics</a:t>
            </a:r>
            <a:r>
              <a:rPr lang="fr-FR" b="1" dirty="0" smtClean="0">
                <a:solidFill>
                  <a:schemeClr val="accent1"/>
                </a:solidFill>
              </a:rPr>
              <a:t> from the non-transport challenges </a:t>
            </a:r>
            <a:br>
              <a:rPr lang="fr-FR" b="1" dirty="0" smtClean="0">
                <a:solidFill>
                  <a:schemeClr val="accent1"/>
                </a:solidFill>
              </a:rPr>
            </a:br>
            <a:r>
              <a:rPr lang="fr-FR" sz="3100" b="1" dirty="0" smtClean="0">
                <a:solidFill>
                  <a:schemeClr val="accent1"/>
                </a:solidFill>
              </a:rPr>
              <a:t>(</a:t>
            </a:r>
            <a:r>
              <a:rPr lang="fr-FR" sz="3100" b="1" dirty="0" err="1" smtClean="0">
                <a:solidFill>
                  <a:schemeClr val="accent1"/>
                </a:solidFill>
              </a:rPr>
              <a:t>other</a:t>
            </a:r>
            <a:r>
              <a:rPr lang="fr-FR" sz="3100" b="1" dirty="0" smtClean="0">
                <a:solidFill>
                  <a:schemeClr val="accent1"/>
                </a:solidFill>
              </a:rPr>
              <a:t> </a:t>
            </a:r>
            <a:r>
              <a:rPr lang="fr-FR" sz="3100" b="1" dirty="0" err="1" smtClean="0">
                <a:solidFill>
                  <a:schemeClr val="accent1"/>
                </a:solidFill>
              </a:rPr>
              <a:t>than</a:t>
            </a:r>
            <a:r>
              <a:rPr lang="fr-FR" sz="3100" b="1" dirty="0" smtClean="0">
                <a:solidFill>
                  <a:schemeClr val="accent1"/>
                </a:solidFill>
              </a:rPr>
              <a:t> Challenge 4)</a:t>
            </a:r>
            <a:r>
              <a:rPr lang="fr-FR" b="1" dirty="0" smtClean="0">
                <a:solidFill>
                  <a:schemeClr val="accent1"/>
                </a:solidFill>
              </a:rPr>
              <a:t/>
            </a:r>
            <a:br>
              <a:rPr lang="fr-FR" b="1" dirty="0" smtClean="0">
                <a:solidFill>
                  <a:schemeClr val="accent1"/>
                </a:solidFill>
              </a:rPr>
            </a:br>
            <a:r>
              <a:rPr lang="fr-FR" b="1" dirty="0" smtClean="0">
                <a:solidFill>
                  <a:schemeClr val="accent1"/>
                </a:solidFill>
              </a:rPr>
              <a:t/>
            </a:r>
            <a:br>
              <a:rPr lang="fr-FR" b="1" dirty="0" smtClean="0">
                <a:solidFill>
                  <a:schemeClr val="accent1"/>
                </a:solidFill>
              </a:rPr>
            </a:br>
            <a:r>
              <a:rPr lang="fr-FR" b="1" dirty="0" smtClean="0"/>
              <a:t/>
            </a:r>
            <a:br>
              <a:rPr lang="fr-FR" b="1" dirty="0" smtClean="0"/>
            </a:br>
            <a:r>
              <a:rPr lang="fr-FR" b="1" dirty="0" smtClean="0"/>
              <a:t> </a:t>
            </a:r>
            <a:endParaRPr lang="en-GB" b="1"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13</a:t>
            </a:fld>
            <a:endParaRPr lang="fr-B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9050" y="238125"/>
            <a:ext cx="8990013" cy="6619875"/>
            <a:chOff x="19452" y="237377"/>
            <a:chExt cx="8989630" cy="6620623"/>
          </a:xfrm>
        </p:grpSpPr>
        <p:cxnSp>
          <p:nvCxnSpPr>
            <p:cNvPr id="9" name="Straight Connector 8"/>
            <p:cNvCxnSpPr/>
            <p:nvPr/>
          </p:nvCxnSpPr>
          <p:spPr>
            <a:xfrm>
              <a:off x="124223" y="237377"/>
              <a:ext cx="4895641" cy="19052"/>
            </a:xfrm>
            <a:prstGeom prst="line">
              <a:avLst/>
            </a:prstGeom>
            <a:ln w="19050">
              <a:solidFill>
                <a:schemeClr val="accent6"/>
              </a:solidFill>
            </a:ln>
          </p:spPr>
          <p:style>
            <a:lnRef idx="1">
              <a:schemeClr val="accent2"/>
            </a:lnRef>
            <a:fillRef idx="0">
              <a:schemeClr val="accent2"/>
            </a:fillRef>
            <a:effectRef idx="0">
              <a:schemeClr val="accent2"/>
            </a:effectRef>
            <a:fontRef idx="minor">
              <a:schemeClr val="tx1"/>
            </a:fontRef>
          </p:style>
        </p:cxnSp>
        <p:pic>
          <p:nvPicPr>
            <p:cNvPr id="5127" name="Picture 10"/>
            <p:cNvPicPr>
              <a:picLocks noChangeAspect="1"/>
            </p:cNvPicPr>
            <p:nvPr/>
          </p:nvPicPr>
          <p:blipFill>
            <a:blip r:embed="rId3" cstate="print"/>
            <a:srcRect/>
            <a:stretch>
              <a:fillRect/>
            </a:stretch>
          </p:blipFill>
          <p:spPr bwMode="auto">
            <a:xfrm>
              <a:off x="19452" y="6258342"/>
              <a:ext cx="589190" cy="599658"/>
            </a:xfrm>
            <a:prstGeom prst="rect">
              <a:avLst/>
            </a:prstGeom>
            <a:noFill/>
            <a:ln w="9525">
              <a:noFill/>
              <a:miter lim="800000"/>
              <a:headEnd/>
              <a:tailEnd/>
            </a:ln>
          </p:spPr>
        </p:pic>
        <p:pic>
          <p:nvPicPr>
            <p:cNvPr id="5128" name="Picture 11"/>
            <p:cNvPicPr>
              <a:picLocks noChangeAspect="1"/>
            </p:cNvPicPr>
            <p:nvPr/>
          </p:nvPicPr>
          <p:blipFill>
            <a:blip r:embed="rId4" cstate="print"/>
            <a:srcRect t="25491" r="8624"/>
            <a:stretch>
              <a:fillRect/>
            </a:stretch>
          </p:blipFill>
          <p:spPr bwMode="auto">
            <a:xfrm>
              <a:off x="608642" y="6321296"/>
              <a:ext cx="2180278" cy="459377"/>
            </a:xfrm>
            <a:prstGeom prst="rect">
              <a:avLst/>
            </a:prstGeom>
            <a:noFill/>
            <a:ln w="9525">
              <a:noFill/>
              <a:miter lim="800000"/>
              <a:headEnd/>
              <a:tailEnd/>
            </a:ln>
          </p:spPr>
        </p:pic>
        <p:sp>
          <p:nvSpPr>
            <p:cNvPr id="13" name="Rectangle 12"/>
            <p:cNvSpPr/>
            <p:nvPr/>
          </p:nvSpPr>
          <p:spPr>
            <a:xfrm>
              <a:off x="2843808" y="6321296"/>
              <a:ext cx="6165274" cy="428826"/>
            </a:xfrm>
            <a:prstGeom prst="rect">
              <a:avLst/>
            </a:prstGeom>
            <a:gradFill>
              <a:gsLst>
                <a:gs pos="0">
                  <a:schemeClr val="accent6"/>
                </a:gs>
                <a:gs pos="98000">
                  <a:schemeClr val="bg1"/>
                </a:gs>
                <a:gs pos="100000">
                  <a:schemeClr val="bg2"/>
                </a:gs>
                <a:gs pos="100000">
                  <a:schemeClr val="accent1">
                    <a:tint val="44500"/>
                    <a:satMod val="160000"/>
                  </a:schemeClr>
                </a:gs>
                <a:gs pos="62000">
                  <a:schemeClr val="accent6"/>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b="1" i="1" dirty="0">
                  <a:latin typeface="Century Gothic" panose="020B0502020202020204" pitchFamily="34" charset="0"/>
                </a:rPr>
                <a:t>A future driven by Innovation</a:t>
              </a:r>
            </a:p>
          </p:txBody>
        </p:sp>
      </p:grpSp>
      <p:sp>
        <p:nvSpPr>
          <p:cNvPr id="5123" name="TextBox 2"/>
          <p:cNvSpPr txBox="1">
            <a:spLocks noChangeArrowheads="1"/>
          </p:cNvSpPr>
          <p:nvPr/>
        </p:nvSpPr>
        <p:spPr bwMode="auto">
          <a:xfrm>
            <a:off x="577850" y="549275"/>
            <a:ext cx="8066088" cy="830263"/>
          </a:xfrm>
          <a:prstGeom prst="rect">
            <a:avLst/>
          </a:prstGeom>
          <a:noFill/>
          <a:ln w="9525">
            <a:noFill/>
            <a:miter lim="800000"/>
            <a:headEnd/>
            <a:tailEnd/>
          </a:ln>
        </p:spPr>
        <p:txBody>
          <a:bodyPr>
            <a:spAutoFit/>
          </a:bodyPr>
          <a:lstStyle/>
          <a:p>
            <a:pPr algn="ctr"/>
            <a:r>
              <a:rPr lang="en-GB" sz="2400" b="1">
                <a:solidFill>
                  <a:schemeClr val="tx2"/>
                </a:solidFill>
              </a:rPr>
              <a:t>2016 Horizon 2020 topics </a:t>
            </a:r>
            <a:r>
              <a:rPr lang="en-GB" sz="2400" b="1" u="sng">
                <a:solidFill>
                  <a:schemeClr val="tx2"/>
                </a:solidFill>
              </a:rPr>
              <a:t>outside</a:t>
            </a:r>
            <a:r>
              <a:rPr lang="en-GB" sz="2400" b="1">
                <a:solidFill>
                  <a:schemeClr val="tx2"/>
                </a:solidFill>
              </a:rPr>
              <a:t> of </a:t>
            </a:r>
          </a:p>
          <a:p>
            <a:pPr algn="ctr"/>
            <a:r>
              <a:rPr lang="en-GB" sz="2400" b="1">
                <a:solidFill>
                  <a:schemeClr val="tx2"/>
                </a:solidFill>
              </a:rPr>
              <a:t>“Smart, green and integrated transport”</a:t>
            </a:r>
          </a:p>
        </p:txBody>
      </p:sp>
      <p:sp>
        <p:nvSpPr>
          <p:cNvPr id="5124" name="Rectangle 4"/>
          <p:cNvSpPr>
            <a:spLocks noChangeArrowheads="1"/>
          </p:cNvSpPr>
          <p:nvPr/>
        </p:nvSpPr>
        <p:spPr bwMode="auto">
          <a:xfrm>
            <a:off x="468313" y="1590675"/>
            <a:ext cx="8175625" cy="4594225"/>
          </a:xfrm>
          <a:prstGeom prst="rect">
            <a:avLst/>
          </a:prstGeom>
          <a:noFill/>
          <a:ln w="9525">
            <a:noFill/>
            <a:miter lim="800000"/>
            <a:headEnd/>
            <a:tailEnd/>
          </a:ln>
        </p:spPr>
        <p:txBody>
          <a:bodyPr>
            <a:spAutoFit/>
          </a:bodyPr>
          <a:lstStyle/>
          <a:p>
            <a:pPr>
              <a:lnSpc>
                <a:spcPct val="115000"/>
              </a:lnSpc>
              <a:spcAft>
                <a:spcPts val="1000"/>
              </a:spcAft>
            </a:pPr>
            <a:r>
              <a:rPr lang="en-GB" sz="1400" b="1">
                <a:solidFill>
                  <a:srgbClr val="1F497D"/>
                </a:solidFill>
                <a:ea typeface="Calibri" pitchFamily="34" charset="0"/>
                <a:cs typeface="Arial" charset="0"/>
              </a:rPr>
              <a:t>Leadership in enabling and industrial technologies - Information and Communication Technologies</a:t>
            </a:r>
            <a:endParaRPr lang="en-GB" sz="1400">
              <a:ea typeface="Calibri" pitchFamily="34" charset="0"/>
              <a:cs typeface="Arial" charset="0"/>
            </a:endParaRPr>
          </a:p>
          <a:p>
            <a:pPr>
              <a:lnSpc>
                <a:spcPct val="150000"/>
              </a:lnSpc>
            </a:pPr>
            <a:r>
              <a:rPr lang="en-GB" sz="1400" u="sng">
                <a:solidFill>
                  <a:srgbClr val="FF0000"/>
                </a:solidFill>
                <a:ea typeface="Calibri" pitchFamily="34" charset="0"/>
                <a:cs typeface="Arial" charset="0"/>
              </a:rPr>
              <a:t>Advanced computing and cloud computing</a:t>
            </a:r>
            <a:r>
              <a:rPr lang="en-GB" sz="1400" u="sng">
                <a:ea typeface="Calibri" pitchFamily="34" charset="0"/>
                <a:cs typeface="Arial" charset="0"/>
              </a:rPr>
              <a:t>: </a:t>
            </a:r>
            <a:r>
              <a:rPr lang="en-GB" sz="1400">
                <a:ea typeface="Calibri" pitchFamily="34" charset="0"/>
                <a:cs typeface="Arial" charset="0"/>
              </a:rPr>
              <a:t>Cloud Computing</a:t>
            </a:r>
          </a:p>
          <a:p>
            <a:pPr>
              <a:lnSpc>
                <a:spcPct val="150000"/>
              </a:lnSpc>
            </a:pPr>
            <a:r>
              <a:rPr lang="en-GB" sz="1400" u="sng">
                <a:solidFill>
                  <a:srgbClr val="FF0000"/>
                </a:solidFill>
                <a:ea typeface="Calibri" pitchFamily="34" charset="0"/>
                <a:cs typeface="Arial" charset="0"/>
              </a:rPr>
              <a:t>Future Internet</a:t>
            </a:r>
            <a:r>
              <a:rPr lang="en-GB" sz="1400" u="sng">
                <a:ea typeface="Calibri" pitchFamily="34" charset="0"/>
                <a:cs typeface="Arial" charset="0"/>
              </a:rPr>
              <a:t>: </a:t>
            </a:r>
            <a:r>
              <a:rPr lang="en-GB" sz="1400">
                <a:ea typeface="Calibri" pitchFamily="34" charset="0"/>
                <a:cs typeface="Arial" charset="0"/>
              </a:rPr>
              <a:t>5GPP Research and validation of critical technologies and systems; Net innovation factory; Future Internet experimentation – Building a European experimental infrastructure</a:t>
            </a:r>
          </a:p>
          <a:p>
            <a:pPr>
              <a:lnSpc>
                <a:spcPct val="150000"/>
              </a:lnSpc>
            </a:pPr>
            <a:r>
              <a:rPr lang="en-GB" sz="1400" u="sng">
                <a:solidFill>
                  <a:srgbClr val="FF0000"/>
                </a:solidFill>
                <a:ea typeface="Calibri" pitchFamily="34" charset="0"/>
                <a:cs typeface="Arial" charset="0"/>
              </a:rPr>
              <a:t>Content</a:t>
            </a:r>
            <a:r>
              <a:rPr lang="en-GB" sz="1400" u="sng">
                <a:ea typeface="Calibri" pitchFamily="34" charset="0"/>
                <a:cs typeface="Arial" charset="0"/>
              </a:rPr>
              <a:t>: </a:t>
            </a:r>
            <a:r>
              <a:rPr lang="en-GB" sz="1400">
                <a:ea typeface="Calibri" pitchFamily="34" charset="0"/>
                <a:cs typeface="Arial" charset="0"/>
              </a:rPr>
              <a:t> Big data PPP: 1) Innovation hubs for cross-sectorial and cross-lingual data integration; 2) Innovation hubs for cross-sectorial and cross-lingual data experimentation; 3) Large scale pilot projects in sectors best benefiting from data-driven innovation; 4) Research addressing main technology challenges of the data economy; 5) Privacy-preserving big data technologies</a:t>
            </a:r>
          </a:p>
          <a:p>
            <a:pPr>
              <a:lnSpc>
                <a:spcPct val="150000"/>
              </a:lnSpc>
            </a:pPr>
            <a:r>
              <a:rPr lang="en-GB" sz="1400" u="sng">
                <a:solidFill>
                  <a:srgbClr val="FF0000"/>
                </a:solidFill>
                <a:ea typeface="Calibri" pitchFamily="34" charset="0"/>
                <a:cs typeface="Arial" charset="0"/>
              </a:rPr>
              <a:t>Robotics and Autonomous Systems</a:t>
            </a:r>
            <a:r>
              <a:rPr lang="en-GB" sz="1400" u="sng">
                <a:ea typeface="Calibri" pitchFamily="34" charset="0"/>
                <a:cs typeface="Arial" charset="0"/>
              </a:rPr>
              <a:t>: </a:t>
            </a:r>
            <a:r>
              <a:rPr lang="en-GB" sz="1400">
                <a:ea typeface="Calibri" pitchFamily="34" charset="0"/>
                <a:cs typeface="Arial" charset="0"/>
              </a:rPr>
              <a:t> Market driven research and innovation in robotics</a:t>
            </a:r>
          </a:p>
          <a:p>
            <a:pPr>
              <a:lnSpc>
                <a:spcPct val="150000"/>
              </a:lnSpc>
            </a:pPr>
            <a:r>
              <a:rPr lang="en-GB" sz="1400" u="sng">
                <a:solidFill>
                  <a:srgbClr val="FF0000"/>
                </a:solidFill>
                <a:ea typeface="Calibri" pitchFamily="34" charset="0"/>
                <a:cs typeface="Arial" charset="0"/>
              </a:rPr>
              <a:t>Internet of Things</a:t>
            </a:r>
            <a:r>
              <a:rPr lang="en-GB" sz="1400" u="sng">
                <a:ea typeface="Calibri" pitchFamily="34" charset="0"/>
                <a:cs typeface="Arial" charset="0"/>
              </a:rPr>
              <a:t>: </a:t>
            </a:r>
            <a:r>
              <a:rPr lang="en-GB" sz="1400">
                <a:ea typeface="Calibri" pitchFamily="34" charset="0"/>
                <a:cs typeface="Arial" charset="0"/>
              </a:rPr>
              <a:t> Large scale pilots; IoT Horizontal activities; R&amp;I on IoT integration and platforms</a:t>
            </a:r>
          </a:p>
          <a:p>
            <a:pPr>
              <a:lnSpc>
                <a:spcPct val="150000"/>
              </a:lnSpc>
            </a:pPr>
            <a:r>
              <a:rPr lang="en-GB" sz="1400" u="sng">
                <a:solidFill>
                  <a:srgbClr val="FF0000"/>
                </a:solidFill>
                <a:ea typeface="Calibri" pitchFamily="34" charset="0"/>
                <a:cs typeface="Arial" charset="0"/>
              </a:rPr>
              <a:t>Security</a:t>
            </a:r>
            <a:r>
              <a:rPr lang="en-GB" sz="1400" u="sng">
                <a:ea typeface="Calibri" pitchFamily="34" charset="0"/>
                <a:cs typeface="Arial" charset="0"/>
              </a:rPr>
              <a:t>: </a:t>
            </a:r>
            <a:r>
              <a:rPr lang="en-GB" sz="1400">
                <a:ea typeface="Calibri" pitchFamily="34" charset="0"/>
                <a:cs typeface="Arial" charset="0"/>
              </a:rPr>
              <a:t> Assurance and Certification for Trustworthy and Secure ICT systems, services and components</a:t>
            </a:r>
          </a:p>
          <a:p>
            <a:pPr>
              <a:lnSpc>
                <a:spcPct val="150000"/>
              </a:lnSpc>
            </a:pPr>
            <a:r>
              <a:rPr lang="en-GB" sz="1400" u="sng">
                <a:solidFill>
                  <a:srgbClr val="FF0000"/>
                </a:solidFill>
                <a:ea typeface="Calibri" pitchFamily="34" charset="0"/>
                <a:cs typeface="Arial" charset="0"/>
              </a:rPr>
              <a:t>International Collaboration: EU-Japan</a:t>
            </a:r>
            <a:r>
              <a:rPr lang="en-GB" sz="1400" u="sng">
                <a:ea typeface="Calibri" pitchFamily="34" charset="0"/>
                <a:cs typeface="Arial" charset="0"/>
              </a:rPr>
              <a:t>: </a:t>
            </a:r>
            <a:r>
              <a:rPr lang="en-GB" sz="1400">
                <a:ea typeface="Calibri" pitchFamily="34" charset="0"/>
                <a:cs typeface="Arial" charset="0"/>
              </a:rPr>
              <a:t>IoT/Cloud/Big data platforms in social application contexts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9050" y="146050"/>
            <a:ext cx="8990013" cy="6711950"/>
            <a:chOff x="19452" y="145292"/>
            <a:chExt cx="8989630" cy="6712708"/>
          </a:xfrm>
        </p:grpSpPr>
        <p:cxnSp>
          <p:nvCxnSpPr>
            <p:cNvPr id="9" name="Straight Connector 8"/>
            <p:cNvCxnSpPr/>
            <p:nvPr/>
          </p:nvCxnSpPr>
          <p:spPr>
            <a:xfrm>
              <a:off x="124223" y="237377"/>
              <a:ext cx="4895641" cy="19052"/>
            </a:xfrm>
            <a:prstGeom prst="line">
              <a:avLst/>
            </a:prstGeom>
            <a:ln w="19050">
              <a:solidFill>
                <a:schemeClr val="accent6"/>
              </a:solidFill>
            </a:ln>
          </p:spPr>
          <p:style>
            <a:lnRef idx="1">
              <a:schemeClr val="accent2"/>
            </a:lnRef>
            <a:fillRef idx="0">
              <a:schemeClr val="accent2"/>
            </a:fillRef>
            <a:effectRef idx="0">
              <a:schemeClr val="accent2"/>
            </a:effectRef>
            <a:fontRef idx="minor">
              <a:schemeClr val="tx1"/>
            </a:fontRef>
          </p:style>
        </p:cxnSp>
        <p:pic>
          <p:nvPicPr>
            <p:cNvPr id="6150" name="Picture 9"/>
            <p:cNvPicPr>
              <a:picLocks noChangeAspect="1"/>
            </p:cNvPicPr>
            <p:nvPr/>
          </p:nvPicPr>
          <p:blipFill>
            <a:blip r:embed="rId3" cstate="print"/>
            <a:srcRect l="8749" t="14844" r="6641" b="17188"/>
            <a:stretch>
              <a:fillRect/>
            </a:stretch>
          </p:blipFill>
          <p:spPr bwMode="auto">
            <a:xfrm>
              <a:off x="7452320" y="145292"/>
              <a:ext cx="1512168" cy="607380"/>
            </a:xfrm>
            <a:prstGeom prst="rect">
              <a:avLst/>
            </a:prstGeom>
            <a:noFill/>
            <a:ln w="9525">
              <a:noFill/>
              <a:miter lim="800000"/>
              <a:headEnd/>
              <a:tailEnd/>
            </a:ln>
          </p:spPr>
        </p:pic>
        <p:pic>
          <p:nvPicPr>
            <p:cNvPr id="6151" name="Picture 10"/>
            <p:cNvPicPr>
              <a:picLocks noChangeAspect="1"/>
            </p:cNvPicPr>
            <p:nvPr/>
          </p:nvPicPr>
          <p:blipFill>
            <a:blip r:embed="rId4" cstate="print"/>
            <a:srcRect/>
            <a:stretch>
              <a:fillRect/>
            </a:stretch>
          </p:blipFill>
          <p:spPr bwMode="auto">
            <a:xfrm>
              <a:off x="19452" y="6258342"/>
              <a:ext cx="589190" cy="599658"/>
            </a:xfrm>
            <a:prstGeom prst="rect">
              <a:avLst/>
            </a:prstGeom>
            <a:noFill/>
            <a:ln w="9525">
              <a:noFill/>
              <a:miter lim="800000"/>
              <a:headEnd/>
              <a:tailEnd/>
            </a:ln>
          </p:spPr>
        </p:pic>
        <p:pic>
          <p:nvPicPr>
            <p:cNvPr id="6152" name="Picture 11"/>
            <p:cNvPicPr>
              <a:picLocks noChangeAspect="1"/>
            </p:cNvPicPr>
            <p:nvPr/>
          </p:nvPicPr>
          <p:blipFill>
            <a:blip r:embed="rId5" cstate="print"/>
            <a:srcRect t="25491" r="8624"/>
            <a:stretch>
              <a:fillRect/>
            </a:stretch>
          </p:blipFill>
          <p:spPr bwMode="auto">
            <a:xfrm>
              <a:off x="608642" y="6321296"/>
              <a:ext cx="2180278" cy="459377"/>
            </a:xfrm>
            <a:prstGeom prst="rect">
              <a:avLst/>
            </a:prstGeom>
            <a:noFill/>
            <a:ln w="9525">
              <a:noFill/>
              <a:miter lim="800000"/>
              <a:headEnd/>
              <a:tailEnd/>
            </a:ln>
          </p:spPr>
        </p:pic>
        <p:sp>
          <p:nvSpPr>
            <p:cNvPr id="13" name="Rectangle 12"/>
            <p:cNvSpPr/>
            <p:nvPr/>
          </p:nvSpPr>
          <p:spPr>
            <a:xfrm>
              <a:off x="2843808" y="6321296"/>
              <a:ext cx="6165274" cy="428826"/>
            </a:xfrm>
            <a:prstGeom prst="rect">
              <a:avLst/>
            </a:prstGeom>
            <a:gradFill>
              <a:gsLst>
                <a:gs pos="0">
                  <a:schemeClr val="accent6"/>
                </a:gs>
                <a:gs pos="98000">
                  <a:schemeClr val="bg1"/>
                </a:gs>
                <a:gs pos="100000">
                  <a:schemeClr val="bg2"/>
                </a:gs>
                <a:gs pos="100000">
                  <a:schemeClr val="accent1">
                    <a:tint val="44500"/>
                    <a:satMod val="160000"/>
                  </a:schemeClr>
                </a:gs>
                <a:gs pos="62000">
                  <a:schemeClr val="accent6"/>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GB" b="1" i="1" dirty="0">
                  <a:latin typeface="Century Gothic" panose="020B0502020202020204" pitchFamily="34" charset="0"/>
                </a:rPr>
                <a:t>A future driven by Innovation</a:t>
              </a:r>
            </a:p>
          </p:txBody>
        </p:sp>
        <p:sp>
          <p:nvSpPr>
            <p:cNvPr id="6156" name="TextBox 13"/>
            <p:cNvSpPr txBox="1">
              <a:spLocks noChangeArrowheads="1"/>
            </p:cNvSpPr>
            <p:nvPr/>
          </p:nvSpPr>
          <p:spPr bwMode="auto">
            <a:xfrm>
              <a:off x="5101746" y="145292"/>
              <a:ext cx="2340260" cy="184666"/>
            </a:xfrm>
            <a:prstGeom prst="rect">
              <a:avLst/>
            </a:prstGeom>
            <a:noFill/>
            <a:ln w="9525">
              <a:noFill/>
              <a:miter lim="800000"/>
              <a:headEnd/>
              <a:tailEnd/>
            </a:ln>
          </p:spPr>
          <p:txBody>
            <a:bodyPr lIns="0" tIns="0" rIns="0" bIns="0">
              <a:spAutoFit/>
            </a:bodyPr>
            <a:lstStyle/>
            <a:p>
              <a:pPr>
                <a:spcBef>
                  <a:spcPts val="1500"/>
                </a:spcBef>
              </a:pPr>
              <a:r>
                <a:rPr lang="en-GB" altLang="en-US" sz="1200" b="1">
                  <a:latin typeface="Century Gothic" pitchFamily="34" charset="0"/>
                </a:rPr>
                <a:t>Technology &amp; Innovation Team </a:t>
              </a:r>
            </a:p>
          </p:txBody>
        </p:sp>
      </p:grpSp>
      <p:sp>
        <p:nvSpPr>
          <p:cNvPr id="6147" name="TextBox 2"/>
          <p:cNvSpPr txBox="1">
            <a:spLocks noChangeArrowheads="1"/>
          </p:cNvSpPr>
          <p:nvPr/>
        </p:nvSpPr>
        <p:spPr bwMode="auto">
          <a:xfrm>
            <a:off x="577850" y="549275"/>
            <a:ext cx="8066088" cy="830263"/>
          </a:xfrm>
          <a:prstGeom prst="rect">
            <a:avLst/>
          </a:prstGeom>
          <a:noFill/>
          <a:ln w="9525">
            <a:noFill/>
            <a:miter lim="800000"/>
            <a:headEnd/>
            <a:tailEnd/>
          </a:ln>
        </p:spPr>
        <p:txBody>
          <a:bodyPr>
            <a:spAutoFit/>
          </a:bodyPr>
          <a:lstStyle/>
          <a:p>
            <a:pPr algn="ctr"/>
            <a:r>
              <a:rPr lang="en-GB" sz="2400" b="1">
                <a:solidFill>
                  <a:schemeClr val="tx2"/>
                </a:solidFill>
              </a:rPr>
              <a:t>2016 Horizon 2020 topics </a:t>
            </a:r>
            <a:r>
              <a:rPr lang="en-GB" sz="2400" b="1" u="sng">
                <a:solidFill>
                  <a:schemeClr val="tx2"/>
                </a:solidFill>
              </a:rPr>
              <a:t>outside</a:t>
            </a:r>
            <a:r>
              <a:rPr lang="en-GB" sz="2400" b="1">
                <a:solidFill>
                  <a:schemeClr val="tx2"/>
                </a:solidFill>
              </a:rPr>
              <a:t> of </a:t>
            </a:r>
          </a:p>
          <a:p>
            <a:pPr algn="ctr"/>
            <a:r>
              <a:rPr lang="en-GB" sz="2400" b="1">
                <a:solidFill>
                  <a:schemeClr val="tx2"/>
                </a:solidFill>
              </a:rPr>
              <a:t>“Smart, green and integrated transport”</a:t>
            </a:r>
          </a:p>
        </p:txBody>
      </p:sp>
      <p:sp>
        <p:nvSpPr>
          <p:cNvPr id="6148" name="Rectangle 4"/>
          <p:cNvSpPr>
            <a:spLocks noChangeArrowheads="1"/>
          </p:cNvSpPr>
          <p:nvPr/>
        </p:nvSpPr>
        <p:spPr bwMode="auto">
          <a:xfrm>
            <a:off x="468313" y="1590675"/>
            <a:ext cx="8175625" cy="4832350"/>
          </a:xfrm>
          <a:prstGeom prst="rect">
            <a:avLst/>
          </a:prstGeom>
          <a:noFill/>
          <a:ln w="9525">
            <a:noFill/>
            <a:miter lim="800000"/>
            <a:headEnd/>
            <a:tailEnd/>
          </a:ln>
        </p:spPr>
        <p:txBody>
          <a:bodyPr>
            <a:spAutoFit/>
          </a:bodyPr>
          <a:lstStyle/>
          <a:p>
            <a:pPr>
              <a:lnSpc>
                <a:spcPct val="150000"/>
              </a:lnSpc>
            </a:pPr>
            <a:r>
              <a:rPr lang="en-GB" sz="1400" b="1">
                <a:solidFill>
                  <a:schemeClr val="tx2"/>
                </a:solidFill>
              </a:rPr>
              <a:t>Societal Challenges - Secure, Clean and Efficient Energy</a:t>
            </a:r>
          </a:p>
          <a:p>
            <a:pPr>
              <a:lnSpc>
                <a:spcPct val="150000"/>
              </a:lnSpc>
            </a:pPr>
            <a:endParaRPr lang="en-GB" sz="1400" u="sng"/>
          </a:p>
          <a:p>
            <a:pPr>
              <a:lnSpc>
                <a:spcPct val="150000"/>
              </a:lnSpc>
            </a:pPr>
            <a:r>
              <a:rPr lang="en-GB" sz="1400" u="sng">
                <a:solidFill>
                  <a:srgbClr val="FF0000"/>
                </a:solidFill>
              </a:rPr>
              <a:t>Energy Efficiency</a:t>
            </a:r>
            <a:r>
              <a:rPr lang="en-GB" sz="1400"/>
              <a:t>: Smart Cities and Communities solutions integrating energy, transport, ICT sectors through lighthouse (large scale demonstration - first of the kind) project </a:t>
            </a:r>
          </a:p>
          <a:p>
            <a:pPr>
              <a:lnSpc>
                <a:spcPct val="150000"/>
              </a:lnSpc>
            </a:pPr>
            <a:r>
              <a:rPr lang="en-GB" sz="1400"/>
              <a:t> </a:t>
            </a:r>
          </a:p>
          <a:p>
            <a:pPr>
              <a:lnSpc>
                <a:spcPct val="150000"/>
              </a:lnSpc>
            </a:pPr>
            <a:r>
              <a:rPr lang="en-GB" sz="1400" b="1">
                <a:solidFill>
                  <a:schemeClr val="tx2"/>
                </a:solidFill>
              </a:rPr>
              <a:t>Societal Challenges - Secure Societies</a:t>
            </a:r>
          </a:p>
          <a:p>
            <a:pPr>
              <a:lnSpc>
                <a:spcPct val="150000"/>
              </a:lnSpc>
            </a:pPr>
            <a:endParaRPr lang="en-GB" sz="1400">
              <a:solidFill>
                <a:schemeClr val="tx2"/>
              </a:solidFill>
            </a:endParaRPr>
          </a:p>
          <a:p>
            <a:pPr>
              <a:lnSpc>
                <a:spcPct val="150000"/>
              </a:lnSpc>
            </a:pPr>
            <a:r>
              <a:rPr lang="en-GB" sz="1400" u="sng">
                <a:solidFill>
                  <a:srgbClr val="FF0000"/>
                </a:solidFill>
              </a:rPr>
              <a:t>Critical Infrastructure Protection</a:t>
            </a:r>
            <a:r>
              <a:rPr lang="en-GB" sz="1400"/>
              <a:t>: Prevention, detection, response and mitigation of physical and cyber threats to elements of the European critical infrastructure</a:t>
            </a:r>
          </a:p>
          <a:p>
            <a:pPr>
              <a:lnSpc>
                <a:spcPct val="150000"/>
              </a:lnSpc>
            </a:pPr>
            <a:r>
              <a:rPr lang="en-GB" sz="1400" u="sng">
                <a:solidFill>
                  <a:srgbClr val="FF0000"/>
                </a:solidFill>
              </a:rPr>
              <a:t>Security</a:t>
            </a:r>
            <a:r>
              <a:rPr lang="en-GB" sz="1400"/>
              <a:t>:  Integrated tools for response planning and scenario building</a:t>
            </a:r>
          </a:p>
          <a:p>
            <a:pPr>
              <a:lnSpc>
                <a:spcPct val="150000"/>
              </a:lnSpc>
            </a:pPr>
            <a:r>
              <a:rPr lang="en-GB" sz="1400" u="sng">
                <a:solidFill>
                  <a:srgbClr val="FF0000"/>
                </a:solidFill>
              </a:rPr>
              <a:t>SME instrument topic</a:t>
            </a:r>
            <a:r>
              <a:rPr lang="en-GB" sz="1400"/>
              <a:t>: Protection of urban soft targets and urban critical infrastructures</a:t>
            </a:r>
          </a:p>
          <a:p>
            <a:pPr>
              <a:lnSpc>
                <a:spcPct val="150000"/>
              </a:lnSpc>
            </a:pPr>
            <a:r>
              <a:rPr lang="en-GB" sz="1400" u="sng">
                <a:solidFill>
                  <a:srgbClr val="FF0000"/>
                </a:solidFill>
              </a:rPr>
              <a:t>Fast track to Innovation – Pilot</a:t>
            </a:r>
            <a:r>
              <a:rPr lang="en-GB" sz="1400"/>
              <a:t>:</a:t>
            </a:r>
            <a:r>
              <a:rPr lang="en-GB" sz="1400" u="sng"/>
              <a:t> </a:t>
            </a:r>
            <a:endParaRPr lang="en-GB" sz="1400"/>
          </a:p>
          <a:p>
            <a:pPr>
              <a:lnSpc>
                <a:spcPct val="150000"/>
              </a:lnSpc>
            </a:pPr>
            <a:r>
              <a:rPr lang="en-GB" sz="1400" u="sng">
                <a:solidFill>
                  <a:srgbClr val="FF0000"/>
                </a:solidFill>
              </a:rPr>
              <a:t>Digital Security</a:t>
            </a:r>
            <a:r>
              <a:rPr lang="en-GB" sz="1400"/>
              <a:t>:  Cyber Security for SMEs and Individuals</a:t>
            </a:r>
          </a:p>
          <a:p>
            <a:r>
              <a:rPr lang="en-GB" sz="1400"/>
              <a:t> </a:t>
            </a:r>
          </a:p>
          <a:p>
            <a:pPr>
              <a:lnSpc>
                <a:spcPct val="150000"/>
              </a:lnSpc>
            </a:pPr>
            <a:endParaRPr lang="en-GB" sz="1400">
              <a:ea typeface="Calibri" pitchFamily="34"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brusselsdiplomatic.files.wordpress.com/2013/01/eurostar-train.jpg"/>
          <p:cNvPicPr>
            <a:picLocks noChangeAspect="1" noChangeArrowheads="1"/>
          </p:cNvPicPr>
          <p:nvPr/>
        </p:nvPicPr>
        <p:blipFill>
          <a:blip r:embed="rId2" cstate="print">
            <a:lum bright="70000" contrast="-70000"/>
          </a:blip>
          <a:srcRect r="45669"/>
          <a:stretch>
            <a:fillRect/>
          </a:stretch>
        </p:blipFill>
        <p:spPr bwMode="auto">
          <a:xfrm>
            <a:off x="3555282" y="0"/>
            <a:ext cx="5588718" cy="6858000"/>
          </a:xfrm>
          <a:prstGeom prst="rect">
            <a:avLst/>
          </a:prstGeom>
          <a:noFill/>
        </p:spPr>
      </p:pic>
      <p:pic>
        <p:nvPicPr>
          <p:cNvPr id="5" name="Picture 6" descr="http://www.freelargeimages.com/wp-content/uploads/2014/11/European_union_flag-8.jpg"/>
          <p:cNvPicPr>
            <a:picLocks noChangeAspect="1" noChangeArrowheads="1"/>
          </p:cNvPicPr>
          <p:nvPr/>
        </p:nvPicPr>
        <p:blipFill>
          <a:blip r:embed="rId3" cstate="print">
            <a:lum bright="70000" contrast="-70000"/>
          </a:blip>
          <a:srcRect l="57805"/>
          <a:stretch>
            <a:fillRect/>
          </a:stretch>
        </p:blipFill>
        <p:spPr bwMode="auto">
          <a:xfrm>
            <a:off x="0" y="0"/>
            <a:ext cx="4357970" cy="6858000"/>
          </a:xfrm>
          <a:prstGeom prst="rect">
            <a:avLst/>
          </a:prstGeom>
          <a:noFill/>
          <a:effectLst/>
        </p:spPr>
      </p:pic>
      <p:sp>
        <p:nvSpPr>
          <p:cNvPr id="2" name="Titre 1"/>
          <p:cNvSpPr>
            <a:spLocks noGrp="1"/>
          </p:cNvSpPr>
          <p:nvPr>
            <p:ph type="ctrTitle"/>
          </p:nvPr>
        </p:nvSpPr>
        <p:spPr>
          <a:xfrm>
            <a:off x="683568" y="2132856"/>
            <a:ext cx="7918648" cy="2666727"/>
          </a:xfrm>
        </p:spPr>
        <p:txBody>
          <a:bodyPr>
            <a:normAutofit/>
          </a:bodyPr>
          <a:lstStyle/>
          <a:p>
            <a:r>
              <a:rPr lang="fr-FR" b="1" dirty="0" err="1" smtClean="0">
                <a:solidFill>
                  <a:schemeClr val="accent1"/>
                </a:solidFill>
              </a:rPr>
              <a:t>Current</a:t>
            </a:r>
            <a:r>
              <a:rPr lang="fr-FR" b="1" dirty="0" smtClean="0">
                <a:solidFill>
                  <a:schemeClr val="accent1"/>
                </a:solidFill>
              </a:rPr>
              <a:t> </a:t>
            </a:r>
            <a:r>
              <a:rPr lang="fr-FR" b="1" dirty="0" err="1" smtClean="0">
                <a:solidFill>
                  <a:schemeClr val="accent1"/>
                </a:solidFill>
              </a:rPr>
              <a:t>status</a:t>
            </a:r>
            <a:r>
              <a:rPr lang="fr-FR" b="1" dirty="0" smtClean="0">
                <a:solidFill>
                  <a:schemeClr val="accent1"/>
                </a:solidFill>
              </a:rPr>
              <a:t> of Shift2Rail</a:t>
            </a:r>
            <a:br>
              <a:rPr lang="fr-FR" b="1" dirty="0" smtClean="0">
                <a:solidFill>
                  <a:schemeClr val="accent1"/>
                </a:solidFill>
              </a:rPr>
            </a:br>
            <a:r>
              <a:rPr lang="fr-FR" b="1" dirty="0" smtClean="0">
                <a:solidFill>
                  <a:schemeClr val="accent1"/>
                </a:solidFill>
              </a:rPr>
              <a:t/>
            </a:r>
            <a:br>
              <a:rPr lang="fr-FR" b="1" dirty="0" smtClean="0">
                <a:solidFill>
                  <a:schemeClr val="accent1"/>
                </a:solidFill>
              </a:rPr>
            </a:br>
            <a:r>
              <a:rPr lang="fr-FR" b="1" dirty="0" err="1" smtClean="0">
                <a:solidFill>
                  <a:schemeClr val="accent1"/>
                </a:solidFill>
              </a:rPr>
              <a:t>heavy</a:t>
            </a:r>
            <a:r>
              <a:rPr lang="fr-FR" b="1" dirty="0" smtClean="0">
                <a:solidFill>
                  <a:schemeClr val="accent1"/>
                </a:solidFill>
              </a:rPr>
              <a:t> </a:t>
            </a:r>
            <a:r>
              <a:rPr lang="fr-FR" b="1" dirty="0" err="1" smtClean="0">
                <a:solidFill>
                  <a:schemeClr val="accent1"/>
                </a:solidFill>
              </a:rPr>
              <a:t>delays</a:t>
            </a:r>
            <a:endParaRPr lang="en-GB" b="1"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16</a:t>
            </a:fld>
            <a:endParaRPr lang="fr-B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brusselsdiplomatic.files.wordpress.com/2013/01/eurostar-train.jpg"/>
          <p:cNvPicPr>
            <a:picLocks noChangeAspect="1" noChangeArrowheads="1"/>
          </p:cNvPicPr>
          <p:nvPr/>
        </p:nvPicPr>
        <p:blipFill>
          <a:blip r:embed="rId2" cstate="print">
            <a:lum bright="70000" contrast="-70000"/>
          </a:blip>
          <a:srcRect r="45669"/>
          <a:stretch>
            <a:fillRect/>
          </a:stretch>
        </p:blipFill>
        <p:spPr bwMode="auto">
          <a:xfrm>
            <a:off x="3555282" y="0"/>
            <a:ext cx="5588718" cy="6858000"/>
          </a:xfrm>
          <a:prstGeom prst="rect">
            <a:avLst/>
          </a:prstGeom>
          <a:noFill/>
        </p:spPr>
      </p:pic>
      <p:pic>
        <p:nvPicPr>
          <p:cNvPr id="5" name="Picture 6" descr="http://www.freelargeimages.com/wp-content/uploads/2014/11/European_union_flag-8.jpg"/>
          <p:cNvPicPr>
            <a:picLocks noChangeAspect="1" noChangeArrowheads="1"/>
          </p:cNvPicPr>
          <p:nvPr/>
        </p:nvPicPr>
        <p:blipFill>
          <a:blip r:embed="rId3" cstate="print">
            <a:lum bright="70000" contrast="-70000"/>
          </a:blip>
          <a:srcRect l="57805"/>
          <a:stretch>
            <a:fillRect/>
          </a:stretch>
        </p:blipFill>
        <p:spPr bwMode="auto">
          <a:xfrm>
            <a:off x="0" y="0"/>
            <a:ext cx="4357970" cy="6858000"/>
          </a:xfrm>
          <a:prstGeom prst="rect">
            <a:avLst/>
          </a:prstGeom>
          <a:noFill/>
          <a:effectLst/>
        </p:spPr>
      </p:pic>
      <p:sp>
        <p:nvSpPr>
          <p:cNvPr id="2" name="Titre 1"/>
          <p:cNvSpPr>
            <a:spLocks noGrp="1"/>
          </p:cNvSpPr>
          <p:nvPr>
            <p:ph type="ctrTitle"/>
          </p:nvPr>
        </p:nvSpPr>
        <p:spPr>
          <a:xfrm>
            <a:off x="683568" y="2132856"/>
            <a:ext cx="7918648" cy="2666727"/>
          </a:xfrm>
        </p:spPr>
        <p:txBody>
          <a:bodyPr>
            <a:normAutofit/>
          </a:bodyPr>
          <a:lstStyle/>
          <a:p>
            <a:pPr algn="l"/>
            <a:r>
              <a:rPr lang="fr-FR" sz="2000" dirty="0" smtClean="0"/>
              <a:t/>
            </a:r>
            <a:br>
              <a:rPr lang="fr-FR" sz="2000" dirty="0" smtClean="0"/>
            </a:br>
            <a:endParaRPr lang="en-GB" sz="2000" b="1"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17</a:t>
            </a:fld>
            <a:endParaRPr lang="fr-BE"/>
          </a:p>
        </p:txBody>
      </p:sp>
      <p:sp>
        <p:nvSpPr>
          <p:cNvPr id="7" name="TextBox 6"/>
          <p:cNvSpPr txBox="1"/>
          <p:nvPr/>
        </p:nvSpPr>
        <p:spPr>
          <a:xfrm>
            <a:off x="251520" y="620688"/>
            <a:ext cx="8609015" cy="6509474"/>
          </a:xfrm>
          <a:prstGeom prst="rect">
            <a:avLst/>
          </a:prstGeom>
          <a:noFill/>
        </p:spPr>
        <p:txBody>
          <a:bodyPr wrap="square" rtlCol="0">
            <a:spAutoFit/>
          </a:bodyPr>
          <a:lstStyle/>
          <a:p>
            <a:pPr lvl="0">
              <a:buFont typeface="Wingdings" pitchFamily="2" charset="2"/>
              <a:buChar char="Ø"/>
            </a:pPr>
            <a:r>
              <a:rPr lang="en-US" sz="1900" b="1" dirty="0" smtClean="0">
                <a:solidFill>
                  <a:schemeClr val="accent1"/>
                </a:solidFill>
              </a:rPr>
              <a:t>     S2R Organisation: There is still no Director for the Shift2Rail Undertaking but some staff  - about 5 - has been recruited for the S2R secretariat</a:t>
            </a:r>
          </a:p>
          <a:p>
            <a:pPr lvl="0">
              <a:buFont typeface="Wingdings" pitchFamily="2" charset="2"/>
              <a:buChar char="Ø"/>
            </a:pPr>
            <a:endParaRPr lang="fr-FR" sz="1900" b="1" dirty="0" smtClean="0">
              <a:solidFill>
                <a:schemeClr val="accent1"/>
              </a:solidFill>
            </a:endParaRPr>
          </a:p>
          <a:p>
            <a:pPr lvl="0">
              <a:buFont typeface="Wingdings" pitchFamily="2" charset="2"/>
              <a:buChar char="Ø"/>
            </a:pPr>
            <a:r>
              <a:rPr lang="en-US" sz="1900" b="1" dirty="0" smtClean="0">
                <a:solidFill>
                  <a:schemeClr val="accent1"/>
                </a:solidFill>
              </a:rPr>
              <a:t>     The Call for Associated Members has been evaluated and decisions made. One of the Associated Members is a consortium of UIC members – EUROC. EUROC does not participate in all IP’s</a:t>
            </a:r>
          </a:p>
          <a:p>
            <a:pPr lvl="0"/>
            <a:r>
              <a:rPr lang="en-US" sz="1900" b="1" dirty="0" smtClean="0">
                <a:solidFill>
                  <a:schemeClr val="accent1"/>
                </a:solidFill>
              </a:rPr>
              <a:t> </a:t>
            </a:r>
            <a:endParaRPr lang="fr-FR" sz="1900" b="1" dirty="0" smtClean="0">
              <a:solidFill>
                <a:schemeClr val="accent1"/>
              </a:solidFill>
            </a:endParaRPr>
          </a:p>
          <a:p>
            <a:pPr lvl="0">
              <a:buFont typeface="Wingdings" pitchFamily="2" charset="2"/>
              <a:buChar char="Ø"/>
            </a:pPr>
            <a:r>
              <a:rPr lang="en-US" sz="1900" b="1" dirty="0" smtClean="0">
                <a:solidFill>
                  <a:schemeClr val="accent1"/>
                </a:solidFill>
              </a:rPr>
              <a:t>     All Memberships Agreements will be signed in November 2015</a:t>
            </a:r>
          </a:p>
          <a:p>
            <a:pPr lvl="0">
              <a:buFont typeface="Wingdings" pitchFamily="2" charset="2"/>
              <a:buChar char="Ø"/>
            </a:pPr>
            <a:endParaRPr lang="fr-FR" sz="1900" b="1" dirty="0" smtClean="0">
              <a:solidFill>
                <a:schemeClr val="accent1"/>
              </a:solidFill>
            </a:endParaRPr>
          </a:p>
          <a:p>
            <a:pPr>
              <a:buFont typeface="Wingdings" pitchFamily="2" charset="2"/>
              <a:buChar char="Ø"/>
            </a:pPr>
            <a:r>
              <a:rPr lang="en-US" sz="1900" b="1" dirty="0" smtClean="0">
                <a:solidFill>
                  <a:schemeClr val="accent1"/>
                </a:solidFill>
              </a:rPr>
              <a:t>     An Annual Work Plan for 2015 and for 2016 has been drafted, both to be started 2016</a:t>
            </a:r>
          </a:p>
          <a:p>
            <a:pPr>
              <a:buFont typeface="Wingdings" pitchFamily="2" charset="2"/>
              <a:buChar char="Ø"/>
            </a:pPr>
            <a:endParaRPr lang="en-US" sz="1900" b="1" dirty="0" smtClean="0">
              <a:solidFill>
                <a:schemeClr val="accent1"/>
              </a:solidFill>
            </a:endParaRPr>
          </a:p>
          <a:p>
            <a:pPr>
              <a:buFont typeface="Wingdings" pitchFamily="2" charset="2"/>
              <a:buChar char="Ø"/>
            </a:pPr>
            <a:r>
              <a:rPr lang="en-US" sz="1900" b="1" dirty="0" smtClean="0">
                <a:solidFill>
                  <a:schemeClr val="accent1"/>
                </a:solidFill>
              </a:rPr>
              <a:t>     The S2R Multi Annual Action Plan is to be developed, starting now, first draft to be ready early October 2015 and final in November</a:t>
            </a:r>
          </a:p>
          <a:p>
            <a:pPr>
              <a:buFont typeface="Wingdings" pitchFamily="2" charset="2"/>
              <a:buChar char="Ø"/>
            </a:pPr>
            <a:endParaRPr lang="en-US" sz="1900" b="1" dirty="0" smtClean="0">
              <a:solidFill>
                <a:schemeClr val="accent1"/>
              </a:solidFill>
            </a:endParaRPr>
          </a:p>
          <a:p>
            <a:pPr>
              <a:buFont typeface="Wingdings" pitchFamily="2" charset="2"/>
              <a:buChar char="Ø"/>
            </a:pPr>
            <a:r>
              <a:rPr lang="en-US" sz="1900" b="1" dirty="0" smtClean="0">
                <a:solidFill>
                  <a:schemeClr val="accent1"/>
                </a:solidFill>
              </a:rPr>
              <a:t> The Model Grant Agreement will be decided in December 2015 </a:t>
            </a:r>
          </a:p>
          <a:p>
            <a:pPr>
              <a:buFont typeface="Wingdings" pitchFamily="2" charset="2"/>
              <a:buChar char="Ø"/>
            </a:pPr>
            <a:endParaRPr lang="en-US" sz="1900" b="1" dirty="0" smtClean="0">
              <a:solidFill>
                <a:schemeClr val="accent1"/>
              </a:solidFill>
            </a:endParaRPr>
          </a:p>
          <a:p>
            <a:pPr>
              <a:buFont typeface="Wingdings" pitchFamily="2" charset="2"/>
              <a:buChar char="Ø"/>
            </a:pPr>
            <a:r>
              <a:rPr lang="en-US" sz="1900" b="1" dirty="0" smtClean="0">
                <a:solidFill>
                  <a:schemeClr val="accent1"/>
                </a:solidFill>
              </a:rPr>
              <a:t>The first S2R Open Call for proposals might be opened in December 2015 or January 2016</a:t>
            </a:r>
          </a:p>
          <a:p>
            <a:pPr>
              <a:buFont typeface="Wingdings" pitchFamily="2" charset="2"/>
              <a:buChar char="Ø"/>
            </a:pPr>
            <a:endParaRPr lang="en-US" sz="1900" b="1" dirty="0" smtClean="0">
              <a:solidFill>
                <a:schemeClr val="accent1"/>
              </a:solidFill>
            </a:endParaRPr>
          </a:p>
          <a:p>
            <a:r>
              <a:rPr lang="en-US" sz="1900" b="1" dirty="0" smtClean="0">
                <a:solidFill>
                  <a:schemeClr val="accent1"/>
                </a:solidFill>
              </a:rPr>
              <a:t>     </a:t>
            </a:r>
            <a:endParaRPr lang="fr-FR" sz="1900" b="1" dirty="0" smtClean="0">
              <a:solidFill>
                <a:schemeClr val="accent1"/>
              </a:solidFill>
            </a:endParaRP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brusselsdiplomatic.files.wordpress.com/2013/01/eurostar-train.jpg"/>
          <p:cNvPicPr>
            <a:picLocks noChangeAspect="1" noChangeArrowheads="1"/>
          </p:cNvPicPr>
          <p:nvPr/>
        </p:nvPicPr>
        <p:blipFill>
          <a:blip r:embed="rId2" cstate="print">
            <a:lum bright="70000" contrast="-70000"/>
          </a:blip>
          <a:srcRect r="45669"/>
          <a:stretch>
            <a:fillRect/>
          </a:stretch>
        </p:blipFill>
        <p:spPr bwMode="auto">
          <a:xfrm>
            <a:off x="3555282" y="0"/>
            <a:ext cx="5588718" cy="6858000"/>
          </a:xfrm>
          <a:prstGeom prst="rect">
            <a:avLst/>
          </a:prstGeom>
          <a:noFill/>
        </p:spPr>
      </p:pic>
      <p:pic>
        <p:nvPicPr>
          <p:cNvPr id="5" name="Picture 6" descr="http://www.freelargeimages.com/wp-content/uploads/2014/11/European_union_flag-8.jpg"/>
          <p:cNvPicPr>
            <a:picLocks noChangeAspect="1" noChangeArrowheads="1"/>
          </p:cNvPicPr>
          <p:nvPr/>
        </p:nvPicPr>
        <p:blipFill>
          <a:blip r:embed="rId3" cstate="print">
            <a:lum bright="70000" contrast="-70000"/>
          </a:blip>
          <a:srcRect l="57805"/>
          <a:stretch>
            <a:fillRect/>
          </a:stretch>
        </p:blipFill>
        <p:spPr bwMode="auto">
          <a:xfrm>
            <a:off x="0" y="0"/>
            <a:ext cx="4357970" cy="6858000"/>
          </a:xfrm>
          <a:prstGeom prst="rect">
            <a:avLst/>
          </a:prstGeom>
          <a:noFill/>
          <a:effectLst/>
        </p:spPr>
      </p:pic>
      <p:sp>
        <p:nvSpPr>
          <p:cNvPr id="2" name="Titre 1"/>
          <p:cNvSpPr>
            <a:spLocks noGrp="1"/>
          </p:cNvSpPr>
          <p:nvPr>
            <p:ph type="ctrTitle"/>
          </p:nvPr>
        </p:nvSpPr>
        <p:spPr>
          <a:xfrm>
            <a:off x="683568" y="1628800"/>
            <a:ext cx="7918648" cy="2666727"/>
          </a:xfrm>
        </p:spPr>
        <p:txBody>
          <a:bodyPr>
            <a:normAutofit/>
          </a:bodyPr>
          <a:lstStyle/>
          <a:p>
            <a:r>
              <a:rPr lang="fr-FR" sz="4000" b="1" dirty="0" err="1" smtClean="0">
                <a:solidFill>
                  <a:schemeClr val="accent1"/>
                </a:solidFill>
              </a:rPr>
              <a:t>Thank</a:t>
            </a:r>
            <a:r>
              <a:rPr lang="fr-FR" sz="4000" b="1" dirty="0" smtClean="0">
                <a:solidFill>
                  <a:schemeClr val="accent1"/>
                </a:solidFill>
              </a:rPr>
              <a:t> </a:t>
            </a:r>
            <a:r>
              <a:rPr lang="fr-FR" sz="4000" b="1" dirty="0" err="1" smtClean="0">
                <a:solidFill>
                  <a:schemeClr val="accent1"/>
                </a:solidFill>
              </a:rPr>
              <a:t>your</a:t>
            </a:r>
            <a:r>
              <a:rPr lang="fr-FR" sz="4000" b="1" dirty="0" smtClean="0">
                <a:solidFill>
                  <a:schemeClr val="accent1"/>
                </a:solidFill>
              </a:rPr>
              <a:t> for </a:t>
            </a:r>
            <a:r>
              <a:rPr lang="fr-FR" sz="4000" b="1" dirty="0" err="1" smtClean="0">
                <a:solidFill>
                  <a:schemeClr val="accent1"/>
                </a:solidFill>
              </a:rPr>
              <a:t>your</a:t>
            </a:r>
            <a:r>
              <a:rPr lang="fr-FR" sz="4000" b="1" dirty="0" smtClean="0">
                <a:solidFill>
                  <a:schemeClr val="accent1"/>
                </a:solidFill>
              </a:rPr>
              <a:t> attention!</a:t>
            </a:r>
            <a:endParaRPr lang="en-GB" sz="4000" b="1" dirty="0">
              <a:solidFill>
                <a:schemeClr val="accent1"/>
              </a:solidFill>
            </a:endParaRPr>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18</a:t>
            </a:fld>
            <a:endParaRPr lang="fr-BE"/>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brusselsdiplomatic.files.wordpress.com/2013/01/eurostar-train.jpg"/>
          <p:cNvPicPr>
            <a:picLocks noChangeAspect="1" noChangeArrowheads="1"/>
          </p:cNvPicPr>
          <p:nvPr/>
        </p:nvPicPr>
        <p:blipFill>
          <a:blip r:embed="rId2" cstate="print">
            <a:lum bright="70000" contrast="-70000"/>
          </a:blip>
          <a:srcRect r="45669"/>
          <a:stretch>
            <a:fillRect/>
          </a:stretch>
        </p:blipFill>
        <p:spPr bwMode="auto">
          <a:xfrm>
            <a:off x="3555282" y="0"/>
            <a:ext cx="5588718" cy="6858000"/>
          </a:xfrm>
          <a:prstGeom prst="rect">
            <a:avLst/>
          </a:prstGeom>
          <a:noFill/>
        </p:spPr>
      </p:pic>
      <p:pic>
        <p:nvPicPr>
          <p:cNvPr id="5" name="Picture 6" descr="http://www.freelargeimages.com/wp-content/uploads/2014/11/European_union_flag-8.jpg"/>
          <p:cNvPicPr>
            <a:picLocks noChangeAspect="1" noChangeArrowheads="1"/>
          </p:cNvPicPr>
          <p:nvPr/>
        </p:nvPicPr>
        <p:blipFill>
          <a:blip r:embed="rId3" cstate="print">
            <a:lum bright="70000" contrast="-70000"/>
          </a:blip>
          <a:srcRect l="57805"/>
          <a:stretch>
            <a:fillRect/>
          </a:stretch>
        </p:blipFill>
        <p:spPr bwMode="auto">
          <a:xfrm>
            <a:off x="0" y="0"/>
            <a:ext cx="4357970" cy="6858000"/>
          </a:xfrm>
          <a:prstGeom prst="rect">
            <a:avLst/>
          </a:prstGeom>
          <a:noFill/>
          <a:effectLst/>
        </p:spPr>
      </p:pic>
      <p:sp>
        <p:nvSpPr>
          <p:cNvPr id="2" name="Titre 1"/>
          <p:cNvSpPr>
            <a:spLocks noGrp="1"/>
          </p:cNvSpPr>
          <p:nvPr>
            <p:ph type="ctrTitle"/>
          </p:nvPr>
        </p:nvSpPr>
        <p:spPr>
          <a:xfrm>
            <a:off x="683568" y="2132856"/>
            <a:ext cx="7918648" cy="2666727"/>
          </a:xfrm>
        </p:spPr>
        <p:txBody>
          <a:bodyPr>
            <a:normAutofit fontScale="90000"/>
          </a:bodyPr>
          <a:lstStyle/>
          <a:p>
            <a:r>
              <a:rPr lang="fr-FR" b="1" dirty="0" smtClean="0">
                <a:solidFill>
                  <a:schemeClr val="accent1"/>
                </a:solidFill>
              </a:rPr>
              <a:t>Horizon 2020 – WP 2016 – 2017</a:t>
            </a:r>
            <a:br>
              <a:rPr lang="fr-FR" b="1" dirty="0" smtClean="0">
                <a:solidFill>
                  <a:schemeClr val="accent1"/>
                </a:solidFill>
              </a:rPr>
            </a:br>
            <a:r>
              <a:rPr lang="fr-FR" b="1" dirty="0" smtClean="0">
                <a:solidFill>
                  <a:schemeClr val="accent1"/>
                </a:solidFill>
              </a:rPr>
              <a:t>Call for </a:t>
            </a:r>
            <a:r>
              <a:rPr lang="fr-FR" b="1" dirty="0" err="1" smtClean="0">
                <a:solidFill>
                  <a:schemeClr val="accent1"/>
                </a:solidFill>
              </a:rPr>
              <a:t>Proposals</a:t>
            </a:r>
            <a:r>
              <a:rPr lang="fr-FR" b="1" dirty="0" smtClean="0">
                <a:solidFill>
                  <a:schemeClr val="accent1"/>
                </a:solidFill>
              </a:rPr>
              <a:t> </a:t>
            </a:r>
            <a:br>
              <a:rPr lang="fr-FR" b="1" dirty="0" smtClean="0">
                <a:solidFill>
                  <a:schemeClr val="accent1"/>
                </a:solidFill>
              </a:rPr>
            </a:br>
            <a:r>
              <a:rPr lang="fr-FR" b="1" dirty="0" smtClean="0">
                <a:solidFill>
                  <a:schemeClr val="accent1"/>
                </a:solidFill>
              </a:rPr>
              <a:t/>
            </a:r>
            <a:br>
              <a:rPr lang="fr-FR" b="1" dirty="0" smtClean="0">
                <a:solidFill>
                  <a:schemeClr val="accent1"/>
                </a:solidFill>
              </a:rPr>
            </a:br>
            <a:r>
              <a:rPr lang="fr-FR" b="1" dirty="0" err="1" smtClean="0">
                <a:solidFill>
                  <a:schemeClr val="accent1"/>
                </a:solidFill>
              </a:rPr>
              <a:t>Overview</a:t>
            </a:r>
            <a:r>
              <a:rPr lang="fr-FR" b="1" dirty="0" smtClean="0">
                <a:solidFill>
                  <a:schemeClr val="accent1"/>
                </a:solidFill>
              </a:rPr>
              <a:t/>
            </a:r>
            <a:br>
              <a:rPr lang="fr-FR" b="1" dirty="0" smtClean="0">
                <a:solidFill>
                  <a:schemeClr val="accent1"/>
                </a:solidFill>
              </a:rPr>
            </a:br>
            <a:r>
              <a:rPr lang="fr-FR" b="1" dirty="0" smtClean="0">
                <a:solidFill>
                  <a:schemeClr val="accent1"/>
                </a:solidFill>
              </a:rPr>
              <a:t/>
            </a:r>
            <a:br>
              <a:rPr lang="fr-FR" b="1" dirty="0" smtClean="0">
                <a:solidFill>
                  <a:schemeClr val="accent1"/>
                </a:solidFill>
              </a:rPr>
            </a:br>
            <a:r>
              <a:rPr lang="fr-FR" b="1" dirty="0" smtClean="0"/>
              <a:t/>
            </a:r>
            <a:br>
              <a:rPr lang="fr-FR" b="1" dirty="0" smtClean="0"/>
            </a:br>
            <a:r>
              <a:rPr lang="fr-FR" b="1" dirty="0" smtClean="0"/>
              <a:t> </a:t>
            </a:r>
            <a:endParaRPr lang="en-GB" b="1"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2</a:t>
            </a:fld>
            <a:endParaRPr lang="fr-BE"/>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1"/>
          <p:cNvSpPr>
            <a:spLocks noGrp="1"/>
          </p:cNvSpPr>
          <p:nvPr>
            <p:ph type="dt"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BE8271-F93B-4F71-938D-D91EEDDA1FEF}" type="datetime5">
              <a:rPr lang="en-GB" altLang="en-US" sz="800" smtClean="0">
                <a:solidFill>
                  <a:schemeClr val="tx2"/>
                </a:solidFill>
                <a:latin typeface="Arial" charset="0"/>
              </a:rPr>
              <a:pPr fontAlgn="base">
                <a:spcBef>
                  <a:spcPct val="0"/>
                </a:spcBef>
                <a:spcAft>
                  <a:spcPct val="0"/>
                </a:spcAft>
              </a:pPr>
              <a:t>26-Aug-15</a:t>
            </a:fld>
            <a:endParaRPr lang="en-GB" altLang="en-US" sz="800" smtClean="0">
              <a:solidFill>
                <a:schemeClr val="tx2"/>
              </a:solidFill>
              <a:latin typeface="Arial" charset="0"/>
            </a:endParaRPr>
          </a:p>
        </p:txBody>
      </p:sp>
      <p:sp>
        <p:nvSpPr>
          <p:cNvPr id="4099"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099643-D2AD-4BEA-9657-26C8FC6D4896}" type="slidenum">
              <a:rPr lang="en-GB" altLang="en-US" sz="800" smtClean="0">
                <a:solidFill>
                  <a:schemeClr val="tx2"/>
                </a:solidFill>
                <a:latin typeface="Arial" charset="0"/>
              </a:rPr>
              <a:pPr fontAlgn="base">
                <a:spcBef>
                  <a:spcPct val="0"/>
                </a:spcBef>
                <a:spcAft>
                  <a:spcPct val="0"/>
                </a:spcAft>
              </a:pPr>
              <a:t>3</a:t>
            </a:fld>
            <a:endParaRPr lang="en-GB" altLang="en-US" sz="800" smtClean="0">
              <a:solidFill>
                <a:schemeClr val="tx2"/>
              </a:solidFill>
              <a:latin typeface="Arial" charset="0"/>
            </a:endParaRPr>
          </a:p>
        </p:txBody>
      </p:sp>
      <p:sp>
        <p:nvSpPr>
          <p:cNvPr id="4100" name="Date Placeholder 2"/>
          <p:cNvSpPr txBox="1">
            <a:spLocks noGrp="1"/>
          </p:cNvSpPr>
          <p:nvPr/>
        </p:nvSpPr>
        <p:spPr bwMode="auto">
          <a:xfrm>
            <a:off x="6488113" y="6559550"/>
            <a:ext cx="2133600" cy="179388"/>
          </a:xfrm>
          <a:prstGeom prst="rect">
            <a:avLst/>
          </a:prstGeom>
          <a:noFill/>
          <a:ln w="9525">
            <a:noFill/>
            <a:miter lim="800000"/>
            <a:headEnd/>
            <a:tailEnd/>
          </a:ln>
        </p:spPr>
        <p:txBody>
          <a:bodyPr lIns="0" tIns="0" rIns="0" bIns="0" anchor="ctr"/>
          <a:lstStyle/>
          <a:p>
            <a:pPr algn="r"/>
            <a:fld id="{B598A41D-2F96-4A73-9613-E1DD7C83A658}" type="datetime5">
              <a:rPr lang="en-GB" altLang="en-US" sz="800">
                <a:solidFill>
                  <a:schemeClr val="tx2"/>
                </a:solidFill>
              </a:rPr>
              <a:pPr algn="r"/>
              <a:t>26-Aug-15</a:t>
            </a:fld>
            <a:endParaRPr lang="en-GB" altLang="en-US" sz="800">
              <a:solidFill>
                <a:schemeClr val="tx2"/>
              </a:solidFill>
            </a:endParaRPr>
          </a:p>
        </p:txBody>
      </p:sp>
      <p:sp>
        <p:nvSpPr>
          <p:cNvPr id="4101" name="Slide Number Placeholder 3"/>
          <p:cNvSpPr txBox="1">
            <a:spLocks noGrp="1"/>
          </p:cNvSpPr>
          <p:nvPr/>
        </p:nvSpPr>
        <p:spPr bwMode="auto">
          <a:xfrm>
            <a:off x="8701088" y="6559550"/>
            <a:ext cx="144462" cy="179388"/>
          </a:xfrm>
          <a:prstGeom prst="rect">
            <a:avLst/>
          </a:prstGeom>
          <a:noFill/>
          <a:ln w="9525">
            <a:noFill/>
            <a:miter lim="800000"/>
            <a:headEnd/>
            <a:tailEnd/>
          </a:ln>
        </p:spPr>
        <p:txBody>
          <a:bodyPr lIns="0" tIns="0" rIns="0" bIns="0" anchor="ctr"/>
          <a:lstStyle/>
          <a:p>
            <a:pPr algn="r"/>
            <a:fld id="{93FA0BD5-49A5-423D-8122-CFAE647BB29A}" type="slidenum">
              <a:rPr lang="en-GB" altLang="en-US" sz="800">
                <a:solidFill>
                  <a:schemeClr val="tx2"/>
                </a:solidFill>
              </a:rPr>
              <a:pPr algn="r"/>
              <a:t>3</a:t>
            </a:fld>
            <a:endParaRPr lang="en-GB" altLang="en-US" sz="800">
              <a:solidFill>
                <a:schemeClr val="tx2"/>
              </a:solidFill>
            </a:endParaRPr>
          </a:p>
        </p:txBody>
      </p:sp>
      <p:grpSp>
        <p:nvGrpSpPr>
          <p:cNvPr id="2" name="Group 4"/>
          <p:cNvGrpSpPr>
            <a:grpSpLocks/>
          </p:cNvGrpSpPr>
          <p:nvPr/>
        </p:nvGrpSpPr>
        <p:grpSpPr bwMode="auto">
          <a:xfrm>
            <a:off x="947738" y="1055688"/>
            <a:ext cx="2449512" cy="720725"/>
            <a:chOff x="1043608" y="1777171"/>
            <a:chExt cx="2448272" cy="720080"/>
          </a:xfrm>
        </p:grpSpPr>
        <p:sp>
          <p:nvSpPr>
            <p:cNvPr id="6" name="Rectangle 5"/>
            <p:cNvSpPr/>
            <p:nvPr/>
          </p:nvSpPr>
          <p:spPr>
            <a:xfrm>
              <a:off x="1043608" y="1777171"/>
              <a:ext cx="2448272" cy="720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42" name="TextBox 20"/>
            <p:cNvSpPr txBox="1">
              <a:spLocks noChangeArrowheads="1"/>
            </p:cNvSpPr>
            <p:nvPr/>
          </p:nvSpPr>
          <p:spPr bwMode="auto">
            <a:xfrm>
              <a:off x="1044571" y="1852627"/>
              <a:ext cx="2446345" cy="584775"/>
            </a:xfrm>
            <a:prstGeom prst="rect">
              <a:avLst/>
            </a:prstGeom>
            <a:noFill/>
            <a:ln w="9525">
              <a:noFill/>
              <a:miter lim="800000"/>
              <a:headEnd/>
              <a:tailEnd/>
            </a:ln>
          </p:spPr>
          <p:txBody>
            <a:bodyPr>
              <a:spAutoFit/>
            </a:bodyPr>
            <a:lstStyle/>
            <a:p>
              <a:pPr algn="ctr">
                <a:spcBef>
                  <a:spcPct val="50000"/>
                </a:spcBef>
              </a:pPr>
              <a:r>
                <a:rPr lang="en-GB" altLang="en-US" sz="1600"/>
                <a:t>Pillar 1</a:t>
              </a:r>
            </a:p>
            <a:p>
              <a:pPr algn="ctr">
                <a:spcBef>
                  <a:spcPct val="50000"/>
                </a:spcBef>
              </a:pPr>
              <a:r>
                <a:rPr lang="en-GB" altLang="en-US" sz="1600"/>
                <a:t>Excellent Science</a:t>
              </a:r>
            </a:p>
          </p:txBody>
        </p:sp>
      </p:grpSp>
      <p:grpSp>
        <p:nvGrpSpPr>
          <p:cNvPr id="3" name="Group 7"/>
          <p:cNvGrpSpPr>
            <a:grpSpLocks/>
          </p:cNvGrpSpPr>
          <p:nvPr/>
        </p:nvGrpSpPr>
        <p:grpSpPr bwMode="auto">
          <a:xfrm>
            <a:off x="3606800" y="1063625"/>
            <a:ext cx="2305050" cy="719138"/>
            <a:chOff x="3635896" y="1772816"/>
            <a:chExt cx="2304256" cy="720080"/>
          </a:xfrm>
        </p:grpSpPr>
        <p:sp>
          <p:nvSpPr>
            <p:cNvPr id="9" name="Rectangle 8"/>
            <p:cNvSpPr/>
            <p:nvPr/>
          </p:nvSpPr>
          <p:spPr>
            <a:xfrm>
              <a:off x="3635896" y="1772816"/>
              <a:ext cx="2304256" cy="720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40" name="TextBox 21"/>
            <p:cNvSpPr txBox="1">
              <a:spLocks noChangeArrowheads="1"/>
            </p:cNvSpPr>
            <p:nvPr/>
          </p:nvSpPr>
          <p:spPr bwMode="auto">
            <a:xfrm>
              <a:off x="3707904" y="1844824"/>
              <a:ext cx="2160240" cy="584775"/>
            </a:xfrm>
            <a:prstGeom prst="rect">
              <a:avLst/>
            </a:prstGeom>
            <a:noFill/>
            <a:ln w="9525">
              <a:noFill/>
              <a:miter lim="800000"/>
              <a:headEnd/>
              <a:tailEnd/>
            </a:ln>
          </p:spPr>
          <p:txBody>
            <a:bodyPr>
              <a:spAutoFit/>
            </a:bodyPr>
            <a:lstStyle/>
            <a:p>
              <a:pPr algn="ctr">
                <a:spcBef>
                  <a:spcPct val="50000"/>
                </a:spcBef>
              </a:pPr>
              <a:r>
                <a:rPr lang="en-GB" altLang="en-US" sz="1600"/>
                <a:t>Pillar 2</a:t>
              </a:r>
            </a:p>
            <a:p>
              <a:pPr algn="ctr">
                <a:spcBef>
                  <a:spcPct val="50000"/>
                </a:spcBef>
              </a:pPr>
              <a:r>
                <a:rPr lang="en-GB" altLang="en-US" sz="1600"/>
                <a:t>Industrial Leadership</a:t>
              </a:r>
            </a:p>
          </p:txBody>
        </p:sp>
      </p:grpSp>
      <p:grpSp>
        <p:nvGrpSpPr>
          <p:cNvPr id="4" name="Group 10"/>
          <p:cNvGrpSpPr>
            <a:grpSpLocks/>
          </p:cNvGrpSpPr>
          <p:nvPr/>
        </p:nvGrpSpPr>
        <p:grpSpPr bwMode="auto">
          <a:xfrm>
            <a:off x="6080125" y="1076325"/>
            <a:ext cx="2374900" cy="719138"/>
            <a:chOff x="6511449" y="2770025"/>
            <a:chExt cx="2376265" cy="720080"/>
          </a:xfrm>
        </p:grpSpPr>
        <p:sp>
          <p:nvSpPr>
            <p:cNvPr id="12" name="Rectangle 11"/>
            <p:cNvSpPr/>
            <p:nvPr/>
          </p:nvSpPr>
          <p:spPr>
            <a:xfrm>
              <a:off x="6511449" y="2770025"/>
              <a:ext cx="2376265" cy="72008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38" name="TextBox 22"/>
            <p:cNvSpPr txBox="1">
              <a:spLocks noChangeArrowheads="1"/>
            </p:cNvSpPr>
            <p:nvPr/>
          </p:nvSpPr>
          <p:spPr bwMode="auto">
            <a:xfrm>
              <a:off x="6511449" y="2860738"/>
              <a:ext cx="2376264" cy="584775"/>
            </a:xfrm>
            <a:prstGeom prst="rect">
              <a:avLst/>
            </a:prstGeom>
            <a:noFill/>
            <a:ln w="9525">
              <a:noFill/>
              <a:miter lim="800000"/>
              <a:headEnd/>
              <a:tailEnd/>
            </a:ln>
          </p:spPr>
          <p:txBody>
            <a:bodyPr>
              <a:spAutoFit/>
            </a:bodyPr>
            <a:lstStyle/>
            <a:p>
              <a:pPr algn="ctr">
                <a:spcBef>
                  <a:spcPct val="50000"/>
                </a:spcBef>
              </a:pPr>
              <a:r>
                <a:rPr lang="en-GB" altLang="en-US" sz="1600"/>
                <a:t>Pillar 3 </a:t>
              </a:r>
            </a:p>
            <a:p>
              <a:pPr algn="ctr">
                <a:spcBef>
                  <a:spcPct val="50000"/>
                </a:spcBef>
              </a:pPr>
              <a:r>
                <a:rPr lang="en-GB" altLang="en-US" sz="1600"/>
                <a:t>Societal Challenges</a:t>
              </a:r>
            </a:p>
          </p:txBody>
        </p:sp>
      </p:grpSp>
      <p:grpSp>
        <p:nvGrpSpPr>
          <p:cNvPr id="5" name="Group 13"/>
          <p:cNvGrpSpPr>
            <a:grpSpLocks/>
          </p:cNvGrpSpPr>
          <p:nvPr/>
        </p:nvGrpSpPr>
        <p:grpSpPr bwMode="auto">
          <a:xfrm>
            <a:off x="949325" y="1893888"/>
            <a:ext cx="2447925" cy="3348037"/>
            <a:chOff x="1041681" y="2564904"/>
            <a:chExt cx="2448272" cy="4436411"/>
          </a:xfrm>
        </p:grpSpPr>
        <p:sp>
          <p:nvSpPr>
            <p:cNvPr id="15" name="Rectangle 14"/>
            <p:cNvSpPr/>
            <p:nvPr/>
          </p:nvSpPr>
          <p:spPr>
            <a:xfrm>
              <a:off x="1041681" y="2564904"/>
              <a:ext cx="2448272" cy="381586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36" name="TextBox 23"/>
            <p:cNvSpPr txBox="1">
              <a:spLocks noChangeArrowheads="1"/>
            </p:cNvSpPr>
            <p:nvPr/>
          </p:nvSpPr>
          <p:spPr bwMode="auto">
            <a:xfrm>
              <a:off x="1115616" y="2636911"/>
              <a:ext cx="2304256" cy="4364404"/>
            </a:xfrm>
            <a:prstGeom prst="rect">
              <a:avLst/>
            </a:prstGeom>
            <a:noFill/>
            <a:ln w="9525">
              <a:noFill/>
              <a:miter lim="800000"/>
              <a:headEnd/>
              <a:tailEnd/>
            </a:ln>
          </p:spPr>
          <p:txBody>
            <a:bodyPr>
              <a:spAutoFit/>
            </a:bodyPr>
            <a:lstStyle/>
            <a:p>
              <a:pPr>
                <a:spcBef>
                  <a:spcPct val="50000"/>
                </a:spcBef>
              </a:pPr>
              <a:r>
                <a:rPr lang="en-GB" altLang="en-US" sz="1400"/>
                <a:t>European Research Council (ERC)</a:t>
              </a:r>
            </a:p>
            <a:p>
              <a:pPr>
                <a:spcBef>
                  <a:spcPct val="50000"/>
                </a:spcBef>
              </a:pPr>
              <a:r>
                <a:rPr lang="en-GB" altLang="en-US" sz="1400"/>
                <a:t>Future Emerging Technologies (FET)</a:t>
              </a:r>
            </a:p>
            <a:p>
              <a:pPr>
                <a:spcBef>
                  <a:spcPct val="50000"/>
                </a:spcBef>
              </a:pPr>
              <a:r>
                <a:rPr lang="en-GB" altLang="en-US" sz="1400"/>
                <a:t>Marie Curie  - Training networks, Fellowships, Innovation Exchange</a:t>
              </a:r>
            </a:p>
            <a:p>
              <a:pPr>
                <a:spcBef>
                  <a:spcPct val="50000"/>
                </a:spcBef>
              </a:pPr>
              <a:endParaRPr lang="en-GB" altLang="en-US" sz="1400"/>
            </a:p>
            <a:p>
              <a:pPr>
                <a:spcBef>
                  <a:spcPct val="50000"/>
                </a:spcBef>
              </a:pPr>
              <a:r>
                <a:rPr lang="en-GB" altLang="en-US" sz="1400"/>
                <a:t>Research Infrastructure</a:t>
              </a:r>
            </a:p>
            <a:p>
              <a:pPr>
                <a:spcBef>
                  <a:spcPct val="50000"/>
                </a:spcBef>
              </a:pPr>
              <a:endParaRPr lang="en-GB" altLang="en-US"/>
            </a:p>
            <a:p>
              <a:pPr>
                <a:spcBef>
                  <a:spcPct val="50000"/>
                </a:spcBef>
              </a:pPr>
              <a:endParaRPr lang="en-GB" altLang="en-US"/>
            </a:p>
          </p:txBody>
        </p:sp>
      </p:grpSp>
      <p:grpSp>
        <p:nvGrpSpPr>
          <p:cNvPr id="7" name="Group 16"/>
          <p:cNvGrpSpPr>
            <a:grpSpLocks/>
          </p:cNvGrpSpPr>
          <p:nvPr/>
        </p:nvGrpSpPr>
        <p:grpSpPr bwMode="auto">
          <a:xfrm>
            <a:off x="3578225" y="1901825"/>
            <a:ext cx="2333625" cy="4219575"/>
            <a:chOff x="3606990" y="2564904"/>
            <a:chExt cx="2333161" cy="3816424"/>
          </a:xfrm>
        </p:grpSpPr>
        <p:sp>
          <p:nvSpPr>
            <p:cNvPr id="18" name="Rectangle 17"/>
            <p:cNvSpPr/>
            <p:nvPr/>
          </p:nvSpPr>
          <p:spPr>
            <a:xfrm>
              <a:off x="3606990" y="2564904"/>
              <a:ext cx="2333161" cy="38164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 name="TextBox 18"/>
            <p:cNvSpPr txBox="1"/>
            <p:nvPr/>
          </p:nvSpPr>
          <p:spPr>
            <a:xfrm>
              <a:off x="3684763" y="2636695"/>
              <a:ext cx="2160157" cy="3744633"/>
            </a:xfrm>
            <a:prstGeom prst="rect">
              <a:avLst/>
            </a:prstGeom>
            <a:noFill/>
          </p:spPr>
          <p:txBody>
            <a:bodyPr>
              <a:spAutoFit/>
            </a:bodyPr>
            <a:lstStyle/>
            <a:p>
              <a:pPr>
                <a:defRPr/>
              </a:pPr>
              <a:r>
                <a:rPr lang="en-GB" sz="1600" dirty="0"/>
                <a:t>Leadership in enabling and industrial technologies</a:t>
              </a:r>
            </a:p>
            <a:p>
              <a:pPr marL="285750" indent="-285750">
                <a:buFont typeface="Arial" pitchFamily="34" charset="0"/>
                <a:buChar char="•"/>
                <a:defRPr/>
              </a:pPr>
              <a:r>
                <a:rPr lang="en-GB" sz="1400" dirty="0"/>
                <a:t>ICT; micro- and </a:t>
              </a:r>
              <a:r>
                <a:rPr lang="en-GB" sz="1400" dirty="0" err="1"/>
                <a:t>nanoelectronics</a:t>
              </a:r>
              <a:r>
                <a:rPr lang="en-GB" sz="1400" dirty="0"/>
                <a:t>, photonics; nanotechnology;</a:t>
              </a:r>
              <a:r>
                <a:rPr lang="en-GB" sz="1400" i="1" dirty="0"/>
                <a:t> </a:t>
              </a:r>
              <a:r>
                <a:rPr lang="en-GB" sz="1400" dirty="0"/>
                <a:t>biotechnology; advanced materials and advanced manufacturing systems</a:t>
              </a:r>
            </a:p>
            <a:p>
              <a:pPr>
                <a:defRPr/>
              </a:pPr>
              <a:endParaRPr lang="en-GB" sz="1400" dirty="0"/>
            </a:p>
            <a:p>
              <a:pPr>
                <a:spcBef>
                  <a:spcPts val="0"/>
                </a:spcBef>
                <a:defRPr/>
              </a:pPr>
              <a:r>
                <a:rPr lang="en-GB" sz="1400" dirty="0"/>
                <a:t>Innovation for </a:t>
              </a:r>
            </a:p>
            <a:p>
              <a:pPr>
                <a:spcBef>
                  <a:spcPts val="0"/>
                </a:spcBef>
                <a:defRPr/>
              </a:pPr>
              <a:r>
                <a:rPr lang="en-GB" sz="1400" dirty="0"/>
                <a:t>SME’s</a:t>
              </a:r>
            </a:p>
          </p:txBody>
        </p:sp>
      </p:grpSp>
      <p:grpSp>
        <p:nvGrpSpPr>
          <p:cNvPr id="8" name="Group 19"/>
          <p:cNvGrpSpPr>
            <a:grpSpLocks/>
          </p:cNvGrpSpPr>
          <p:nvPr/>
        </p:nvGrpSpPr>
        <p:grpSpPr bwMode="auto">
          <a:xfrm>
            <a:off x="6132513" y="1927225"/>
            <a:ext cx="2374900" cy="4330700"/>
            <a:chOff x="6079402" y="2564903"/>
            <a:chExt cx="2376264" cy="3942086"/>
          </a:xfrm>
        </p:grpSpPr>
        <p:sp>
          <p:nvSpPr>
            <p:cNvPr id="21" name="Rectangle 20"/>
            <p:cNvSpPr/>
            <p:nvPr/>
          </p:nvSpPr>
          <p:spPr>
            <a:xfrm>
              <a:off x="6079402" y="2564903"/>
              <a:ext cx="2376264" cy="381636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32" name="TextBox 26"/>
            <p:cNvSpPr txBox="1">
              <a:spLocks noChangeArrowheads="1"/>
            </p:cNvSpPr>
            <p:nvPr/>
          </p:nvSpPr>
          <p:spPr bwMode="auto">
            <a:xfrm>
              <a:off x="6117789" y="2582837"/>
              <a:ext cx="2299490" cy="3924152"/>
            </a:xfrm>
            <a:prstGeom prst="rect">
              <a:avLst/>
            </a:prstGeom>
            <a:noFill/>
            <a:ln w="9525">
              <a:noFill/>
              <a:miter lim="800000"/>
              <a:headEnd/>
              <a:tailEnd/>
            </a:ln>
          </p:spPr>
          <p:txBody>
            <a:bodyPr>
              <a:spAutoFit/>
            </a:bodyPr>
            <a:lstStyle/>
            <a:p>
              <a:pPr>
                <a:spcBef>
                  <a:spcPct val="50000"/>
                </a:spcBef>
              </a:pPr>
              <a:r>
                <a:rPr lang="en-GB" altLang="en-US"/>
                <a:t>Societal Challenges</a:t>
              </a:r>
            </a:p>
            <a:p>
              <a:pPr>
                <a:spcBef>
                  <a:spcPct val="50000"/>
                </a:spcBef>
              </a:pPr>
              <a:r>
                <a:rPr lang="en-GB" altLang="en-US" sz="1300"/>
                <a:t>1. Health, demographic change and well-being</a:t>
              </a:r>
            </a:p>
            <a:p>
              <a:pPr>
                <a:spcBef>
                  <a:spcPct val="50000"/>
                </a:spcBef>
              </a:pPr>
              <a:r>
                <a:rPr lang="en-GB" altLang="en-US" sz="1300"/>
                <a:t>2. Food security, sustainable agriculture, marine and maritime research, and the bioeconomy</a:t>
              </a:r>
            </a:p>
            <a:p>
              <a:pPr>
                <a:spcBef>
                  <a:spcPct val="50000"/>
                </a:spcBef>
              </a:pPr>
              <a:r>
                <a:rPr lang="en-GB" altLang="en-US" sz="1300"/>
                <a:t>3. Secure, clean and efficient energy</a:t>
              </a:r>
            </a:p>
            <a:p>
              <a:pPr>
                <a:spcBef>
                  <a:spcPct val="50000"/>
                </a:spcBef>
              </a:pPr>
              <a:r>
                <a:rPr lang="en-GB" altLang="en-US" sz="1300"/>
                <a:t>4. Smart, green and integrated transport</a:t>
              </a:r>
            </a:p>
            <a:p>
              <a:pPr>
                <a:spcBef>
                  <a:spcPct val="50000"/>
                </a:spcBef>
              </a:pPr>
              <a:r>
                <a:rPr lang="en-GB" altLang="en-US" sz="1300"/>
                <a:t>5. Climate action, resource efficiency and raw materials</a:t>
              </a:r>
            </a:p>
            <a:p>
              <a:pPr>
                <a:spcBef>
                  <a:spcPct val="50000"/>
                </a:spcBef>
              </a:pPr>
              <a:r>
                <a:rPr lang="en-GB" altLang="en-US" sz="1300"/>
                <a:t>6. Inclusive, innovative societies</a:t>
              </a:r>
            </a:p>
            <a:p>
              <a:pPr>
                <a:spcBef>
                  <a:spcPct val="50000"/>
                </a:spcBef>
              </a:pPr>
              <a:r>
                <a:rPr lang="en-GB" altLang="en-US" sz="1300"/>
                <a:t>7. Secure societies</a:t>
              </a:r>
            </a:p>
            <a:p>
              <a:pPr>
                <a:spcBef>
                  <a:spcPct val="50000"/>
                </a:spcBef>
              </a:pPr>
              <a:endParaRPr lang="en-GB" altLang="en-US"/>
            </a:p>
            <a:p>
              <a:pPr>
                <a:spcBef>
                  <a:spcPct val="50000"/>
                </a:spcBef>
              </a:pPr>
              <a:endParaRPr lang="en-GB" altLang="en-US"/>
            </a:p>
          </p:txBody>
        </p:sp>
      </p:grpSp>
      <p:grpSp>
        <p:nvGrpSpPr>
          <p:cNvPr id="10" name="Group 22"/>
          <p:cNvGrpSpPr>
            <a:grpSpLocks/>
          </p:cNvGrpSpPr>
          <p:nvPr/>
        </p:nvGrpSpPr>
        <p:grpSpPr bwMode="auto">
          <a:xfrm>
            <a:off x="1716088" y="4383088"/>
            <a:ext cx="984250" cy="561975"/>
            <a:chOff x="-3912" y="3568853"/>
            <a:chExt cx="1384995" cy="1122106"/>
          </a:xfrm>
        </p:grpSpPr>
        <p:sp>
          <p:nvSpPr>
            <p:cNvPr id="24" name="Right Arrow 23"/>
            <p:cNvSpPr/>
            <p:nvPr/>
          </p:nvSpPr>
          <p:spPr>
            <a:xfrm rot="16200000">
              <a:off x="127532" y="3437409"/>
              <a:ext cx="1122106" cy="1384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4130" name="TextBox 35839"/>
            <p:cNvSpPr txBox="1">
              <a:spLocks noChangeArrowheads="1"/>
            </p:cNvSpPr>
            <p:nvPr/>
          </p:nvSpPr>
          <p:spPr bwMode="auto">
            <a:xfrm>
              <a:off x="323528" y="3873005"/>
              <a:ext cx="720080" cy="215395"/>
            </a:xfrm>
            <a:prstGeom prst="rect">
              <a:avLst/>
            </a:prstGeom>
            <a:noFill/>
            <a:ln w="9525">
              <a:noFill/>
              <a:miter lim="800000"/>
              <a:headEnd/>
              <a:tailEnd/>
            </a:ln>
          </p:spPr>
          <p:txBody>
            <a:bodyPr>
              <a:spAutoFit/>
            </a:bodyPr>
            <a:lstStyle/>
            <a:p>
              <a:pPr algn="ctr">
                <a:spcBef>
                  <a:spcPct val="50000"/>
                </a:spcBef>
              </a:pPr>
              <a:r>
                <a:rPr lang="en-GB" altLang="en-US" sz="800">
                  <a:solidFill>
                    <a:schemeClr val="bg1"/>
                  </a:solidFill>
                </a:rPr>
                <a:t>Bottom up</a:t>
              </a:r>
            </a:p>
          </p:txBody>
        </p:sp>
      </p:grpSp>
      <p:grpSp>
        <p:nvGrpSpPr>
          <p:cNvPr id="11" name="Group 25"/>
          <p:cNvGrpSpPr>
            <a:grpSpLocks/>
          </p:cNvGrpSpPr>
          <p:nvPr/>
        </p:nvGrpSpPr>
        <p:grpSpPr bwMode="auto">
          <a:xfrm>
            <a:off x="4849813" y="5251450"/>
            <a:ext cx="990600" cy="803275"/>
            <a:chOff x="2602314" y="5000606"/>
            <a:chExt cx="1384995" cy="1122106"/>
          </a:xfrm>
        </p:grpSpPr>
        <p:sp>
          <p:nvSpPr>
            <p:cNvPr id="27" name="Right Arrow 26"/>
            <p:cNvSpPr/>
            <p:nvPr/>
          </p:nvSpPr>
          <p:spPr>
            <a:xfrm rot="16200000">
              <a:off x="2733758" y="4869162"/>
              <a:ext cx="1122106" cy="13849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4128" name="Picture 3"/>
            <p:cNvPicPr>
              <a:picLocks noChangeAspect="1" noChangeArrowheads="1"/>
            </p:cNvPicPr>
            <p:nvPr/>
          </p:nvPicPr>
          <p:blipFill>
            <a:blip r:embed="rId3" cstate="print"/>
            <a:srcRect/>
            <a:stretch>
              <a:fillRect/>
            </a:stretch>
          </p:blipFill>
          <p:spPr bwMode="auto">
            <a:xfrm>
              <a:off x="2913630" y="5308449"/>
              <a:ext cx="731837" cy="506413"/>
            </a:xfrm>
            <a:prstGeom prst="rect">
              <a:avLst/>
            </a:prstGeom>
            <a:noFill/>
            <a:ln w="9525">
              <a:noFill/>
              <a:miter lim="800000"/>
              <a:headEnd/>
              <a:tailEnd/>
            </a:ln>
          </p:spPr>
        </p:pic>
      </p:grpSp>
      <p:grpSp>
        <p:nvGrpSpPr>
          <p:cNvPr id="13" name="Group 28"/>
          <p:cNvGrpSpPr>
            <a:grpSpLocks/>
          </p:cNvGrpSpPr>
          <p:nvPr/>
        </p:nvGrpSpPr>
        <p:grpSpPr bwMode="auto">
          <a:xfrm>
            <a:off x="4787900" y="2205038"/>
            <a:ext cx="1152525" cy="915987"/>
            <a:chOff x="2544217" y="2720479"/>
            <a:chExt cx="1463675" cy="1748742"/>
          </a:xfrm>
        </p:grpSpPr>
        <p:pic>
          <p:nvPicPr>
            <p:cNvPr id="4125" name="Picture 2"/>
            <p:cNvPicPr>
              <a:picLocks noChangeAspect="1" noChangeArrowheads="1"/>
            </p:cNvPicPr>
            <p:nvPr/>
          </p:nvPicPr>
          <p:blipFill>
            <a:blip r:embed="rId4" cstate="print"/>
            <a:srcRect/>
            <a:stretch>
              <a:fillRect/>
            </a:stretch>
          </p:blipFill>
          <p:spPr bwMode="auto">
            <a:xfrm rot="5400000">
              <a:off x="2699792" y="2564904"/>
              <a:ext cx="1152525" cy="1463675"/>
            </a:xfrm>
            <a:prstGeom prst="rect">
              <a:avLst/>
            </a:prstGeom>
            <a:noFill/>
            <a:ln w="9525">
              <a:noFill/>
              <a:miter lim="800000"/>
              <a:headEnd/>
              <a:tailEnd/>
            </a:ln>
          </p:spPr>
        </p:pic>
        <p:sp>
          <p:nvSpPr>
            <p:cNvPr id="4126" name="TextBox 35840"/>
            <p:cNvSpPr txBox="1">
              <a:spLocks noChangeArrowheads="1"/>
            </p:cNvSpPr>
            <p:nvPr/>
          </p:nvSpPr>
          <p:spPr bwMode="auto">
            <a:xfrm>
              <a:off x="2987823" y="2924945"/>
              <a:ext cx="619166" cy="1544276"/>
            </a:xfrm>
            <a:prstGeom prst="rect">
              <a:avLst/>
            </a:prstGeom>
            <a:noFill/>
            <a:ln w="9525">
              <a:noFill/>
              <a:miter lim="800000"/>
              <a:headEnd/>
              <a:tailEnd/>
            </a:ln>
          </p:spPr>
          <p:txBody>
            <a:bodyPr>
              <a:spAutoFit/>
            </a:bodyPr>
            <a:lstStyle/>
            <a:p>
              <a:pPr algn="ctr">
                <a:spcBef>
                  <a:spcPct val="50000"/>
                </a:spcBef>
              </a:pPr>
              <a:r>
                <a:rPr lang="en-GB" altLang="en-US" sz="800">
                  <a:solidFill>
                    <a:schemeClr val="bg1"/>
                  </a:solidFill>
                </a:rPr>
                <a:t>Top </a:t>
              </a:r>
            </a:p>
            <a:p>
              <a:pPr algn="ctr">
                <a:spcBef>
                  <a:spcPct val="50000"/>
                </a:spcBef>
              </a:pPr>
              <a:r>
                <a:rPr lang="en-GB" altLang="en-US" sz="800">
                  <a:solidFill>
                    <a:schemeClr val="bg1"/>
                  </a:solidFill>
                </a:rPr>
                <a:t>Down</a:t>
              </a:r>
            </a:p>
          </p:txBody>
        </p:sp>
      </p:grpSp>
      <p:grpSp>
        <p:nvGrpSpPr>
          <p:cNvPr id="14" name="Group 34"/>
          <p:cNvGrpSpPr>
            <a:grpSpLocks/>
          </p:cNvGrpSpPr>
          <p:nvPr/>
        </p:nvGrpSpPr>
        <p:grpSpPr bwMode="auto">
          <a:xfrm>
            <a:off x="930275" y="4987925"/>
            <a:ext cx="2451100" cy="1133475"/>
            <a:chOff x="1041681" y="5517232"/>
            <a:chExt cx="2450199" cy="864096"/>
          </a:xfrm>
        </p:grpSpPr>
        <p:sp>
          <p:nvSpPr>
            <p:cNvPr id="36" name="Rectangle 35"/>
            <p:cNvSpPr/>
            <p:nvPr/>
          </p:nvSpPr>
          <p:spPr>
            <a:xfrm>
              <a:off x="1041681" y="5517232"/>
              <a:ext cx="2450199" cy="864096"/>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C000"/>
                </a:solidFill>
              </a:endParaRPr>
            </a:p>
          </p:txBody>
        </p:sp>
        <p:sp>
          <p:nvSpPr>
            <p:cNvPr id="4124" name="TextBox 35854"/>
            <p:cNvSpPr txBox="1">
              <a:spLocks noChangeArrowheads="1"/>
            </p:cNvSpPr>
            <p:nvPr/>
          </p:nvSpPr>
          <p:spPr bwMode="auto">
            <a:xfrm>
              <a:off x="1115616" y="5579948"/>
              <a:ext cx="2304256" cy="738664"/>
            </a:xfrm>
            <a:prstGeom prst="rect">
              <a:avLst/>
            </a:prstGeom>
            <a:noFill/>
            <a:ln w="9525">
              <a:noFill/>
              <a:miter lim="800000"/>
              <a:headEnd/>
              <a:tailEnd/>
            </a:ln>
          </p:spPr>
          <p:txBody>
            <a:bodyPr>
              <a:spAutoFit/>
            </a:bodyPr>
            <a:lstStyle/>
            <a:p>
              <a:pPr>
                <a:spcBef>
                  <a:spcPct val="50000"/>
                </a:spcBef>
              </a:pPr>
              <a:r>
                <a:rPr lang="en-GB" altLang="en-US" sz="1400"/>
                <a:t>European Institute of Technology. Euratom. JRC’s </a:t>
              </a:r>
            </a:p>
          </p:txBody>
        </p:sp>
      </p:grpSp>
      <p:pic>
        <p:nvPicPr>
          <p:cNvPr id="4112" name="Picture 4" descr="6-4"/>
          <p:cNvPicPr>
            <a:picLocks noChangeAspect="1" noChangeArrowheads="1"/>
          </p:cNvPicPr>
          <p:nvPr/>
        </p:nvPicPr>
        <p:blipFill>
          <a:blip r:embed="rId5" cstate="print"/>
          <a:srcRect/>
          <a:stretch>
            <a:fillRect/>
          </a:stretch>
        </p:blipFill>
        <p:spPr bwMode="auto">
          <a:xfrm>
            <a:off x="166688" y="638175"/>
            <a:ext cx="1566862" cy="877888"/>
          </a:xfrm>
          <a:prstGeom prst="rect">
            <a:avLst/>
          </a:prstGeom>
          <a:noFill/>
          <a:ln w="9525">
            <a:noFill/>
            <a:miter lim="800000"/>
            <a:headEnd/>
            <a:tailEnd/>
          </a:ln>
        </p:spPr>
      </p:pic>
      <p:sp>
        <p:nvSpPr>
          <p:cNvPr id="4113" name="Text Box 25"/>
          <p:cNvSpPr txBox="1">
            <a:spLocks noChangeArrowheads="1"/>
          </p:cNvSpPr>
          <p:nvPr/>
        </p:nvSpPr>
        <p:spPr bwMode="auto">
          <a:xfrm>
            <a:off x="346075" y="1212850"/>
            <a:ext cx="1316038" cy="246063"/>
          </a:xfrm>
          <a:prstGeom prst="rect">
            <a:avLst/>
          </a:prstGeom>
          <a:noFill/>
          <a:ln w="9525" algn="ctr">
            <a:noFill/>
            <a:miter lim="800000"/>
            <a:headEnd/>
            <a:tailEnd/>
          </a:ln>
        </p:spPr>
        <p:txBody>
          <a:bodyPr>
            <a:spAutoFit/>
          </a:bodyPr>
          <a:lstStyle/>
          <a:p>
            <a:pPr algn="ctr">
              <a:spcBef>
                <a:spcPct val="50000"/>
              </a:spcBef>
            </a:pPr>
            <a:r>
              <a:rPr lang="en-GB" altLang="en-US" sz="1000" b="1">
                <a:solidFill>
                  <a:schemeClr val="bg1"/>
                </a:solidFill>
              </a:rPr>
              <a:t>€77bn</a:t>
            </a:r>
          </a:p>
        </p:txBody>
      </p:sp>
      <p:pic>
        <p:nvPicPr>
          <p:cNvPr id="9233" name="Picture 11" descr="SHIFT2RAIL_logo"/>
          <p:cNvPicPr>
            <a:picLocks noChangeAspect="1" noChangeArrowheads="1"/>
          </p:cNvPicPr>
          <p:nvPr/>
        </p:nvPicPr>
        <p:blipFill>
          <a:blip r:embed="rId6" cstate="print"/>
          <a:srcRect/>
          <a:stretch>
            <a:fillRect/>
          </a:stretch>
        </p:blipFill>
        <p:spPr bwMode="auto">
          <a:xfrm>
            <a:off x="8243888" y="4332288"/>
            <a:ext cx="814387" cy="331787"/>
          </a:xfrm>
          <a:prstGeom prst="rect">
            <a:avLst/>
          </a:prstGeom>
          <a:noFill/>
          <a:ln w="9525">
            <a:noFill/>
            <a:miter lim="800000"/>
            <a:headEnd/>
            <a:tailEnd/>
          </a:ln>
        </p:spPr>
      </p:pic>
      <p:sp>
        <p:nvSpPr>
          <p:cNvPr id="9234" name="Text Box 25"/>
          <p:cNvSpPr txBox="1">
            <a:spLocks noChangeArrowheads="1"/>
          </p:cNvSpPr>
          <p:nvPr/>
        </p:nvSpPr>
        <p:spPr bwMode="auto">
          <a:xfrm>
            <a:off x="7993063" y="4527550"/>
            <a:ext cx="1316037" cy="246063"/>
          </a:xfrm>
          <a:prstGeom prst="rect">
            <a:avLst/>
          </a:prstGeom>
          <a:noFill/>
          <a:ln w="9525" algn="ctr">
            <a:noFill/>
            <a:miter lim="800000"/>
            <a:headEnd/>
            <a:tailEnd/>
          </a:ln>
        </p:spPr>
        <p:txBody>
          <a:bodyPr>
            <a:spAutoFit/>
          </a:bodyPr>
          <a:lstStyle/>
          <a:p>
            <a:pPr algn="ctr">
              <a:spcBef>
                <a:spcPct val="50000"/>
              </a:spcBef>
            </a:pPr>
            <a:r>
              <a:rPr lang="en-GB" altLang="en-US" sz="1000" b="1"/>
              <a:t>€0.92bn</a:t>
            </a:r>
          </a:p>
        </p:txBody>
      </p:sp>
      <p:sp>
        <p:nvSpPr>
          <p:cNvPr id="9235" name="Right Arrow 43"/>
          <p:cNvSpPr>
            <a:spLocks noChangeArrowheads="1"/>
          </p:cNvSpPr>
          <p:nvPr/>
        </p:nvSpPr>
        <p:spPr bwMode="auto">
          <a:xfrm>
            <a:off x="7718425" y="4422775"/>
            <a:ext cx="600075" cy="241300"/>
          </a:xfrm>
          <a:prstGeom prst="rightArrow">
            <a:avLst>
              <a:gd name="adj1" fmla="val 16204"/>
              <a:gd name="adj2" fmla="val 97563"/>
            </a:avLst>
          </a:prstGeom>
          <a:solidFill>
            <a:schemeClr val="tx1"/>
          </a:solidFill>
          <a:ln w="9525">
            <a:noFill/>
            <a:miter lim="800000"/>
            <a:headEnd/>
            <a:tailEnd/>
          </a:ln>
        </p:spPr>
        <p:txBody>
          <a:bodyPr lIns="0" tIns="0" rIns="0" bIns="0">
            <a:spAutoFit/>
          </a:bodyPr>
          <a:lstStyle/>
          <a:p>
            <a:pPr>
              <a:spcBef>
                <a:spcPct val="50000"/>
              </a:spcBef>
            </a:pPr>
            <a:endParaRPr lang="en-US" altLang="en-US">
              <a:solidFill>
                <a:schemeClr val="tx2"/>
              </a:solidFill>
            </a:endParaRPr>
          </a:p>
        </p:txBody>
      </p:sp>
      <p:grpSp>
        <p:nvGrpSpPr>
          <p:cNvPr id="16" name="Group 44"/>
          <p:cNvGrpSpPr>
            <a:grpSpLocks/>
          </p:cNvGrpSpPr>
          <p:nvPr/>
        </p:nvGrpSpPr>
        <p:grpSpPr bwMode="auto">
          <a:xfrm>
            <a:off x="7767638" y="2554288"/>
            <a:ext cx="830262" cy="404812"/>
            <a:chOff x="2544217" y="2720479"/>
            <a:chExt cx="1463675" cy="1152525"/>
          </a:xfrm>
        </p:grpSpPr>
        <p:pic>
          <p:nvPicPr>
            <p:cNvPr id="4121" name="Picture 2"/>
            <p:cNvPicPr>
              <a:picLocks noChangeAspect="1" noChangeArrowheads="1"/>
            </p:cNvPicPr>
            <p:nvPr/>
          </p:nvPicPr>
          <p:blipFill>
            <a:blip r:embed="rId7" cstate="print"/>
            <a:srcRect/>
            <a:stretch>
              <a:fillRect/>
            </a:stretch>
          </p:blipFill>
          <p:spPr bwMode="auto">
            <a:xfrm rot="5400000">
              <a:off x="2699792" y="2564904"/>
              <a:ext cx="1152525" cy="1463675"/>
            </a:xfrm>
            <a:prstGeom prst="rect">
              <a:avLst/>
            </a:prstGeom>
            <a:noFill/>
            <a:ln w="9525">
              <a:noFill/>
              <a:miter lim="800000"/>
              <a:headEnd/>
              <a:tailEnd/>
            </a:ln>
          </p:spPr>
        </p:pic>
        <p:sp>
          <p:nvSpPr>
            <p:cNvPr id="4122" name="TextBox 35840"/>
            <p:cNvSpPr txBox="1">
              <a:spLocks noChangeArrowheads="1"/>
            </p:cNvSpPr>
            <p:nvPr/>
          </p:nvSpPr>
          <p:spPr bwMode="auto">
            <a:xfrm>
              <a:off x="2695095" y="2814654"/>
              <a:ext cx="1152678" cy="964176"/>
            </a:xfrm>
            <a:prstGeom prst="rect">
              <a:avLst/>
            </a:prstGeom>
            <a:noFill/>
            <a:ln w="9525">
              <a:noFill/>
              <a:miter lim="800000"/>
              <a:headEnd/>
              <a:tailEnd/>
            </a:ln>
          </p:spPr>
          <p:txBody>
            <a:bodyPr>
              <a:spAutoFit/>
            </a:bodyPr>
            <a:lstStyle/>
            <a:p>
              <a:pPr algn="ctr"/>
              <a:r>
                <a:rPr lang="en-GB" altLang="en-US" sz="800">
                  <a:solidFill>
                    <a:schemeClr val="bg1"/>
                  </a:solidFill>
                </a:rPr>
                <a:t>Top </a:t>
              </a:r>
            </a:p>
            <a:p>
              <a:pPr algn="ctr"/>
              <a:r>
                <a:rPr lang="en-GB" altLang="en-US" sz="800">
                  <a:solidFill>
                    <a:schemeClr val="bg1"/>
                  </a:solidFill>
                </a:rPr>
                <a:t>Down</a:t>
              </a:r>
            </a:p>
          </p:txBody>
        </p:sp>
      </p:grpSp>
      <p:sp>
        <p:nvSpPr>
          <p:cNvPr id="4118" name="Down Arrow 48"/>
          <p:cNvSpPr>
            <a:spLocks noChangeArrowheads="1"/>
          </p:cNvSpPr>
          <p:nvPr/>
        </p:nvSpPr>
        <p:spPr bwMode="auto">
          <a:xfrm>
            <a:off x="346075" y="1628775"/>
            <a:ext cx="265113" cy="4410075"/>
          </a:xfrm>
          <a:prstGeom prst="downArrow">
            <a:avLst>
              <a:gd name="adj1" fmla="val 28704"/>
              <a:gd name="adj2" fmla="val 43050"/>
            </a:avLst>
          </a:prstGeom>
          <a:solidFill>
            <a:schemeClr val="tx1"/>
          </a:solidFill>
          <a:ln w="9525">
            <a:noFill/>
            <a:miter lim="800000"/>
            <a:headEnd/>
            <a:tailEnd/>
          </a:ln>
        </p:spPr>
        <p:txBody>
          <a:bodyPr lIns="0" tIns="0" rIns="0" bIns="0">
            <a:spAutoFit/>
          </a:bodyPr>
          <a:lstStyle/>
          <a:p>
            <a:pPr>
              <a:spcBef>
                <a:spcPct val="50000"/>
              </a:spcBef>
            </a:pPr>
            <a:endParaRPr lang="en-US" altLang="en-US">
              <a:solidFill>
                <a:schemeClr val="tx2"/>
              </a:solidFill>
            </a:endParaRPr>
          </a:p>
        </p:txBody>
      </p:sp>
      <p:sp>
        <p:nvSpPr>
          <p:cNvPr id="4119" name="Right Arrow 49"/>
          <p:cNvSpPr>
            <a:spLocks noChangeArrowheads="1"/>
          </p:cNvSpPr>
          <p:nvPr/>
        </p:nvSpPr>
        <p:spPr bwMode="auto">
          <a:xfrm>
            <a:off x="1835150" y="765175"/>
            <a:ext cx="6018213" cy="142875"/>
          </a:xfrm>
          <a:prstGeom prst="rightArrow">
            <a:avLst>
              <a:gd name="adj1" fmla="val 50000"/>
              <a:gd name="adj2" fmla="val 50313"/>
            </a:avLst>
          </a:prstGeom>
          <a:solidFill>
            <a:schemeClr val="tx1"/>
          </a:solidFill>
          <a:ln w="9525">
            <a:noFill/>
            <a:miter lim="800000"/>
            <a:headEnd/>
            <a:tailEnd/>
          </a:ln>
        </p:spPr>
        <p:txBody>
          <a:bodyPr lIns="0" tIns="0" rIns="0" bIns="0">
            <a:spAutoFit/>
          </a:bodyPr>
          <a:lstStyle/>
          <a:p>
            <a:pPr>
              <a:spcBef>
                <a:spcPct val="50000"/>
              </a:spcBef>
            </a:pPr>
            <a:endParaRPr lang="en-US" altLang="en-US">
              <a:solidFill>
                <a:schemeClr val="tx2"/>
              </a:solidFill>
            </a:endParaRPr>
          </a:p>
        </p:txBody>
      </p:sp>
      <p:sp>
        <p:nvSpPr>
          <p:cNvPr id="4120" name="TextBox 1"/>
          <p:cNvSpPr txBox="1">
            <a:spLocks noChangeArrowheads="1"/>
          </p:cNvSpPr>
          <p:nvPr/>
        </p:nvSpPr>
        <p:spPr bwMode="auto">
          <a:xfrm>
            <a:off x="2124075" y="188913"/>
            <a:ext cx="6118225" cy="457200"/>
          </a:xfrm>
          <a:prstGeom prst="rect">
            <a:avLst/>
          </a:prstGeom>
          <a:noFill/>
          <a:ln w="9525">
            <a:noFill/>
            <a:miter lim="800000"/>
            <a:headEnd/>
            <a:tailEnd/>
          </a:ln>
        </p:spPr>
        <p:txBody>
          <a:bodyPr>
            <a:spAutoFit/>
          </a:bodyPr>
          <a:lstStyle/>
          <a:p>
            <a:r>
              <a:rPr lang="en-GB" altLang="en-US" sz="2400" b="1">
                <a:solidFill>
                  <a:schemeClr val="tx2"/>
                </a:solidFill>
              </a:rPr>
              <a:t>Horizon 2020</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23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9233"/>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4" grpId="0"/>
      <p:bldP spid="92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brusselsdiplomatic.files.wordpress.com/2013/01/eurostar-train.jpg"/>
          <p:cNvPicPr>
            <a:picLocks noChangeAspect="1" noChangeArrowheads="1"/>
          </p:cNvPicPr>
          <p:nvPr/>
        </p:nvPicPr>
        <p:blipFill>
          <a:blip r:embed="rId2" cstate="print">
            <a:lum bright="70000" contrast="-70000"/>
          </a:blip>
          <a:srcRect r="45669"/>
          <a:stretch>
            <a:fillRect/>
          </a:stretch>
        </p:blipFill>
        <p:spPr bwMode="auto">
          <a:xfrm>
            <a:off x="3555282" y="0"/>
            <a:ext cx="5588718" cy="6858000"/>
          </a:xfrm>
          <a:prstGeom prst="rect">
            <a:avLst/>
          </a:prstGeom>
          <a:noFill/>
        </p:spPr>
      </p:pic>
      <p:pic>
        <p:nvPicPr>
          <p:cNvPr id="5" name="Picture 6" descr="http://www.freelargeimages.com/wp-content/uploads/2014/11/European_union_flag-8.jpg"/>
          <p:cNvPicPr>
            <a:picLocks noChangeAspect="1" noChangeArrowheads="1"/>
          </p:cNvPicPr>
          <p:nvPr/>
        </p:nvPicPr>
        <p:blipFill>
          <a:blip r:embed="rId3" cstate="print">
            <a:lum bright="70000" contrast="-70000"/>
          </a:blip>
          <a:srcRect l="57805"/>
          <a:stretch>
            <a:fillRect/>
          </a:stretch>
        </p:blipFill>
        <p:spPr bwMode="auto">
          <a:xfrm>
            <a:off x="0" y="0"/>
            <a:ext cx="4357970" cy="6858000"/>
          </a:xfrm>
          <a:prstGeom prst="rect">
            <a:avLst/>
          </a:prstGeom>
          <a:noFill/>
          <a:effectLst/>
        </p:spPr>
      </p:pic>
      <p:sp>
        <p:nvSpPr>
          <p:cNvPr id="2" name="Titre 1"/>
          <p:cNvSpPr>
            <a:spLocks noGrp="1"/>
          </p:cNvSpPr>
          <p:nvPr>
            <p:ph type="ctrTitle"/>
          </p:nvPr>
        </p:nvSpPr>
        <p:spPr>
          <a:xfrm>
            <a:off x="683568" y="2132856"/>
            <a:ext cx="7918648" cy="2666727"/>
          </a:xfrm>
        </p:spPr>
        <p:txBody>
          <a:bodyPr>
            <a:normAutofit fontScale="90000"/>
          </a:bodyPr>
          <a:lstStyle/>
          <a:p>
            <a:r>
              <a:rPr lang="fr-FR" b="1" dirty="0" smtClean="0">
                <a:solidFill>
                  <a:schemeClr val="accent1"/>
                </a:solidFill>
              </a:rPr>
              <a:t>Horizon 2020 – WP 2016 – 2017</a:t>
            </a:r>
            <a:br>
              <a:rPr lang="fr-FR" b="1" dirty="0" smtClean="0">
                <a:solidFill>
                  <a:schemeClr val="accent1"/>
                </a:solidFill>
              </a:rPr>
            </a:br>
            <a:r>
              <a:rPr lang="fr-FR" b="1" dirty="0" smtClean="0">
                <a:solidFill>
                  <a:schemeClr val="accent1"/>
                </a:solidFill>
              </a:rPr>
              <a:t>Call for </a:t>
            </a:r>
            <a:r>
              <a:rPr lang="fr-FR" b="1" dirty="0" err="1" smtClean="0">
                <a:solidFill>
                  <a:schemeClr val="accent1"/>
                </a:solidFill>
              </a:rPr>
              <a:t>Proposals</a:t>
            </a:r>
            <a:r>
              <a:rPr lang="fr-FR" b="1" dirty="0" smtClean="0">
                <a:solidFill>
                  <a:schemeClr val="accent1"/>
                </a:solidFill>
              </a:rPr>
              <a:t> </a:t>
            </a:r>
            <a:br>
              <a:rPr lang="fr-FR" b="1" dirty="0" smtClean="0">
                <a:solidFill>
                  <a:schemeClr val="accent1"/>
                </a:solidFill>
              </a:rPr>
            </a:br>
            <a:r>
              <a:rPr lang="fr-FR" b="1" dirty="0" smtClean="0">
                <a:solidFill>
                  <a:schemeClr val="accent1"/>
                </a:solidFill>
              </a:rPr>
              <a:t/>
            </a:r>
            <a:br>
              <a:rPr lang="fr-FR" b="1" dirty="0" smtClean="0">
                <a:solidFill>
                  <a:schemeClr val="accent1"/>
                </a:solidFill>
              </a:rPr>
            </a:br>
            <a:r>
              <a:rPr lang="fr-FR" b="1" dirty="0" smtClean="0">
                <a:solidFill>
                  <a:schemeClr val="accent1"/>
                </a:solidFill>
              </a:rPr>
              <a:t>Challenge 4</a:t>
            </a:r>
            <a:br>
              <a:rPr lang="fr-FR" b="1" dirty="0" smtClean="0">
                <a:solidFill>
                  <a:schemeClr val="accent1"/>
                </a:solidFill>
              </a:rPr>
            </a:br>
            <a:r>
              <a:rPr lang="fr-FR" b="1" dirty="0" smtClean="0">
                <a:solidFill>
                  <a:schemeClr val="accent1"/>
                </a:solidFill>
              </a:rPr>
              <a:t>« Smart, green &amp; </a:t>
            </a:r>
            <a:r>
              <a:rPr lang="fr-FR" b="1" dirty="0" err="1" smtClean="0">
                <a:solidFill>
                  <a:schemeClr val="accent1"/>
                </a:solidFill>
              </a:rPr>
              <a:t>integrated</a:t>
            </a:r>
            <a:r>
              <a:rPr lang="fr-FR" b="1" dirty="0" smtClean="0">
                <a:solidFill>
                  <a:schemeClr val="accent1"/>
                </a:solidFill>
              </a:rPr>
              <a:t> transport »</a:t>
            </a:r>
            <a:br>
              <a:rPr lang="fr-FR" b="1" dirty="0" smtClean="0">
                <a:solidFill>
                  <a:schemeClr val="accent1"/>
                </a:solidFill>
              </a:rPr>
            </a:br>
            <a:r>
              <a:rPr lang="fr-FR" b="1" dirty="0" smtClean="0">
                <a:solidFill>
                  <a:schemeClr val="accent1"/>
                </a:solidFill>
              </a:rPr>
              <a:t/>
            </a:r>
            <a:br>
              <a:rPr lang="fr-FR" b="1" dirty="0" smtClean="0">
                <a:solidFill>
                  <a:schemeClr val="accent1"/>
                </a:solidFill>
              </a:rPr>
            </a:br>
            <a:r>
              <a:rPr lang="fr-FR" sz="2700" b="1" dirty="0" smtClean="0">
                <a:solidFill>
                  <a:srgbClr val="FF0000"/>
                </a:solidFill>
              </a:rPr>
              <a:t>(NB: NO rail-</a:t>
            </a:r>
            <a:r>
              <a:rPr lang="fr-FR" sz="2700" b="1" dirty="0" err="1" smtClean="0">
                <a:solidFill>
                  <a:srgbClr val="FF0000"/>
                </a:solidFill>
              </a:rPr>
              <a:t>only</a:t>
            </a:r>
            <a:r>
              <a:rPr lang="fr-FR" sz="2700" b="1" dirty="0" smtClean="0">
                <a:solidFill>
                  <a:srgbClr val="FF0000"/>
                </a:solidFill>
              </a:rPr>
              <a:t> </a:t>
            </a:r>
            <a:r>
              <a:rPr lang="fr-FR" sz="2700" b="1" dirty="0" err="1" smtClean="0">
                <a:solidFill>
                  <a:srgbClr val="FF0000"/>
                </a:solidFill>
              </a:rPr>
              <a:t>topics</a:t>
            </a:r>
            <a:r>
              <a:rPr lang="fr-FR" sz="2700" b="1" dirty="0" smtClean="0">
                <a:solidFill>
                  <a:srgbClr val="FF0000"/>
                </a:solidFill>
              </a:rPr>
              <a:t>! – </a:t>
            </a:r>
            <a:r>
              <a:rPr lang="fr-FR" sz="2700" b="1" dirty="0" err="1" smtClean="0">
                <a:solidFill>
                  <a:srgbClr val="FF0000"/>
                </a:solidFill>
              </a:rPr>
              <a:t>only</a:t>
            </a:r>
            <a:r>
              <a:rPr lang="fr-FR" sz="2700" b="1" dirty="0" smtClean="0">
                <a:solidFill>
                  <a:srgbClr val="FF0000"/>
                </a:solidFill>
              </a:rPr>
              <a:t> </a:t>
            </a:r>
            <a:r>
              <a:rPr lang="fr-FR" sz="2700" b="1" dirty="0" err="1" smtClean="0">
                <a:solidFill>
                  <a:srgbClr val="FF0000"/>
                </a:solidFill>
              </a:rPr>
              <a:t>co</a:t>
            </a:r>
            <a:r>
              <a:rPr lang="fr-FR" sz="2700" b="1" dirty="0" smtClean="0">
                <a:solidFill>
                  <a:srgbClr val="FF0000"/>
                </a:solidFill>
              </a:rPr>
              <a:t>- &amp; </a:t>
            </a:r>
            <a:r>
              <a:rPr lang="fr-FR" sz="2700" b="1" dirty="0" err="1" smtClean="0">
                <a:solidFill>
                  <a:srgbClr val="FF0000"/>
                </a:solidFill>
              </a:rPr>
              <a:t>multi-modal</a:t>
            </a:r>
            <a:r>
              <a:rPr lang="fr-FR" sz="2700" b="1" dirty="0" smtClean="0">
                <a:solidFill>
                  <a:srgbClr val="FF0000"/>
                </a:solidFill>
              </a:rPr>
              <a:t> </a:t>
            </a:r>
            <a:r>
              <a:rPr lang="fr-FR" sz="2700" b="1" dirty="0" err="1" smtClean="0">
                <a:solidFill>
                  <a:srgbClr val="FF0000"/>
                </a:solidFill>
              </a:rPr>
              <a:t>topics</a:t>
            </a:r>
            <a:r>
              <a:rPr lang="fr-FR" sz="2700" b="1" dirty="0" smtClean="0">
                <a:solidFill>
                  <a:srgbClr val="FF0000"/>
                </a:solidFill>
              </a:rPr>
              <a:t>)</a:t>
            </a:r>
            <a:br>
              <a:rPr lang="fr-FR" sz="2700" b="1" dirty="0" smtClean="0">
                <a:solidFill>
                  <a:srgbClr val="FF0000"/>
                </a:solidFill>
              </a:rPr>
            </a:br>
            <a:r>
              <a:rPr lang="fr-FR" sz="2700" b="1" dirty="0" smtClean="0">
                <a:solidFill>
                  <a:srgbClr val="FF0000"/>
                </a:solidFill>
              </a:rPr>
              <a:t>(Rail-</a:t>
            </a:r>
            <a:r>
              <a:rPr lang="fr-FR" sz="2700" b="1" dirty="0" err="1" smtClean="0">
                <a:solidFill>
                  <a:srgbClr val="FF0000"/>
                </a:solidFill>
              </a:rPr>
              <a:t>only</a:t>
            </a:r>
            <a:r>
              <a:rPr lang="fr-FR" sz="2700" b="1" dirty="0" smtClean="0">
                <a:solidFill>
                  <a:srgbClr val="FF0000"/>
                </a:solidFill>
              </a:rPr>
              <a:t> = </a:t>
            </a:r>
            <a:r>
              <a:rPr lang="fr-FR" sz="2700" b="1" dirty="0" err="1" smtClean="0">
                <a:solidFill>
                  <a:srgbClr val="FF0000"/>
                </a:solidFill>
              </a:rPr>
              <a:t>inside</a:t>
            </a:r>
            <a:r>
              <a:rPr lang="fr-FR" sz="2700" b="1" dirty="0" smtClean="0">
                <a:solidFill>
                  <a:srgbClr val="FF0000"/>
                </a:solidFill>
              </a:rPr>
              <a:t> S2R!)</a:t>
            </a:r>
            <a:r>
              <a:rPr lang="fr-FR" b="1" dirty="0" smtClean="0"/>
              <a:t/>
            </a:r>
            <a:br>
              <a:rPr lang="fr-FR" b="1" dirty="0" smtClean="0"/>
            </a:br>
            <a:r>
              <a:rPr lang="fr-FR" b="1" dirty="0" smtClean="0"/>
              <a:t> </a:t>
            </a:r>
            <a:endParaRPr lang="en-GB" b="1"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4</a:t>
            </a:fld>
            <a:endParaRPr lang="fr-BE"/>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raileurope.com/cms-images/261/977/eastern-european-overview-1.jpg"/>
          <p:cNvPicPr>
            <a:picLocks noChangeAspect="1" noChangeArrowheads="1"/>
          </p:cNvPicPr>
          <p:nvPr/>
        </p:nvPicPr>
        <p:blipFill>
          <a:blip r:embed="rId2" cstate="print">
            <a:lum bright="70000" contrast="-70000"/>
          </a:blip>
          <a:srcRect r="35146" b="9617"/>
          <a:stretch>
            <a:fillRect/>
          </a:stretch>
        </p:blipFill>
        <p:spPr bwMode="auto">
          <a:xfrm>
            <a:off x="-6928" y="0"/>
            <a:ext cx="9150928" cy="6839988"/>
          </a:xfrm>
          <a:prstGeom prst="rect">
            <a:avLst/>
          </a:prstGeom>
          <a:noFill/>
          <a:effectLst/>
        </p:spPr>
      </p:pic>
      <p:cxnSp>
        <p:nvCxnSpPr>
          <p:cNvPr id="5" name="Connecteur droit 21"/>
          <p:cNvCxnSpPr/>
          <p:nvPr/>
        </p:nvCxnSpPr>
        <p:spPr>
          <a:xfrm>
            <a:off x="467544" y="836712"/>
            <a:ext cx="6961976" cy="2052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6" name="Connecteur droit 21"/>
          <p:cNvCxnSpPr/>
          <p:nvPr/>
        </p:nvCxnSpPr>
        <p:spPr>
          <a:xfrm flipV="1">
            <a:off x="1071538" y="6500834"/>
            <a:ext cx="7358114" cy="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7" name="Picture 2" descr="PNG - 12.1 ko - next picture"/>
          <p:cNvPicPr>
            <a:picLocks noChangeAspect="1" noChangeArrowheads="1"/>
          </p:cNvPicPr>
          <p:nvPr/>
        </p:nvPicPr>
        <p:blipFill>
          <a:blip r:embed="rId3" cstate="print"/>
          <a:srcRect/>
          <a:stretch>
            <a:fillRect/>
          </a:stretch>
        </p:blipFill>
        <p:spPr bwMode="auto">
          <a:xfrm>
            <a:off x="285720" y="6357958"/>
            <a:ext cx="647650" cy="308782"/>
          </a:xfrm>
          <a:prstGeom prst="rect">
            <a:avLst/>
          </a:prstGeom>
          <a:noFill/>
        </p:spPr>
      </p:pic>
      <p:sp>
        <p:nvSpPr>
          <p:cNvPr id="8" name="Espace réservé du numéro de diapositive 7"/>
          <p:cNvSpPr>
            <a:spLocks noGrp="1"/>
          </p:cNvSpPr>
          <p:nvPr>
            <p:ph type="sldNum" sz="quarter" idx="12"/>
          </p:nvPr>
        </p:nvSpPr>
        <p:spPr/>
        <p:txBody>
          <a:bodyPr/>
          <a:lstStyle/>
          <a:p>
            <a:fld id="{CF4668DC-857F-487D-BFFA-8C0CA5037977}" type="slidenum">
              <a:rPr lang="fr-BE" smtClean="0"/>
              <a:pPr/>
              <a:t>5</a:t>
            </a:fld>
            <a:endParaRPr lang="fr-BE"/>
          </a:p>
        </p:txBody>
      </p:sp>
      <p:sp>
        <p:nvSpPr>
          <p:cNvPr id="9" name="Titre 1"/>
          <p:cNvSpPr>
            <a:spLocks noGrp="1"/>
          </p:cNvSpPr>
          <p:nvPr>
            <p:ph type="title"/>
          </p:nvPr>
        </p:nvSpPr>
        <p:spPr>
          <a:xfrm>
            <a:off x="428596" y="142852"/>
            <a:ext cx="8229600" cy="642918"/>
          </a:xfrm>
        </p:spPr>
        <p:txBody>
          <a:bodyPr>
            <a:noAutofit/>
          </a:bodyPr>
          <a:lstStyle/>
          <a:p>
            <a:r>
              <a:rPr lang="fr-FR" sz="2400" b="1" dirty="0" smtClean="0">
                <a:solidFill>
                  <a:schemeClr val="accent1"/>
                </a:solidFill>
              </a:rPr>
              <a:t>From the DRAFT </a:t>
            </a:r>
            <a:r>
              <a:rPr lang="fr-FR" sz="2400" b="1" dirty="0" err="1" smtClean="0">
                <a:solidFill>
                  <a:schemeClr val="accent1"/>
                </a:solidFill>
              </a:rPr>
              <a:t>Work</a:t>
            </a:r>
            <a:r>
              <a:rPr lang="fr-FR" sz="2400" b="1" dirty="0" smtClean="0">
                <a:solidFill>
                  <a:schemeClr val="accent1"/>
                </a:solidFill>
              </a:rPr>
              <a:t> Program 2016/17, version </a:t>
            </a:r>
            <a:r>
              <a:rPr lang="fr-FR" sz="2400" b="1" dirty="0" err="1" smtClean="0">
                <a:solidFill>
                  <a:schemeClr val="accent1"/>
                </a:solidFill>
              </a:rPr>
              <a:t>June</a:t>
            </a:r>
            <a:r>
              <a:rPr lang="fr-FR" sz="2400" b="1" dirty="0" smtClean="0">
                <a:solidFill>
                  <a:schemeClr val="accent1"/>
                </a:solidFill>
              </a:rPr>
              <a:t> 2015 - Transport </a:t>
            </a:r>
            <a:r>
              <a:rPr lang="fr-FR" sz="2400" b="1" dirty="0" err="1" smtClean="0">
                <a:solidFill>
                  <a:schemeClr val="accent1"/>
                </a:solidFill>
              </a:rPr>
              <a:t>related</a:t>
            </a:r>
            <a:r>
              <a:rPr lang="fr-FR" sz="2400" b="1" dirty="0" smtClean="0">
                <a:solidFill>
                  <a:schemeClr val="accent1"/>
                </a:solidFill>
              </a:rPr>
              <a:t> issues</a:t>
            </a:r>
            <a:endParaRPr lang="en-GB" sz="2400" b="1" dirty="0">
              <a:solidFill>
                <a:schemeClr val="accent1"/>
              </a:solidFill>
            </a:endParaRPr>
          </a:p>
        </p:txBody>
      </p:sp>
      <p:sp>
        <p:nvSpPr>
          <p:cNvPr id="12" name="Espace réservé du contenu 2"/>
          <p:cNvSpPr>
            <a:spLocks noGrp="1"/>
          </p:cNvSpPr>
          <p:nvPr>
            <p:ph idx="1"/>
          </p:nvPr>
        </p:nvSpPr>
        <p:spPr>
          <a:xfrm>
            <a:off x="539552" y="1124744"/>
            <a:ext cx="8208912" cy="5310352"/>
          </a:xfrm>
        </p:spPr>
        <p:txBody>
          <a:bodyPr>
            <a:normAutofit/>
          </a:bodyPr>
          <a:lstStyle/>
          <a:p>
            <a:pPr>
              <a:buNone/>
            </a:pPr>
            <a:r>
              <a:rPr lang="en-GB" sz="2400" u="sng" dirty="0" smtClean="0">
                <a:solidFill>
                  <a:schemeClr val="accent1"/>
                </a:solidFill>
              </a:rPr>
              <a:t>New in this version</a:t>
            </a:r>
            <a:r>
              <a:rPr lang="en-GB" sz="2400" dirty="0" smtClean="0">
                <a:solidFill>
                  <a:schemeClr val="accent1"/>
                </a:solidFill>
              </a:rPr>
              <a:t>:</a:t>
            </a:r>
          </a:p>
          <a:p>
            <a:pPr>
              <a:buNone/>
            </a:pPr>
            <a:endParaRPr lang="en-GB" sz="2400" dirty="0" smtClean="0">
              <a:solidFill>
                <a:schemeClr val="accent1"/>
              </a:solidFill>
              <a:sym typeface="Wingdings" pitchFamily="2" charset="2"/>
            </a:endParaRPr>
          </a:p>
          <a:p>
            <a:pPr>
              <a:buNone/>
            </a:pPr>
            <a:r>
              <a:rPr lang="en-GB" sz="2400" dirty="0" smtClean="0">
                <a:solidFill>
                  <a:schemeClr val="accent1"/>
                </a:solidFill>
                <a:sym typeface="Wingdings" pitchFamily="2" charset="2"/>
              </a:rPr>
              <a:t> Additional and redesigned calls in aviation</a:t>
            </a:r>
          </a:p>
          <a:p>
            <a:pPr>
              <a:buNone/>
            </a:pPr>
            <a:r>
              <a:rPr lang="en-GB" sz="2400" dirty="0" smtClean="0">
                <a:solidFill>
                  <a:schemeClr val="accent1"/>
                </a:solidFill>
                <a:sym typeface="Wingdings" pitchFamily="2" charset="2"/>
              </a:rPr>
              <a:t> New “New ways of supporting development and implementation of neighbourhood-level and urban-district–level transport innovations”</a:t>
            </a:r>
          </a:p>
          <a:p>
            <a:pPr>
              <a:buFont typeface="Wingdings" pitchFamily="2" charset="2"/>
              <a:buChar char="è"/>
            </a:pPr>
            <a:r>
              <a:rPr lang="en-GB" sz="2400" dirty="0" smtClean="0">
                <a:solidFill>
                  <a:schemeClr val="accent1"/>
                </a:solidFill>
                <a:sym typeface="Wingdings" pitchFamily="2" charset="2"/>
              </a:rPr>
              <a:t>More “Other Actions”</a:t>
            </a:r>
          </a:p>
          <a:p>
            <a:pPr>
              <a:buNone/>
            </a:pPr>
            <a:endParaRPr lang="en-GB" sz="2400" dirty="0" smtClean="0">
              <a:solidFill>
                <a:schemeClr val="accent1"/>
              </a:solidFill>
              <a:sym typeface="Wingdings" pitchFamily="2" charset="2"/>
            </a:endParaRPr>
          </a:p>
          <a:p>
            <a:pPr>
              <a:buFont typeface="Wingdings" pitchFamily="2" charset="2"/>
              <a:buChar char="è"/>
            </a:pPr>
            <a:r>
              <a:rPr lang="fr-FR" sz="2400" dirty="0" smtClean="0">
                <a:solidFill>
                  <a:schemeClr val="accent1"/>
                </a:solidFill>
              </a:rPr>
              <a:t> </a:t>
            </a:r>
            <a:r>
              <a:rPr lang="fr-FR" sz="2400" dirty="0" err="1" smtClean="0">
                <a:solidFill>
                  <a:schemeClr val="accent1"/>
                </a:solidFill>
              </a:rPr>
              <a:t>Opening</a:t>
            </a:r>
            <a:r>
              <a:rPr lang="fr-FR" sz="2400" dirty="0" smtClean="0">
                <a:solidFill>
                  <a:schemeClr val="accent1"/>
                </a:solidFill>
              </a:rPr>
              <a:t> of the Call – (</a:t>
            </a:r>
            <a:r>
              <a:rPr lang="fr-FR" sz="2400" b="1" i="1" dirty="0" smtClean="0">
                <a:solidFill>
                  <a:schemeClr val="accent1"/>
                </a:solidFill>
              </a:rPr>
              <a:t>not certain </a:t>
            </a:r>
            <a:r>
              <a:rPr lang="fr-FR" sz="2400" b="1" i="1" dirty="0" err="1" smtClean="0">
                <a:solidFill>
                  <a:schemeClr val="accent1"/>
                </a:solidFill>
              </a:rPr>
              <a:t>yet</a:t>
            </a:r>
            <a:r>
              <a:rPr lang="fr-FR" sz="2400" dirty="0" smtClean="0">
                <a:solidFill>
                  <a:schemeClr val="accent1"/>
                </a:solidFill>
              </a:rPr>
              <a:t>)</a:t>
            </a:r>
            <a:r>
              <a:rPr lang="fr-FR" sz="2400" dirty="0" smtClean="0">
                <a:solidFill>
                  <a:srgbClr val="FF0000"/>
                </a:solidFill>
              </a:rPr>
              <a:t> - </a:t>
            </a:r>
            <a:r>
              <a:rPr lang="fr-FR" sz="2400" b="1" dirty="0" smtClean="0">
                <a:solidFill>
                  <a:srgbClr val="FF0000"/>
                </a:solidFill>
              </a:rPr>
              <a:t>30 </a:t>
            </a:r>
            <a:r>
              <a:rPr lang="fr-FR" sz="2400" b="1" dirty="0" err="1" smtClean="0">
                <a:solidFill>
                  <a:srgbClr val="FF0000"/>
                </a:solidFill>
              </a:rPr>
              <a:t>September</a:t>
            </a:r>
            <a:r>
              <a:rPr lang="fr-FR" sz="2400" b="1" dirty="0" smtClean="0">
                <a:solidFill>
                  <a:srgbClr val="FF0000"/>
                </a:solidFill>
              </a:rPr>
              <a:t> 2015</a:t>
            </a:r>
          </a:p>
          <a:p>
            <a:pPr lvl="1">
              <a:buFont typeface="Wingdings" pitchFamily="2" charset="2"/>
              <a:buChar char="è"/>
            </a:pPr>
            <a:r>
              <a:rPr lang="fr-FR" sz="2400" dirty="0" smtClean="0">
                <a:solidFill>
                  <a:schemeClr val="accent1"/>
                </a:solidFill>
              </a:rPr>
              <a:t> 1</a:t>
            </a:r>
            <a:r>
              <a:rPr lang="fr-FR" sz="2400" baseline="30000" dirty="0" smtClean="0">
                <a:solidFill>
                  <a:schemeClr val="accent1"/>
                </a:solidFill>
              </a:rPr>
              <a:t>st</a:t>
            </a:r>
            <a:r>
              <a:rPr lang="fr-FR" sz="2400" dirty="0" smtClean="0">
                <a:solidFill>
                  <a:schemeClr val="accent1"/>
                </a:solidFill>
              </a:rPr>
              <a:t> Stage deadline: </a:t>
            </a:r>
            <a:r>
              <a:rPr lang="fr-FR" sz="2400" b="1" dirty="0" smtClean="0">
                <a:solidFill>
                  <a:srgbClr val="FF0000"/>
                </a:solidFill>
              </a:rPr>
              <a:t>20 </a:t>
            </a:r>
            <a:r>
              <a:rPr lang="fr-FR" sz="2400" b="1" dirty="0" err="1" smtClean="0">
                <a:solidFill>
                  <a:srgbClr val="FF0000"/>
                </a:solidFill>
              </a:rPr>
              <a:t>January</a:t>
            </a:r>
            <a:r>
              <a:rPr lang="fr-FR" sz="2400" b="1" dirty="0" smtClean="0">
                <a:solidFill>
                  <a:srgbClr val="FF0000"/>
                </a:solidFill>
              </a:rPr>
              <a:t> 2016</a:t>
            </a:r>
          </a:p>
          <a:p>
            <a:pPr lvl="1">
              <a:buFont typeface="Wingdings" pitchFamily="2" charset="2"/>
              <a:buChar char="è"/>
            </a:pPr>
            <a:r>
              <a:rPr lang="fr-FR" sz="2400" dirty="0" smtClean="0">
                <a:solidFill>
                  <a:schemeClr val="accent1"/>
                </a:solidFill>
              </a:rPr>
              <a:t> 2</a:t>
            </a:r>
            <a:r>
              <a:rPr lang="fr-FR" sz="2400" baseline="30000" dirty="0" smtClean="0">
                <a:solidFill>
                  <a:schemeClr val="accent1"/>
                </a:solidFill>
              </a:rPr>
              <a:t>nd</a:t>
            </a:r>
            <a:r>
              <a:rPr lang="fr-FR" sz="2400" dirty="0" smtClean="0">
                <a:solidFill>
                  <a:schemeClr val="accent1"/>
                </a:solidFill>
              </a:rPr>
              <a:t> Stage deadline:</a:t>
            </a:r>
            <a:r>
              <a:rPr lang="en-GB" sz="2400" dirty="0" smtClean="0">
                <a:solidFill>
                  <a:schemeClr val="accent1"/>
                </a:solidFill>
              </a:rPr>
              <a:t> </a:t>
            </a:r>
            <a:r>
              <a:rPr lang="en-GB" sz="2400" b="1" dirty="0" smtClean="0">
                <a:solidFill>
                  <a:srgbClr val="FF0000"/>
                </a:solidFill>
              </a:rPr>
              <a:t>29 September 2016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brusselsdiplomatic.files.wordpress.com/2013/01/eurostar-train.jpg"/>
          <p:cNvPicPr>
            <a:picLocks noChangeAspect="1" noChangeArrowheads="1"/>
          </p:cNvPicPr>
          <p:nvPr/>
        </p:nvPicPr>
        <p:blipFill>
          <a:blip r:embed="rId2" cstate="print">
            <a:lum bright="70000" contrast="-70000"/>
          </a:blip>
          <a:srcRect r="45669"/>
          <a:stretch>
            <a:fillRect/>
          </a:stretch>
        </p:blipFill>
        <p:spPr bwMode="auto">
          <a:xfrm>
            <a:off x="3555282" y="0"/>
            <a:ext cx="5588718" cy="6858000"/>
          </a:xfrm>
          <a:prstGeom prst="rect">
            <a:avLst/>
          </a:prstGeom>
          <a:noFill/>
        </p:spPr>
      </p:pic>
      <p:pic>
        <p:nvPicPr>
          <p:cNvPr id="5" name="Picture 6" descr="http://www.freelargeimages.com/wp-content/uploads/2014/11/European_union_flag-8.jpg"/>
          <p:cNvPicPr>
            <a:picLocks noChangeAspect="1" noChangeArrowheads="1"/>
          </p:cNvPicPr>
          <p:nvPr/>
        </p:nvPicPr>
        <p:blipFill>
          <a:blip r:embed="rId3" cstate="print">
            <a:lum bright="70000" contrast="-70000"/>
          </a:blip>
          <a:srcRect l="57805"/>
          <a:stretch>
            <a:fillRect/>
          </a:stretch>
        </p:blipFill>
        <p:spPr bwMode="auto">
          <a:xfrm>
            <a:off x="0" y="0"/>
            <a:ext cx="4357970" cy="6858000"/>
          </a:xfrm>
          <a:prstGeom prst="rect">
            <a:avLst/>
          </a:prstGeom>
          <a:noFill/>
          <a:effectLst/>
        </p:spPr>
      </p:pic>
      <p:sp>
        <p:nvSpPr>
          <p:cNvPr id="2" name="Titre 1"/>
          <p:cNvSpPr>
            <a:spLocks noGrp="1"/>
          </p:cNvSpPr>
          <p:nvPr>
            <p:ph type="ctrTitle"/>
          </p:nvPr>
        </p:nvSpPr>
        <p:spPr>
          <a:xfrm>
            <a:off x="683568" y="2132856"/>
            <a:ext cx="7918648" cy="2666727"/>
          </a:xfrm>
        </p:spPr>
        <p:txBody>
          <a:bodyPr>
            <a:normAutofit fontScale="90000"/>
          </a:bodyPr>
          <a:lstStyle/>
          <a:p>
            <a:r>
              <a:rPr lang="fr-FR" b="1" dirty="0" smtClean="0">
                <a:solidFill>
                  <a:schemeClr val="accent1"/>
                </a:solidFill>
              </a:rPr>
              <a:t>Horizon 2020 – WP 2016 – 2017</a:t>
            </a:r>
            <a:br>
              <a:rPr lang="fr-FR" b="1" dirty="0" smtClean="0">
                <a:solidFill>
                  <a:schemeClr val="accent1"/>
                </a:solidFill>
              </a:rPr>
            </a:br>
            <a:r>
              <a:rPr lang="fr-FR" b="1" dirty="0" smtClean="0">
                <a:solidFill>
                  <a:schemeClr val="accent1"/>
                </a:solidFill>
              </a:rPr>
              <a:t>Call for </a:t>
            </a:r>
            <a:r>
              <a:rPr lang="fr-FR" b="1" dirty="0" err="1" smtClean="0">
                <a:solidFill>
                  <a:schemeClr val="accent1"/>
                </a:solidFill>
              </a:rPr>
              <a:t>Proposals</a:t>
            </a:r>
            <a:r>
              <a:rPr lang="fr-FR" b="1" dirty="0" smtClean="0">
                <a:solidFill>
                  <a:schemeClr val="accent1"/>
                </a:solidFill>
              </a:rPr>
              <a:t> </a:t>
            </a:r>
            <a:br>
              <a:rPr lang="fr-FR" b="1" dirty="0" smtClean="0">
                <a:solidFill>
                  <a:schemeClr val="accent1"/>
                </a:solidFill>
              </a:rPr>
            </a:br>
            <a:r>
              <a:rPr lang="fr-FR" b="1" dirty="0" smtClean="0">
                <a:solidFill>
                  <a:schemeClr val="accent1"/>
                </a:solidFill>
              </a:rPr>
              <a:t/>
            </a:r>
            <a:br>
              <a:rPr lang="fr-FR" b="1" dirty="0" smtClean="0">
                <a:solidFill>
                  <a:schemeClr val="accent1"/>
                </a:solidFill>
              </a:rPr>
            </a:br>
            <a:r>
              <a:rPr lang="fr-FR" b="1" dirty="0" err="1" smtClean="0">
                <a:solidFill>
                  <a:schemeClr val="accent1"/>
                </a:solidFill>
              </a:rPr>
              <a:t>Potentially</a:t>
            </a:r>
            <a:r>
              <a:rPr lang="fr-FR" b="1" dirty="0" smtClean="0">
                <a:solidFill>
                  <a:schemeClr val="accent1"/>
                </a:solidFill>
              </a:rPr>
              <a:t> </a:t>
            </a:r>
            <a:r>
              <a:rPr lang="fr-FR" b="1" dirty="0" err="1" smtClean="0">
                <a:solidFill>
                  <a:schemeClr val="accent1"/>
                </a:solidFill>
              </a:rPr>
              <a:t>interesting</a:t>
            </a:r>
            <a:r>
              <a:rPr lang="fr-FR" b="1" dirty="0" smtClean="0">
                <a:solidFill>
                  <a:schemeClr val="accent1"/>
                </a:solidFill>
              </a:rPr>
              <a:t> </a:t>
            </a:r>
            <a:r>
              <a:rPr lang="fr-FR" b="1" dirty="0" err="1" smtClean="0">
                <a:solidFill>
                  <a:schemeClr val="accent1"/>
                </a:solidFill>
              </a:rPr>
              <a:t>topics</a:t>
            </a:r>
            <a:r>
              <a:rPr lang="fr-FR" b="1" dirty="0" smtClean="0">
                <a:solidFill>
                  <a:schemeClr val="accent1"/>
                </a:solidFill>
              </a:rPr>
              <a:t> for rail </a:t>
            </a:r>
            <a:r>
              <a:rPr lang="fr-FR" b="1" dirty="0" err="1" smtClean="0">
                <a:solidFill>
                  <a:schemeClr val="accent1"/>
                </a:solidFill>
              </a:rPr>
              <a:t>stakeholder</a:t>
            </a:r>
            <a:r>
              <a:rPr lang="fr-FR" b="1" dirty="0" smtClean="0">
                <a:solidFill>
                  <a:schemeClr val="accent1"/>
                </a:solidFill>
              </a:rPr>
              <a:t> </a:t>
            </a:r>
            <a:r>
              <a:rPr lang="fr-FR" b="1" dirty="0" err="1" smtClean="0">
                <a:solidFill>
                  <a:schemeClr val="accent1"/>
                </a:solidFill>
              </a:rPr>
              <a:t>involvement</a:t>
            </a:r>
            <a:r>
              <a:rPr lang="fr-FR" b="1" dirty="0" smtClean="0">
                <a:solidFill>
                  <a:schemeClr val="accent1"/>
                </a:solidFill>
              </a:rPr>
              <a:t/>
            </a:r>
            <a:br>
              <a:rPr lang="fr-FR" b="1" dirty="0" smtClean="0">
                <a:solidFill>
                  <a:schemeClr val="accent1"/>
                </a:solidFill>
              </a:rPr>
            </a:br>
            <a:r>
              <a:rPr lang="fr-FR" b="1" dirty="0" smtClean="0">
                <a:solidFill>
                  <a:schemeClr val="accent1"/>
                </a:solidFill>
              </a:rPr>
              <a:t/>
            </a:r>
            <a:br>
              <a:rPr lang="fr-FR" b="1" dirty="0" smtClean="0">
                <a:solidFill>
                  <a:schemeClr val="accent1"/>
                </a:solidFill>
              </a:rPr>
            </a:br>
            <a:r>
              <a:rPr lang="fr-FR" b="1" dirty="0" smtClean="0"/>
              <a:t/>
            </a:r>
            <a:br>
              <a:rPr lang="fr-FR" b="1" dirty="0" smtClean="0"/>
            </a:br>
            <a:r>
              <a:rPr lang="fr-FR" b="1" dirty="0" smtClean="0"/>
              <a:t> </a:t>
            </a:r>
            <a:endParaRPr lang="en-GB" b="1" dirty="0"/>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6</a:t>
            </a:fld>
            <a:endParaRPr lang="fr-BE"/>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raileurope.com/cms-images/261/977/eastern-european-overview-1.jpg"/>
          <p:cNvPicPr>
            <a:picLocks noChangeAspect="1" noChangeArrowheads="1"/>
          </p:cNvPicPr>
          <p:nvPr/>
        </p:nvPicPr>
        <p:blipFill>
          <a:blip r:embed="rId2" cstate="print">
            <a:lum bright="70000" contrast="-70000"/>
          </a:blip>
          <a:srcRect r="35146" b="9617"/>
          <a:stretch>
            <a:fillRect/>
          </a:stretch>
        </p:blipFill>
        <p:spPr bwMode="auto">
          <a:xfrm>
            <a:off x="-6928" y="0"/>
            <a:ext cx="9150928" cy="6839988"/>
          </a:xfrm>
          <a:prstGeom prst="rect">
            <a:avLst/>
          </a:prstGeom>
          <a:noFill/>
          <a:effectLst/>
        </p:spPr>
      </p:pic>
      <p:cxnSp>
        <p:nvCxnSpPr>
          <p:cNvPr id="5" name="Connecteur droit 21"/>
          <p:cNvCxnSpPr/>
          <p:nvPr/>
        </p:nvCxnSpPr>
        <p:spPr>
          <a:xfrm>
            <a:off x="467544" y="836712"/>
            <a:ext cx="6961976" cy="2052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6" name="Connecteur droit 21"/>
          <p:cNvCxnSpPr/>
          <p:nvPr/>
        </p:nvCxnSpPr>
        <p:spPr>
          <a:xfrm flipV="1">
            <a:off x="1071538" y="6500834"/>
            <a:ext cx="7358114" cy="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7" name="Picture 2" descr="PNG - 12.1 ko - next picture"/>
          <p:cNvPicPr>
            <a:picLocks noChangeAspect="1" noChangeArrowheads="1"/>
          </p:cNvPicPr>
          <p:nvPr/>
        </p:nvPicPr>
        <p:blipFill>
          <a:blip r:embed="rId3" cstate="print"/>
          <a:srcRect/>
          <a:stretch>
            <a:fillRect/>
          </a:stretch>
        </p:blipFill>
        <p:spPr bwMode="auto">
          <a:xfrm>
            <a:off x="285720" y="6357958"/>
            <a:ext cx="647650" cy="308782"/>
          </a:xfrm>
          <a:prstGeom prst="rect">
            <a:avLst/>
          </a:prstGeom>
          <a:noFill/>
        </p:spPr>
      </p:pic>
      <p:sp>
        <p:nvSpPr>
          <p:cNvPr id="8" name="Espace réservé du numéro de diapositive 7"/>
          <p:cNvSpPr>
            <a:spLocks noGrp="1"/>
          </p:cNvSpPr>
          <p:nvPr>
            <p:ph type="sldNum" sz="quarter" idx="12"/>
          </p:nvPr>
        </p:nvSpPr>
        <p:spPr/>
        <p:txBody>
          <a:bodyPr/>
          <a:lstStyle/>
          <a:p>
            <a:fld id="{CF4668DC-857F-487D-BFFA-8C0CA5037977}" type="slidenum">
              <a:rPr lang="fr-BE" smtClean="0"/>
              <a:pPr/>
              <a:t>7</a:t>
            </a:fld>
            <a:endParaRPr lang="fr-BE"/>
          </a:p>
        </p:txBody>
      </p:sp>
      <p:sp>
        <p:nvSpPr>
          <p:cNvPr id="9" name="Titre 1"/>
          <p:cNvSpPr>
            <a:spLocks noGrp="1"/>
          </p:cNvSpPr>
          <p:nvPr>
            <p:ph type="title"/>
          </p:nvPr>
        </p:nvSpPr>
        <p:spPr>
          <a:xfrm>
            <a:off x="428596" y="142852"/>
            <a:ext cx="8229600" cy="642918"/>
          </a:xfrm>
        </p:spPr>
        <p:txBody>
          <a:bodyPr>
            <a:normAutofit/>
          </a:bodyPr>
          <a:lstStyle/>
          <a:p>
            <a:pPr algn="l"/>
            <a:r>
              <a:rPr lang="fr-FR" sz="3600" b="1" dirty="0" smtClean="0">
                <a:solidFill>
                  <a:schemeClr val="accent1"/>
                </a:solidFill>
                <a:latin typeface="Cambria" pitchFamily="18" charset="0"/>
              </a:rPr>
              <a:t>1. </a:t>
            </a:r>
            <a:r>
              <a:rPr lang="en-GB" sz="3600" b="1" dirty="0" smtClean="0">
                <a:solidFill>
                  <a:schemeClr val="accent1"/>
                </a:solidFill>
                <a:latin typeface="Cambria" pitchFamily="18" charset="0"/>
              </a:rPr>
              <a:t>MG-6.1-2016. </a:t>
            </a:r>
            <a:r>
              <a:rPr lang="fr-FR" sz="3600" b="1" dirty="0" smtClean="0">
                <a:solidFill>
                  <a:schemeClr val="accent1"/>
                </a:solidFill>
                <a:latin typeface="Cambria" pitchFamily="18" charset="0"/>
              </a:rPr>
              <a:t> </a:t>
            </a:r>
            <a:endParaRPr lang="en-GB" sz="3600" b="1" dirty="0">
              <a:solidFill>
                <a:schemeClr val="accent1"/>
              </a:solidFill>
              <a:latin typeface="Cambria" pitchFamily="18" charset="0"/>
            </a:endParaRPr>
          </a:p>
        </p:txBody>
      </p:sp>
      <p:sp>
        <p:nvSpPr>
          <p:cNvPr id="11" name="Espace réservé du contenu 2"/>
          <p:cNvSpPr>
            <a:spLocks noGrp="1"/>
          </p:cNvSpPr>
          <p:nvPr>
            <p:ph idx="1"/>
          </p:nvPr>
        </p:nvSpPr>
        <p:spPr>
          <a:xfrm>
            <a:off x="467544" y="980728"/>
            <a:ext cx="6912768" cy="5472608"/>
          </a:xfrm>
        </p:spPr>
        <p:txBody>
          <a:bodyPr>
            <a:normAutofit fontScale="85000" lnSpcReduction="20000"/>
          </a:bodyPr>
          <a:lstStyle/>
          <a:p>
            <a:pPr>
              <a:buNone/>
            </a:pPr>
            <a:r>
              <a:rPr lang="en-GB" sz="2000" b="1" u="sng" dirty="0" smtClean="0"/>
              <a:t>Innovative concepts, systems and services towards 'mobility as a service‘</a:t>
            </a:r>
          </a:p>
          <a:p>
            <a:pPr>
              <a:buNone/>
            </a:pPr>
            <a:endParaRPr lang="fr-FR" sz="2000" dirty="0" smtClean="0"/>
          </a:p>
          <a:p>
            <a:pPr marL="0" algn="just">
              <a:buNone/>
            </a:pPr>
            <a:r>
              <a:rPr lang="en-GB" sz="2000" dirty="0" smtClean="0"/>
              <a:t>• </a:t>
            </a:r>
            <a:r>
              <a:rPr lang="en-GB" sz="2000" b="1" dirty="0" smtClean="0">
                <a:solidFill>
                  <a:srgbClr val="FF0000"/>
                </a:solidFill>
              </a:rPr>
              <a:t>Multi-modal, cross-border traffic management, information and planning systems</a:t>
            </a:r>
            <a:r>
              <a:rPr lang="en-GB" sz="2000" dirty="0" smtClean="0"/>
              <a:t>, to serve passengers and/or other users.</a:t>
            </a:r>
          </a:p>
          <a:p>
            <a:pPr marL="0" algn="just">
              <a:buNone/>
            </a:pPr>
            <a:endParaRPr lang="en-GB" sz="2000" dirty="0" smtClean="0"/>
          </a:p>
          <a:p>
            <a:pPr marL="0" algn="just">
              <a:buNone/>
            </a:pPr>
            <a:r>
              <a:rPr lang="en-GB" sz="2000" dirty="0" smtClean="0"/>
              <a:t>• </a:t>
            </a:r>
            <a:r>
              <a:rPr lang="en-GB" sz="2000" b="1" dirty="0" smtClean="0">
                <a:solidFill>
                  <a:srgbClr val="FF0000"/>
                </a:solidFill>
              </a:rPr>
              <a:t>Analysis of the range of services to be made accessible under each interface</a:t>
            </a:r>
            <a:r>
              <a:rPr lang="en-GB" sz="2000" dirty="0" smtClean="0"/>
              <a:t>, by taking into account differences between various user groups.</a:t>
            </a:r>
          </a:p>
          <a:p>
            <a:pPr marL="0" algn="just">
              <a:buNone/>
            </a:pPr>
            <a:endParaRPr lang="en-GB" sz="2000" dirty="0" smtClean="0"/>
          </a:p>
          <a:p>
            <a:pPr marL="0" algn="just">
              <a:buNone/>
            </a:pPr>
            <a:r>
              <a:rPr lang="en-GB" sz="2000" dirty="0" smtClean="0"/>
              <a:t>• </a:t>
            </a:r>
            <a:r>
              <a:rPr lang="en-GB" sz="2000" b="1" dirty="0" smtClean="0">
                <a:solidFill>
                  <a:srgbClr val="FF0000"/>
                </a:solidFill>
              </a:rPr>
              <a:t>Identification of the success and failure factors of the new concept(s)</a:t>
            </a:r>
            <a:r>
              <a:rPr lang="en-GB" sz="2000" dirty="0" smtClean="0">
                <a:solidFill>
                  <a:srgbClr val="FF0000"/>
                </a:solidFill>
              </a:rPr>
              <a:t>, </a:t>
            </a:r>
            <a:r>
              <a:rPr lang="en-GB" sz="2000" dirty="0" smtClean="0"/>
              <a:t>such as mobility as a service, with particular attention to the users' acceptance factors.</a:t>
            </a:r>
          </a:p>
          <a:p>
            <a:pPr marL="0" algn="just">
              <a:buNone/>
            </a:pPr>
            <a:endParaRPr lang="en-GB" sz="2000" dirty="0" smtClean="0"/>
          </a:p>
          <a:p>
            <a:pPr marL="0" algn="just">
              <a:buNone/>
            </a:pPr>
            <a:r>
              <a:rPr lang="en-GB" sz="2000" b="1" dirty="0" smtClean="0"/>
              <a:t>• </a:t>
            </a:r>
            <a:r>
              <a:rPr lang="en-GB" sz="2000" b="1" dirty="0" smtClean="0">
                <a:solidFill>
                  <a:srgbClr val="FF0000"/>
                </a:solidFill>
              </a:rPr>
              <a:t>Identification of the necessary framework (regulatory, technological, financial, etc.) to support the implementation of new services</a:t>
            </a:r>
            <a:r>
              <a:rPr lang="en-GB" sz="2000" dirty="0" smtClean="0"/>
              <a:t>, including the needed private-public collaboration requirements.</a:t>
            </a:r>
          </a:p>
          <a:p>
            <a:pPr marL="0" algn="just">
              <a:buNone/>
            </a:pPr>
            <a:endParaRPr lang="en-GB" sz="2000" dirty="0" smtClean="0"/>
          </a:p>
          <a:p>
            <a:pPr marL="0" algn="just">
              <a:buNone/>
            </a:pPr>
            <a:r>
              <a:rPr lang="en-GB" sz="2000" dirty="0" smtClean="0"/>
              <a:t>• Identification and development of </a:t>
            </a:r>
            <a:r>
              <a:rPr lang="en-GB" sz="2000" b="1" dirty="0" smtClean="0">
                <a:solidFill>
                  <a:srgbClr val="FF0000"/>
                </a:solidFill>
              </a:rPr>
              <a:t>viable business models suitable for future market take-up.</a:t>
            </a:r>
          </a:p>
          <a:p>
            <a:pPr marL="0" algn="just">
              <a:buNone/>
            </a:pPr>
            <a:endParaRPr lang="en-GB" sz="2000" dirty="0" smtClean="0"/>
          </a:p>
          <a:p>
            <a:pPr marL="0" algn="just">
              <a:buNone/>
            </a:pPr>
            <a:r>
              <a:rPr lang="en-GB" sz="2000" dirty="0" smtClean="0"/>
              <a:t>• </a:t>
            </a:r>
            <a:r>
              <a:rPr lang="en-GB" sz="2000" b="1" dirty="0" smtClean="0">
                <a:solidFill>
                  <a:srgbClr val="FF0000"/>
                </a:solidFill>
              </a:rPr>
              <a:t>Identification and validation of measures apt to induce socially-responsible</a:t>
            </a:r>
            <a:r>
              <a:rPr lang="en-GB" sz="2000" dirty="0" smtClean="0">
                <a:solidFill>
                  <a:srgbClr val="FF0000"/>
                </a:solidFill>
              </a:rPr>
              <a:t> </a:t>
            </a:r>
            <a:r>
              <a:rPr lang="en-GB" sz="2000" dirty="0" smtClean="0"/>
              <a:t>(e.g. vis-à-vis the environment) </a:t>
            </a:r>
            <a:r>
              <a:rPr lang="en-GB" sz="2000" b="1" dirty="0" smtClean="0">
                <a:solidFill>
                  <a:srgbClr val="FF0000"/>
                </a:solidFill>
              </a:rPr>
              <a:t>travel behaviours and advanced planning</a:t>
            </a:r>
            <a:r>
              <a:rPr lang="en-GB" sz="2000" dirty="0" smtClean="0">
                <a:solidFill>
                  <a:srgbClr val="FF0000"/>
                </a:solidFill>
              </a:rPr>
              <a:t> </a:t>
            </a:r>
            <a:r>
              <a:rPr lang="en-GB" sz="2000" dirty="0" smtClean="0"/>
              <a:t>(e.g. via integrated intermodal paperless ticketing).</a:t>
            </a:r>
          </a:p>
        </p:txBody>
      </p:sp>
      <p:graphicFrame>
        <p:nvGraphicFramePr>
          <p:cNvPr id="10" name="Tableau 9"/>
          <p:cNvGraphicFramePr>
            <a:graphicFrameLocks noGrp="1"/>
          </p:cNvGraphicFramePr>
          <p:nvPr/>
        </p:nvGraphicFramePr>
        <p:xfrm>
          <a:off x="7596336" y="2060848"/>
          <a:ext cx="1247800" cy="3456384"/>
        </p:xfrm>
        <a:graphic>
          <a:graphicData uri="http://schemas.openxmlformats.org/drawingml/2006/table">
            <a:tbl>
              <a:tblPr firstRow="1" bandRow="1">
                <a:tableStyleId>{5940675A-B579-460E-94D1-54222C63F5DA}</a:tableStyleId>
              </a:tblPr>
              <a:tblGrid>
                <a:gridCol w="1247800"/>
              </a:tblGrid>
              <a:tr h="1152128">
                <a:tc>
                  <a:txBody>
                    <a:bodyPr/>
                    <a:lstStyle/>
                    <a:p>
                      <a:r>
                        <a:rPr lang="fr-FR" sz="1600" b="1" dirty="0" smtClean="0"/>
                        <a:t>EU </a:t>
                      </a:r>
                      <a:r>
                        <a:rPr lang="fr-FR" sz="1600" b="1" dirty="0" err="1" smtClean="0"/>
                        <a:t>intended</a:t>
                      </a:r>
                      <a:r>
                        <a:rPr lang="fr-FR" sz="1600" b="1" dirty="0" smtClean="0"/>
                        <a:t> contribution</a:t>
                      </a:r>
                    </a:p>
                    <a:p>
                      <a:r>
                        <a:rPr lang="en-GB" sz="1600" dirty="0" smtClean="0"/>
                        <a:t>3 - 3.5 millions</a:t>
                      </a:r>
                      <a:endParaRPr lang="en-GB" sz="1600" dirty="0"/>
                    </a:p>
                  </a:txBody>
                  <a:tcPr/>
                </a:tc>
              </a:tr>
              <a:tr h="1152128">
                <a:tc>
                  <a:txBody>
                    <a:bodyPr/>
                    <a:lstStyle/>
                    <a:p>
                      <a:r>
                        <a:rPr lang="fr-FR" sz="1600" b="1" dirty="0" err="1" smtClean="0"/>
                        <a:t>Interest</a:t>
                      </a:r>
                      <a:endParaRPr lang="fr-FR" sz="1600" b="1" dirty="0" smtClean="0"/>
                    </a:p>
                    <a:p>
                      <a:r>
                        <a:rPr lang="fr-FR" sz="1600" b="0" dirty="0" smtClean="0"/>
                        <a:t>Multimodal</a:t>
                      </a:r>
                      <a:r>
                        <a:rPr lang="fr-FR" sz="1600" b="0" baseline="0" dirty="0" smtClean="0"/>
                        <a:t> </a:t>
                      </a:r>
                      <a:r>
                        <a:rPr lang="fr-FR" sz="1600" b="0" baseline="0" dirty="0" err="1" smtClean="0"/>
                        <a:t>research</a:t>
                      </a:r>
                      <a:endParaRPr lang="en-GB" sz="1600" b="0" dirty="0"/>
                    </a:p>
                  </a:txBody>
                  <a:tcPr/>
                </a:tc>
              </a:tr>
              <a:tr h="1152128">
                <a:tc>
                  <a:txBody>
                    <a:bodyPr/>
                    <a:lstStyle/>
                    <a:p>
                      <a:r>
                        <a:rPr lang="fr-FR" sz="1600" b="1" dirty="0" smtClean="0"/>
                        <a:t>EU Total</a:t>
                      </a:r>
                      <a:r>
                        <a:rPr lang="fr-FR" sz="1600" b="1" baseline="0" dirty="0" smtClean="0"/>
                        <a:t> budget</a:t>
                      </a:r>
                    </a:p>
                    <a:p>
                      <a:r>
                        <a:rPr lang="fr-FR" sz="1600" baseline="0" dirty="0" smtClean="0"/>
                        <a:t>25 millions</a:t>
                      </a:r>
                      <a:endParaRPr lang="en-GB" sz="1600"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raileurope.com/cms-images/261/977/eastern-european-overview-1.jpg"/>
          <p:cNvPicPr>
            <a:picLocks noChangeAspect="1" noChangeArrowheads="1"/>
          </p:cNvPicPr>
          <p:nvPr/>
        </p:nvPicPr>
        <p:blipFill>
          <a:blip r:embed="rId2" cstate="print">
            <a:lum bright="70000" contrast="-70000"/>
          </a:blip>
          <a:srcRect r="35146" b="9617"/>
          <a:stretch>
            <a:fillRect/>
          </a:stretch>
        </p:blipFill>
        <p:spPr bwMode="auto">
          <a:xfrm>
            <a:off x="-6928" y="0"/>
            <a:ext cx="9150928" cy="6839988"/>
          </a:xfrm>
          <a:prstGeom prst="rect">
            <a:avLst/>
          </a:prstGeom>
          <a:noFill/>
          <a:effectLst/>
        </p:spPr>
      </p:pic>
      <p:cxnSp>
        <p:nvCxnSpPr>
          <p:cNvPr id="5" name="Connecteur droit 21"/>
          <p:cNvCxnSpPr/>
          <p:nvPr/>
        </p:nvCxnSpPr>
        <p:spPr>
          <a:xfrm>
            <a:off x="467544" y="836712"/>
            <a:ext cx="6961976" cy="2052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6" name="Connecteur droit 21"/>
          <p:cNvCxnSpPr/>
          <p:nvPr/>
        </p:nvCxnSpPr>
        <p:spPr>
          <a:xfrm flipV="1">
            <a:off x="1071538" y="6500834"/>
            <a:ext cx="7358114" cy="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7" name="Picture 2" descr="PNG - 12.1 ko - next picture"/>
          <p:cNvPicPr>
            <a:picLocks noChangeAspect="1" noChangeArrowheads="1"/>
          </p:cNvPicPr>
          <p:nvPr/>
        </p:nvPicPr>
        <p:blipFill>
          <a:blip r:embed="rId3" cstate="print"/>
          <a:srcRect/>
          <a:stretch>
            <a:fillRect/>
          </a:stretch>
        </p:blipFill>
        <p:spPr bwMode="auto">
          <a:xfrm>
            <a:off x="285720" y="6357958"/>
            <a:ext cx="647650" cy="308782"/>
          </a:xfrm>
          <a:prstGeom prst="rect">
            <a:avLst/>
          </a:prstGeom>
          <a:noFill/>
        </p:spPr>
      </p:pic>
      <p:sp>
        <p:nvSpPr>
          <p:cNvPr id="8" name="Espace réservé du numéro de diapositive 7"/>
          <p:cNvSpPr>
            <a:spLocks noGrp="1"/>
          </p:cNvSpPr>
          <p:nvPr>
            <p:ph type="sldNum" sz="quarter" idx="12"/>
          </p:nvPr>
        </p:nvSpPr>
        <p:spPr/>
        <p:txBody>
          <a:bodyPr/>
          <a:lstStyle/>
          <a:p>
            <a:fld id="{CF4668DC-857F-487D-BFFA-8C0CA5037977}" type="slidenum">
              <a:rPr lang="fr-BE" smtClean="0"/>
              <a:pPr/>
              <a:t>8</a:t>
            </a:fld>
            <a:endParaRPr lang="fr-BE"/>
          </a:p>
        </p:txBody>
      </p:sp>
      <p:sp>
        <p:nvSpPr>
          <p:cNvPr id="9" name="Titre 1"/>
          <p:cNvSpPr>
            <a:spLocks noGrp="1"/>
          </p:cNvSpPr>
          <p:nvPr>
            <p:ph type="title"/>
          </p:nvPr>
        </p:nvSpPr>
        <p:spPr>
          <a:xfrm>
            <a:off x="428596" y="142852"/>
            <a:ext cx="8229600" cy="642918"/>
          </a:xfrm>
        </p:spPr>
        <p:txBody>
          <a:bodyPr>
            <a:normAutofit/>
          </a:bodyPr>
          <a:lstStyle/>
          <a:p>
            <a:pPr algn="l"/>
            <a:r>
              <a:rPr lang="fr-FR" sz="3600" b="1" dirty="0" smtClean="0">
                <a:solidFill>
                  <a:schemeClr val="accent1"/>
                </a:solidFill>
                <a:latin typeface="Cambria" pitchFamily="18" charset="0"/>
              </a:rPr>
              <a:t>2. </a:t>
            </a:r>
            <a:r>
              <a:rPr lang="en-GB" sz="3600" b="1" dirty="0" smtClean="0">
                <a:solidFill>
                  <a:schemeClr val="accent1"/>
                </a:solidFill>
                <a:latin typeface="Cambria" pitchFamily="18" charset="0"/>
              </a:rPr>
              <a:t>MG-3.4-2016.</a:t>
            </a:r>
            <a:endParaRPr lang="en-GB" sz="3600" b="1" dirty="0">
              <a:solidFill>
                <a:schemeClr val="accent1"/>
              </a:solidFill>
              <a:latin typeface="Cambria" pitchFamily="18" charset="0"/>
            </a:endParaRPr>
          </a:p>
        </p:txBody>
      </p:sp>
      <p:sp>
        <p:nvSpPr>
          <p:cNvPr id="11" name="Espace réservé du contenu 2"/>
          <p:cNvSpPr>
            <a:spLocks noGrp="1"/>
          </p:cNvSpPr>
          <p:nvPr>
            <p:ph idx="1"/>
          </p:nvPr>
        </p:nvSpPr>
        <p:spPr>
          <a:xfrm>
            <a:off x="467544" y="980728"/>
            <a:ext cx="6912768" cy="5472608"/>
          </a:xfrm>
        </p:spPr>
        <p:txBody>
          <a:bodyPr>
            <a:normAutofit fontScale="85000" lnSpcReduction="20000"/>
          </a:bodyPr>
          <a:lstStyle/>
          <a:p>
            <a:pPr marL="0">
              <a:buNone/>
            </a:pPr>
            <a:r>
              <a:rPr lang="en-GB" sz="2000" b="1" u="sng" dirty="0" smtClean="0"/>
              <a:t>Transport infrastructure innovation to increase the transport system safety at modal and intermodal level (including nodes and interchanges)</a:t>
            </a:r>
          </a:p>
          <a:p>
            <a:pPr>
              <a:buNone/>
            </a:pPr>
            <a:endParaRPr lang="fr-FR" sz="2000" dirty="0" smtClean="0"/>
          </a:p>
          <a:p>
            <a:pPr marL="0" algn="just"/>
            <a:r>
              <a:rPr lang="en-GB" sz="2000" dirty="0" smtClean="0"/>
              <a:t>Infrastructure safety improvement by design and upgrading; </a:t>
            </a:r>
            <a:r>
              <a:rPr lang="en-GB" sz="2000" b="1" dirty="0" smtClean="0">
                <a:solidFill>
                  <a:srgbClr val="FF0000"/>
                </a:solidFill>
              </a:rPr>
              <a:t>new design methods and re-engineering to make infrastructure self-explaining and forgiving, including issues related to vulnerable users.</a:t>
            </a:r>
          </a:p>
          <a:p>
            <a:pPr marL="0" algn="just"/>
            <a:r>
              <a:rPr lang="en-GB" sz="2000" b="1" dirty="0" smtClean="0">
                <a:solidFill>
                  <a:srgbClr val="FF0000"/>
                </a:solidFill>
              </a:rPr>
              <a:t>Efficient maintenance methods </a:t>
            </a:r>
            <a:r>
              <a:rPr lang="en-GB" sz="2000" dirty="0" smtClean="0"/>
              <a:t>to ensure continuity of high safety performance while allowing longer life-cycles of the infrastructure; development of </a:t>
            </a:r>
            <a:r>
              <a:rPr lang="en-GB" sz="2000" b="1" dirty="0" smtClean="0">
                <a:solidFill>
                  <a:srgbClr val="FF0000"/>
                </a:solidFill>
              </a:rPr>
              <a:t>embedded monitoring systems aimed at the implementation of predictive maintenance methods</a:t>
            </a:r>
            <a:r>
              <a:rPr lang="en-GB" sz="2000" b="1" dirty="0" smtClean="0"/>
              <a:t>.</a:t>
            </a:r>
          </a:p>
          <a:p>
            <a:pPr marL="0" algn="just"/>
            <a:r>
              <a:rPr lang="en-GB" sz="2000" b="1" dirty="0" smtClean="0">
                <a:solidFill>
                  <a:srgbClr val="FF0000"/>
                </a:solidFill>
              </a:rPr>
              <a:t>Elaboration and implementation of the concept of transport infrastructure maintenance cycle</a:t>
            </a:r>
            <a:r>
              <a:rPr lang="en-GB" sz="2000" dirty="0" smtClean="0"/>
              <a:t>, optimising all stages of maintenance, including design, monitoring, planning, as well as approaches to take account of other productive or leisure activities using the same infrastructure (e.g. inland waterways) and supporting decision-making between maintenance and structural interventions.</a:t>
            </a:r>
          </a:p>
          <a:p>
            <a:pPr marL="0" algn="just"/>
            <a:r>
              <a:rPr lang="en-GB" sz="2000" b="1" dirty="0" smtClean="0">
                <a:solidFill>
                  <a:srgbClr val="FF0000"/>
                </a:solidFill>
              </a:rPr>
              <a:t>Adaptation of the infrastructure to new vehicles characteristics, including V2I/I2V systems and information sharing.</a:t>
            </a:r>
          </a:p>
          <a:p>
            <a:pPr marL="0" algn="just"/>
            <a:r>
              <a:rPr lang="en-GB" sz="2000" b="1" dirty="0" smtClean="0">
                <a:solidFill>
                  <a:srgbClr val="FF0000"/>
                </a:solidFill>
              </a:rPr>
              <a:t>Improved safety in work zones and in links and interchanges at risk</a:t>
            </a:r>
          </a:p>
          <a:p>
            <a:pPr marL="0" algn="just">
              <a:buNone/>
            </a:pPr>
            <a:endParaRPr lang="en-GB" sz="2000" dirty="0" smtClean="0"/>
          </a:p>
          <a:p>
            <a:pPr marL="0" algn="just">
              <a:buNone/>
            </a:pPr>
            <a:r>
              <a:rPr lang="en-GB" sz="2000" dirty="0" smtClean="0"/>
              <a:t>Particular attention has to be paid to </a:t>
            </a:r>
            <a:r>
              <a:rPr lang="en-GB" sz="2000" b="1" dirty="0" smtClean="0">
                <a:solidFill>
                  <a:srgbClr val="FF0000"/>
                </a:solidFill>
              </a:rPr>
              <a:t>links and interfaces between modes (e.g. level crossings). Integrated safety management systems will be required. </a:t>
            </a:r>
          </a:p>
        </p:txBody>
      </p:sp>
      <p:graphicFrame>
        <p:nvGraphicFramePr>
          <p:cNvPr id="10" name="Tableau 9"/>
          <p:cNvGraphicFramePr>
            <a:graphicFrameLocks noGrp="1"/>
          </p:cNvGraphicFramePr>
          <p:nvPr/>
        </p:nvGraphicFramePr>
        <p:xfrm>
          <a:off x="7596336" y="2060848"/>
          <a:ext cx="1247800" cy="3456384"/>
        </p:xfrm>
        <a:graphic>
          <a:graphicData uri="http://schemas.openxmlformats.org/drawingml/2006/table">
            <a:tbl>
              <a:tblPr firstRow="1" bandRow="1">
                <a:tableStyleId>{5940675A-B579-460E-94D1-54222C63F5DA}</a:tableStyleId>
              </a:tblPr>
              <a:tblGrid>
                <a:gridCol w="1247800"/>
              </a:tblGrid>
              <a:tr h="1152128">
                <a:tc>
                  <a:txBody>
                    <a:bodyPr/>
                    <a:lstStyle/>
                    <a:p>
                      <a:r>
                        <a:rPr lang="fr-FR" sz="1600" b="1" dirty="0" smtClean="0"/>
                        <a:t>EU </a:t>
                      </a:r>
                      <a:r>
                        <a:rPr lang="fr-FR" sz="1600" b="1" dirty="0" err="1" smtClean="0"/>
                        <a:t>intended</a:t>
                      </a:r>
                      <a:r>
                        <a:rPr lang="fr-FR" sz="1600" b="1" dirty="0" smtClean="0"/>
                        <a:t> contribution</a:t>
                      </a:r>
                    </a:p>
                    <a:p>
                      <a:r>
                        <a:rPr lang="en-GB" sz="1600" dirty="0" smtClean="0"/>
                        <a:t>2 – 5 millions</a:t>
                      </a:r>
                      <a:endParaRPr lang="en-GB" sz="1600" dirty="0"/>
                    </a:p>
                  </a:txBody>
                  <a:tcPr/>
                </a:tc>
              </a:tr>
              <a:tr h="1152128">
                <a:tc>
                  <a:txBody>
                    <a:bodyPr/>
                    <a:lstStyle/>
                    <a:p>
                      <a:r>
                        <a:rPr lang="fr-FR" sz="1600" b="1" dirty="0" err="1" smtClean="0"/>
                        <a:t>Interest</a:t>
                      </a:r>
                      <a:endParaRPr lang="fr-FR" sz="1600" b="1" dirty="0" smtClean="0"/>
                    </a:p>
                    <a:p>
                      <a:r>
                        <a:rPr lang="fr-FR" sz="1600" b="0" dirty="0" smtClean="0"/>
                        <a:t>Multimodal</a:t>
                      </a:r>
                      <a:r>
                        <a:rPr lang="fr-FR" sz="1600" b="0" baseline="0" dirty="0" smtClean="0"/>
                        <a:t> </a:t>
                      </a:r>
                      <a:r>
                        <a:rPr lang="fr-FR" sz="1600" b="0" baseline="0" dirty="0" err="1" smtClean="0"/>
                        <a:t>research</a:t>
                      </a:r>
                      <a:endParaRPr lang="en-GB" sz="1600" b="0" dirty="0"/>
                    </a:p>
                  </a:txBody>
                  <a:tcPr/>
                </a:tc>
              </a:tr>
              <a:tr h="1152128">
                <a:tc>
                  <a:txBody>
                    <a:bodyPr/>
                    <a:lstStyle/>
                    <a:p>
                      <a:r>
                        <a:rPr lang="fr-FR" sz="1600" b="1" dirty="0" smtClean="0"/>
                        <a:t>EU Total</a:t>
                      </a:r>
                      <a:r>
                        <a:rPr lang="fr-FR" sz="1600" b="1" baseline="0" dirty="0" smtClean="0"/>
                        <a:t> budget</a:t>
                      </a:r>
                    </a:p>
                    <a:p>
                      <a:r>
                        <a:rPr lang="fr-FR" sz="1600" baseline="0" dirty="0" smtClean="0"/>
                        <a:t>12 millions</a:t>
                      </a:r>
                      <a:endParaRPr lang="en-GB" sz="1600" dirty="0"/>
                    </a:p>
                  </a:txBody>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raileurope.com/cms-images/261/977/eastern-european-overview-1.jpg"/>
          <p:cNvPicPr>
            <a:picLocks noChangeAspect="1" noChangeArrowheads="1"/>
          </p:cNvPicPr>
          <p:nvPr/>
        </p:nvPicPr>
        <p:blipFill>
          <a:blip r:embed="rId2" cstate="print">
            <a:lum bright="70000" contrast="-70000"/>
          </a:blip>
          <a:srcRect r="35146" b="9617"/>
          <a:stretch>
            <a:fillRect/>
          </a:stretch>
        </p:blipFill>
        <p:spPr bwMode="auto">
          <a:xfrm>
            <a:off x="-6928" y="0"/>
            <a:ext cx="9150928" cy="6839988"/>
          </a:xfrm>
          <a:prstGeom prst="rect">
            <a:avLst/>
          </a:prstGeom>
          <a:noFill/>
          <a:effectLst/>
        </p:spPr>
      </p:pic>
      <p:cxnSp>
        <p:nvCxnSpPr>
          <p:cNvPr id="5" name="Connecteur droit 21"/>
          <p:cNvCxnSpPr/>
          <p:nvPr/>
        </p:nvCxnSpPr>
        <p:spPr>
          <a:xfrm>
            <a:off x="467544" y="836712"/>
            <a:ext cx="6961976" cy="2052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6" name="Connecteur droit 21"/>
          <p:cNvCxnSpPr/>
          <p:nvPr/>
        </p:nvCxnSpPr>
        <p:spPr>
          <a:xfrm flipV="1">
            <a:off x="1071538" y="6500834"/>
            <a:ext cx="7358114" cy="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7" name="Picture 2" descr="PNG - 12.1 ko - next picture"/>
          <p:cNvPicPr>
            <a:picLocks noChangeAspect="1" noChangeArrowheads="1"/>
          </p:cNvPicPr>
          <p:nvPr/>
        </p:nvPicPr>
        <p:blipFill>
          <a:blip r:embed="rId3" cstate="print"/>
          <a:srcRect/>
          <a:stretch>
            <a:fillRect/>
          </a:stretch>
        </p:blipFill>
        <p:spPr bwMode="auto">
          <a:xfrm>
            <a:off x="285720" y="6357958"/>
            <a:ext cx="647650" cy="308782"/>
          </a:xfrm>
          <a:prstGeom prst="rect">
            <a:avLst/>
          </a:prstGeom>
          <a:noFill/>
        </p:spPr>
      </p:pic>
      <p:sp>
        <p:nvSpPr>
          <p:cNvPr id="8" name="Espace réservé du numéro de diapositive 7"/>
          <p:cNvSpPr>
            <a:spLocks noGrp="1"/>
          </p:cNvSpPr>
          <p:nvPr>
            <p:ph type="sldNum" sz="quarter" idx="12"/>
          </p:nvPr>
        </p:nvSpPr>
        <p:spPr/>
        <p:txBody>
          <a:bodyPr/>
          <a:lstStyle/>
          <a:p>
            <a:fld id="{CF4668DC-857F-487D-BFFA-8C0CA5037977}" type="slidenum">
              <a:rPr lang="fr-BE" smtClean="0"/>
              <a:pPr/>
              <a:t>9</a:t>
            </a:fld>
            <a:endParaRPr lang="fr-BE"/>
          </a:p>
        </p:txBody>
      </p:sp>
      <p:sp>
        <p:nvSpPr>
          <p:cNvPr id="9" name="Titre 1"/>
          <p:cNvSpPr>
            <a:spLocks noGrp="1"/>
          </p:cNvSpPr>
          <p:nvPr>
            <p:ph type="title"/>
          </p:nvPr>
        </p:nvSpPr>
        <p:spPr>
          <a:xfrm>
            <a:off x="428596" y="142852"/>
            <a:ext cx="8229600" cy="642918"/>
          </a:xfrm>
        </p:spPr>
        <p:txBody>
          <a:bodyPr>
            <a:normAutofit/>
          </a:bodyPr>
          <a:lstStyle/>
          <a:p>
            <a:pPr algn="l"/>
            <a:r>
              <a:rPr lang="fr-FR" sz="3600" b="1" dirty="0" smtClean="0">
                <a:solidFill>
                  <a:schemeClr val="accent1"/>
                </a:solidFill>
                <a:latin typeface="Cambria" pitchFamily="18" charset="0"/>
              </a:rPr>
              <a:t>3. </a:t>
            </a:r>
            <a:r>
              <a:rPr lang="en-GB" sz="3600" b="1" dirty="0" smtClean="0">
                <a:solidFill>
                  <a:schemeClr val="accent1"/>
                </a:solidFill>
                <a:latin typeface="Cambria" pitchFamily="18" charset="0"/>
              </a:rPr>
              <a:t>MG-7.3-2016.</a:t>
            </a:r>
            <a:endParaRPr lang="en-GB" sz="3600" b="1" dirty="0">
              <a:solidFill>
                <a:schemeClr val="accent1"/>
              </a:solidFill>
              <a:latin typeface="Cambria" pitchFamily="18" charset="0"/>
            </a:endParaRPr>
          </a:p>
        </p:txBody>
      </p:sp>
      <p:sp>
        <p:nvSpPr>
          <p:cNvPr id="11" name="Espace réservé du contenu 2"/>
          <p:cNvSpPr>
            <a:spLocks noGrp="1"/>
          </p:cNvSpPr>
          <p:nvPr>
            <p:ph idx="1"/>
          </p:nvPr>
        </p:nvSpPr>
        <p:spPr>
          <a:xfrm>
            <a:off x="467544" y="980728"/>
            <a:ext cx="6912768" cy="5976664"/>
          </a:xfrm>
        </p:spPr>
        <p:txBody>
          <a:bodyPr>
            <a:normAutofit fontScale="70000" lnSpcReduction="20000"/>
          </a:bodyPr>
          <a:lstStyle/>
          <a:p>
            <a:pPr marL="0">
              <a:buNone/>
            </a:pPr>
            <a:r>
              <a:rPr lang="en-GB" sz="2000" b="1" u="sng" dirty="0" smtClean="0"/>
              <a:t>The Port of the future</a:t>
            </a:r>
          </a:p>
          <a:p>
            <a:pPr marL="0" algn="just">
              <a:buNone/>
            </a:pPr>
            <a:endParaRPr lang="fr-FR" sz="2000" dirty="0" smtClean="0"/>
          </a:p>
          <a:p>
            <a:pPr marL="0" algn="just">
              <a:buNone/>
            </a:pPr>
            <a:r>
              <a:rPr lang="en-GB" sz="2100" dirty="0" smtClean="0"/>
              <a:t>1) Research and innovation actions should address several of the following aspects:</a:t>
            </a:r>
          </a:p>
          <a:p>
            <a:pPr marL="0" algn="just"/>
            <a:endParaRPr lang="en-GB" sz="2100" dirty="0" smtClean="0"/>
          </a:p>
          <a:p>
            <a:pPr marL="0" algn="just"/>
            <a:r>
              <a:rPr lang="en-GB" sz="2100" b="1" dirty="0" smtClean="0">
                <a:solidFill>
                  <a:srgbClr val="FF0000"/>
                </a:solidFill>
              </a:rPr>
              <a:t>Multi-modal optimised cost-effective and flexible operations inside the terminal and in the wider port area</a:t>
            </a:r>
            <a:r>
              <a:rPr lang="en-GB" sz="2100" dirty="0" smtClean="0"/>
              <a:t>. Re-engineering of port operational processes via process analysis and identification of updated ICT systems to improve the level of integration among all actors (Port Authorities, terminal operators, shipping companies, customs, security forces, etc.) and facilitate critical decision-making.</a:t>
            </a:r>
          </a:p>
          <a:p>
            <a:pPr marL="0" algn="just">
              <a:buNone/>
            </a:pPr>
            <a:endParaRPr lang="en-GB" sz="2100" dirty="0" smtClean="0"/>
          </a:p>
          <a:p>
            <a:pPr marL="0" algn="just"/>
            <a:r>
              <a:rPr lang="en-GB" sz="2100" b="1" dirty="0" smtClean="0">
                <a:solidFill>
                  <a:srgbClr val="FF0000"/>
                </a:solidFill>
              </a:rPr>
              <a:t>Advanced and efficient links and integration in the socio-economic industrial and urban surrounding environment efficient connections with the hinterland transport network.</a:t>
            </a:r>
          </a:p>
          <a:p>
            <a:pPr marL="0" algn="just"/>
            <a:endParaRPr lang="en-GB" sz="2100" dirty="0" smtClean="0"/>
          </a:p>
          <a:p>
            <a:pPr marL="0" algn="just"/>
            <a:r>
              <a:rPr lang="en-GB" sz="2100" b="1" dirty="0" smtClean="0">
                <a:solidFill>
                  <a:srgbClr val="FF0000"/>
                </a:solidFill>
              </a:rPr>
              <a:t>Efficient connections with the hinterland transport network contributing to an increased use of the most energy-efficient transport modes, in particular rail.</a:t>
            </a:r>
          </a:p>
          <a:p>
            <a:pPr marL="0" algn="just"/>
            <a:endParaRPr lang="en-GB" sz="2100" dirty="0" smtClean="0"/>
          </a:p>
          <a:p>
            <a:pPr marL="0" algn="just"/>
            <a:r>
              <a:rPr lang="en-GB" sz="2100" dirty="0" smtClean="0"/>
              <a:t>Inland waterways and short sea shipping ports deserve particular attention. Proposals should consider the </a:t>
            </a:r>
            <a:r>
              <a:rPr lang="en-GB" sz="2100" b="1" dirty="0" smtClean="0">
                <a:solidFill>
                  <a:srgbClr val="FF0000"/>
                </a:solidFill>
              </a:rPr>
              <a:t>possible transferability of solutions to other ports and multimodal hubs such as rail-freight terminals</a:t>
            </a:r>
            <a:r>
              <a:rPr lang="en-GB" sz="2100" dirty="0" smtClean="0"/>
              <a:t>, inter-ports, airports and dry ports.</a:t>
            </a:r>
          </a:p>
          <a:p>
            <a:pPr marL="0" algn="just"/>
            <a:endParaRPr lang="fr-FR" sz="2100" dirty="0" smtClean="0">
              <a:solidFill>
                <a:srgbClr val="FF0000"/>
              </a:solidFill>
            </a:endParaRPr>
          </a:p>
          <a:p>
            <a:pPr marL="0" algn="just">
              <a:buNone/>
            </a:pPr>
            <a:endParaRPr lang="en-GB" sz="2100" dirty="0" smtClean="0">
              <a:solidFill>
                <a:srgbClr val="FF0000"/>
              </a:solidFill>
            </a:endParaRPr>
          </a:p>
          <a:p>
            <a:pPr marL="0" algn="just">
              <a:buNone/>
            </a:pPr>
            <a:r>
              <a:rPr lang="en-GB" sz="2100" dirty="0" smtClean="0"/>
              <a:t>2) Coordination and support actions should focus on clustering retained proposals, identifying appropriate KPIs and relevant monitoring and evaluation of results of actions stemming from this call, from other calls of this programme and other ongoing activities in the sector.</a:t>
            </a:r>
          </a:p>
        </p:txBody>
      </p:sp>
      <p:graphicFrame>
        <p:nvGraphicFramePr>
          <p:cNvPr id="10" name="Tableau 9"/>
          <p:cNvGraphicFramePr>
            <a:graphicFrameLocks noGrp="1"/>
          </p:cNvGraphicFramePr>
          <p:nvPr/>
        </p:nvGraphicFramePr>
        <p:xfrm>
          <a:off x="7596336" y="1196752"/>
          <a:ext cx="1247800" cy="4748768"/>
        </p:xfrm>
        <a:graphic>
          <a:graphicData uri="http://schemas.openxmlformats.org/drawingml/2006/table">
            <a:tbl>
              <a:tblPr firstRow="1" bandRow="1">
                <a:tableStyleId>{5940675A-B579-460E-94D1-54222C63F5DA}</a:tableStyleId>
              </a:tblPr>
              <a:tblGrid>
                <a:gridCol w="1247800"/>
              </a:tblGrid>
              <a:tr h="1152128">
                <a:tc>
                  <a:txBody>
                    <a:bodyPr/>
                    <a:lstStyle/>
                    <a:p>
                      <a:r>
                        <a:rPr lang="fr-FR" sz="1600" b="1" dirty="0" smtClean="0"/>
                        <a:t>EU </a:t>
                      </a:r>
                      <a:r>
                        <a:rPr lang="fr-FR" sz="1600" b="1" dirty="0" err="1" smtClean="0"/>
                        <a:t>intended</a:t>
                      </a:r>
                      <a:r>
                        <a:rPr lang="fr-FR" sz="1600" b="1" dirty="0" smtClean="0"/>
                        <a:t> contribution</a:t>
                      </a:r>
                    </a:p>
                    <a:p>
                      <a:r>
                        <a:rPr lang="en-GB" sz="1600" dirty="0" smtClean="0"/>
                        <a:t>3 - 5 millions (RIA)</a:t>
                      </a:r>
                    </a:p>
                    <a:p>
                      <a:endParaRPr lang="en-GB" sz="1600" dirty="0" smtClean="0"/>
                    </a:p>
                    <a:p>
                      <a:r>
                        <a:rPr lang="en-GB" sz="1600" dirty="0" smtClean="0"/>
                        <a:t>up to 1 million (CSA)</a:t>
                      </a:r>
                      <a:endParaRPr lang="en-GB" sz="1600" dirty="0"/>
                    </a:p>
                  </a:txBody>
                  <a:tcPr/>
                </a:tc>
              </a:tr>
              <a:tr h="1152128">
                <a:tc>
                  <a:txBody>
                    <a:bodyPr/>
                    <a:lstStyle/>
                    <a:p>
                      <a:r>
                        <a:rPr lang="fr-FR" sz="1600" b="1" dirty="0" err="1" smtClean="0"/>
                        <a:t>Interest</a:t>
                      </a:r>
                      <a:endParaRPr lang="fr-FR" sz="1600" b="1" dirty="0" smtClean="0"/>
                    </a:p>
                    <a:p>
                      <a:r>
                        <a:rPr lang="fr-FR" sz="1600" b="0" dirty="0" smtClean="0"/>
                        <a:t>Multimodal</a:t>
                      </a:r>
                      <a:r>
                        <a:rPr lang="fr-FR" sz="1600" b="0" baseline="0" dirty="0" smtClean="0"/>
                        <a:t> </a:t>
                      </a:r>
                      <a:r>
                        <a:rPr lang="fr-FR" sz="1600" b="0" baseline="0" dirty="0" err="1" smtClean="0"/>
                        <a:t>research</a:t>
                      </a:r>
                      <a:endParaRPr lang="en-GB" sz="1600" b="0" dirty="0"/>
                    </a:p>
                  </a:txBody>
                  <a:tcPr/>
                </a:tc>
              </a:tr>
              <a:tr h="1152128">
                <a:tc>
                  <a:txBody>
                    <a:bodyPr/>
                    <a:lstStyle/>
                    <a:p>
                      <a:r>
                        <a:rPr lang="fr-FR" sz="1600" b="1" dirty="0" smtClean="0"/>
                        <a:t>EU Total</a:t>
                      </a:r>
                      <a:r>
                        <a:rPr lang="fr-FR" sz="1600" b="1" baseline="0" dirty="0" smtClean="0"/>
                        <a:t> budget</a:t>
                      </a:r>
                    </a:p>
                    <a:p>
                      <a:r>
                        <a:rPr lang="fr-FR" sz="1600" baseline="0" dirty="0" smtClean="0"/>
                        <a:t>37 millions (RIA)</a:t>
                      </a:r>
                    </a:p>
                    <a:p>
                      <a:endParaRPr lang="fr-FR" sz="1600" baseline="0" dirty="0" smtClean="0"/>
                    </a:p>
                    <a:p>
                      <a:r>
                        <a:rPr lang="fr-FR" sz="1600" baseline="0" dirty="0" smtClean="0"/>
                        <a:t>1 million</a:t>
                      </a:r>
                    </a:p>
                    <a:p>
                      <a:r>
                        <a:rPr lang="fr-FR" sz="1600" baseline="0" dirty="0" smtClean="0"/>
                        <a:t>(CSA)</a:t>
                      </a:r>
                      <a:endParaRPr lang="en-GB" sz="1600"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1980</Words>
  <Application>Microsoft Office PowerPoint</Application>
  <PresentationFormat>Předvádění na obrazovce (4:3)</PresentationFormat>
  <Paragraphs>253</Paragraphs>
  <Slides>18</Slides>
  <Notes>3</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18</vt:i4>
      </vt:variant>
    </vt:vector>
  </HeadingPairs>
  <TitlesOfParts>
    <vt:vector size="24" baseType="lpstr">
      <vt:lpstr>Arial</vt:lpstr>
      <vt:lpstr>Calibri</vt:lpstr>
      <vt:lpstr>Cambria</vt:lpstr>
      <vt:lpstr>Century Gothic</vt:lpstr>
      <vt:lpstr>Wingdings</vt:lpstr>
      <vt:lpstr>Thème Office</vt:lpstr>
      <vt:lpstr>Current status of the European Research Program HORIZON 2020 and SHIFT2RAIL </vt:lpstr>
      <vt:lpstr>Horizon 2020 – WP 2016 – 2017 Call for Proposals   Overview    </vt:lpstr>
      <vt:lpstr>Prezentace aplikace PowerPoint</vt:lpstr>
      <vt:lpstr>Horizon 2020 – WP 2016 – 2017 Call for Proposals   Challenge 4 « Smart, green &amp; integrated transport »  (NB: NO rail-only topics! – only co- &amp; multi-modal topics) (Rail-only = inside S2R!)  </vt:lpstr>
      <vt:lpstr>From the DRAFT Work Program 2016/17, version June 2015 - Transport related issues</vt:lpstr>
      <vt:lpstr>Horizon 2020 – WP 2016 – 2017 Call for Proposals   Potentially interesting topics for rail stakeholder involvement    </vt:lpstr>
      <vt:lpstr>1. MG-6.1-2016.  </vt:lpstr>
      <vt:lpstr>2. MG-3.4-2016.</vt:lpstr>
      <vt:lpstr>3. MG-7.3-2016.</vt:lpstr>
      <vt:lpstr>4. MG-8.1-2016.</vt:lpstr>
      <vt:lpstr>5. MG-8.3-2016.</vt:lpstr>
      <vt:lpstr>The EC Info Day on the Horizon 2020 Work programme 2016-2017 ‘Smart, green and integrated transport’ is scheduled for 5 November 2015 in Brussels      </vt:lpstr>
      <vt:lpstr>Horizon 2020 – WP 2016 – 2017 Call for Proposals   potentially interesting topics from the non-transport challenges  (other than Challenge 4)    </vt:lpstr>
      <vt:lpstr>Prezentace aplikace PowerPoint</vt:lpstr>
      <vt:lpstr>Prezentace aplikace PowerPoint</vt:lpstr>
      <vt:lpstr>Current status of Shift2Rail  heavy delays</vt:lpstr>
      <vt:lpstr> </vt:lpstr>
      <vt:lpstr>Thank your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Suggested areas of development linked to the Transport WP 2016 calls</dc:title>
  <dc:creator>GOUGELET Axel</dc:creator>
  <cp:lastModifiedBy>Antonín Kamínek</cp:lastModifiedBy>
  <cp:revision>63</cp:revision>
  <dcterms:created xsi:type="dcterms:W3CDTF">2015-06-27T14:50:01Z</dcterms:created>
  <dcterms:modified xsi:type="dcterms:W3CDTF">2015-08-26T06:47:49Z</dcterms:modified>
</cp:coreProperties>
</file>