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79" r:id="rId9"/>
    <p:sldId id="267" r:id="rId10"/>
    <p:sldId id="272" r:id="rId11"/>
    <p:sldId id="268" r:id="rId12"/>
    <p:sldId id="269" r:id="rId13"/>
    <p:sldId id="271" r:id="rId14"/>
    <p:sldId id="270" r:id="rId15"/>
    <p:sldId id="273" r:id="rId16"/>
    <p:sldId id="276" r:id="rId17"/>
    <p:sldId id="274" r:id="rId18"/>
    <p:sldId id="280" r:id="rId19"/>
    <p:sldId id="275" r:id="rId20"/>
    <p:sldId id="277" r:id="rId21"/>
    <p:sldId id="278" r:id="rId2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Pavel" initials="M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4"/>
    <a:srgbClr val="A6AFD2"/>
    <a:srgbClr val="FFF7DB"/>
    <a:srgbClr val="909CC7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1-17T08:58:53.950" idx="2">
    <p:pos x="4282" y="3746"/>
    <p:text>lze změnit v Zobrazit/Předloha/Snímek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33A9537-9E8B-436B-8006-5A09E440352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53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493FE137-8A8E-41D5-81D1-95F1904755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447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EBBF3-8E51-4940-9AB3-CF7C3BDF9A29}" type="slidenum">
              <a:rPr lang="cs-CZ"/>
              <a:pPr/>
              <a:t>1</a:t>
            </a:fld>
            <a:endParaRPr 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6629400"/>
            <a:ext cx="8132763" cy="219075"/>
          </a:xfrm>
          <a:prstGeom prst="rect">
            <a:avLst/>
          </a:prstGeom>
          <a:solidFill>
            <a:srgbClr val="005194"/>
          </a:solidFill>
          <a:ln w="6350">
            <a:solidFill>
              <a:srgbClr val="0051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3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0"/>
            <a:ext cx="938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437063"/>
            <a:ext cx="6008687" cy="12715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23850" y="1257300"/>
            <a:ext cx="1295400" cy="0"/>
          </a:xfrm>
          <a:prstGeom prst="line">
            <a:avLst/>
          </a:prstGeom>
          <a:noFill/>
          <a:ln w="6350">
            <a:solidFill>
              <a:srgbClr val="FFD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1511300" y="1263650"/>
            <a:ext cx="107950" cy="107950"/>
          </a:xfrm>
          <a:prstGeom prst="flowChartProcess">
            <a:avLst/>
          </a:prstGeom>
          <a:solidFill>
            <a:srgbClr val="FFD400"/>
          </a:solidFill>
          <a:ln w="6350">
            <a:solidFill>
              <a:srgbClr val="FFD4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8132763" cy="982663"/>
          </a:xfrm>
          <a:prstGeom prst="rect">
            <a:avLst/>
          </a:prstGeom>
          <a:solidFill>
            <a:srgbClr val="005194"/>
          </a:solidFill>
          <a:ln w="6350">
            <a:solidFill>
              <a:srgbClr val="0051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323850" y="0"/>
            <a:ext cx="0" cy="1258888"/>
          </a:xfrm>
          <a:prstGeom prst="line">
            <a:avLst/>
          </a:prstGeom>
          <a:noFill/>
          <a:ln w="6350">
            <a:solidFill>
              <a:srgbClr val="FFD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0" y="0"/>
            <a:ext cx="323850" cy="323850"/>
          </a:xfrm>
          <a:prstGeom prst="flowChartProcess">
            <a:avLst/>
          </a:prstGeom>
          <a:solidFill>
            <a:srgbClr val="FFD400"/>
          </a:solidFill>
          <a:ln w="6350">
            <a:solidFill>
              <a:srgbClr val="FFD4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27088" y="1844675"/>
            <a:ext cx="6553200" cy="1470025"/>
          </a:xfrm>
        </p:spPr>
        <p:txBody>
          <a:bodyPr/>
          <a:lstStyle>
            <a:lvl1pPr>
              <a:defRPr>
                <a:solidFill>
                  <a:srgbClr val="005194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840288" y="3376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341313" y="4149725"/>
            <a:ext cx="7018337" cy="0"/>
          </a:xfrm>
          <a:prstGeom prst="line">
            <a:avLst/>
          </a:prstGeom>
          <a:noFill/>
          <a:ln w="6350">
            <a:solidFill>
              <a:srgbClr val="FFD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7248525" y="4037013"/>
            <a:ext cx="107950" cy="107950"/>
          </a:xfrm>
          <a:prstGeom prst="flowChartProcess">
            <a:avLst/>
          </a:prstGeom>
          <a:solidFill>
            <a:srgbClr val="FFD400"/>
          </a:solidFill>
          <a:ln w="6350">
            <a:solidFill>
              <a:srgbClr val="FFD4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323850" y="0"/>
            <a:ext cx="0" cy="4149725"/>
          </a:xfrm>
          <a:prstGeom prst="line">
            <a:avLst/>
          </a:prstGeom>
          <a:noFill/>
          <a:ln w="6350">
            <a:solidFill>
              <a:srgbClr val="FFD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979613" y="260350"/>
            <a:ext cx="4392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chemeClr val="hlink"/>
                </a:solidFill>
              </a:rPr>
              <a:t>AŽD Praha s.r.o.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611560" y="5876925"/>
            <a:ext cx="74168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cs-CZ" sz="2000" dirty="0" smtClean="0">
                <a:solidFill>
                  <a:srgbClr val="005194"/>
                </a:solidFill>
              </a:rPr>
              <a:t>16. Října 2013, TSI ŽELEZNIČNÍ INFRASTRUKTURY A NAVAZUJÍCÍ TVORBA EVROPSKÝCH NOREM</a:t>
            </a:r>
            <a:endParaRPr lang="cs-CZ" sz="2000" i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D400"/>
              </a:buClr>
              <a:defRPr/>
            </a:lvl1pPr>
            <a:lvl2pPr>
              <a:buClr>
                <a:srgbClr val="FFD400"/>
              </a:buClr>
              <a:defRPr/>
            </a:lvl2pPr>
            <a:lvl3pPr>
              <a:buClr>
                <a:srgbClr val="FFD400"/>
              </a:buClr>
              <a:defRPr/>
            </a:lvl3pPr>
            <a:lvl4pPr>
              <a:buClr>
                <a:srgbClr val="FFD400"/>
              </a:buClr>
              <a:defRPr/>
            </a:lvl4pPr>
            <a:lvl5pPr>
              <a:buClr>
                <a:srgbClr val="FFD400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194"/>
                </a:solidFill>
              </a:defRPr>
            </a:lvl1pPr>
          </a:lstStyle>
          <a:p>
            <a:fld id="{F5524930-BA71-42E8-B270-43E18C6A167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309320"/>
            <a:ext cx="1296963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cs-CZ" sz="1200" kern="1200" dirty="0" smtClean="0">
                <a:solidFill>
                  <a:srgbClr val="005194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16. 10. 2013</a:t>
            </a:r>
            <a:endParaRPr lang="cs-CZ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688" y="6309320"/>
            <a:ext cx="5454997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sz="1200" dirty="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37189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16. květen 2006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Prezentace pro </a:t>
            </a:r>
            <a:r>
              <a:rPr lang="cs-CZ" i="1"/>
              <a:t>koho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6A5A8-8CC9-449C-B2A7-6BAC6751473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1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6629400"/>
            <a:ext cx="8132763" cy="219075"/>
          </a:xfrm>
          <a:prstGeom prst="rect">
            <a:avLst/>
          </a:prstGeom>
          <a:solidFill>
            <a:srgbClr val="005194"/>
          </a:solidFill>
          <a:ln w="6350">
            <a:solidFill>
              <a:srgbClr val="0051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3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0"/>
            <a:ext cx="938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73238"/>
            <a:ext cx="73421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323850" y="1257300"/>
            <a:ext cx="1295400" cy="0"/>
          </a:xfrm>
          <a:prstGeom prst="line">
            <a:avLst/>
          </a:prstGeom>
          <a:noFill/>
          <a:ln w="6350">
            <a:solidFill>
              <a:srgbClr val="FFD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1511300" y="1263650"/>
            <a:ext cx="107950" cy="107950"/>
          </a:xfrm>
          <a:prstGeom prst="flowChartProcess">
            <a:avLst/>
          </a:prstGeom>
          <a:solidFill>
            <a:srgbClr val="FFD400"/>
          </a:solidFill>
          <a:ln w="6350">
            <a:solidFill>
              <a:srgbClr val="FFD4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8132763" cy="982663"/>
          </a:xfrm>
          <a:prstGeom prst="rect">
            <a:avLst/>
          </a:prstGeom>
          <a:solidFill>
            <a:srgbClr val="005194"/>
          </a:solidFill>
          <a:ln w="6350">
            <a:solidFill>
              <a:srgbClr val="00519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323850" y="0"/>
            <a:ext cx="0" cy="1258888"/>
          </a:xfrm>
          <a:prstGeom prst="line">
            <a:avLst/>
          </a:prstGeom>
          <a:noFill/>
          <a:ln w="6350">
            <a:solidFill>
              <a:srgbClr val="FFD4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0" y="0"/>
            <a:ext cx="323850" cy="323850"/>
          </a:xfrm>
          <a:prstGeom prst="flowChartProcess">
            <a:avLst/>
          </a:prstGeom>
          <a:solidFill>
            <a:srgbClr val="FFD400"/>
          </a:solidFill>
          <a:ln w="6350">
            <a:solidFill>
              <a:srgbClr val="FFD4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7486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309320"/>
            <a:ext cx="1296963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cs-CZ" sz="1200" kern="1200" dirty="0" smtClean="0">
                <a:solidFill>
                  <a:srgbClr val="005194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16. 10. 2013</a:t>
            </a:r>
            <a:endParaRPr lang="cs-CZ" dirty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65275" y="6309320"/>
            <a:ext cx="5454997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sz="1200" dirty="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840288" y="3376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1863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6D555C-8415-49BE-915A-2FBAD825C95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D400"/>
        </a:buClr>
        <a:buFont typeface="Wingdings" pitchFamily="2" charset="2"/>
        <a:buChar char="n"/>
        <a:defRPr sz="2800">
          <a:solidFill>
            <a:srgbClr val="0051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D400"/>
        </a:buClr>
        <a:buFont typeface="Wingdings" pitchFamily="2" charset="2"/>
        <a:buChar char="§"/>
        <a:defRPr sz="2400">
          <a:solidFill>
            <a:srgbClr val="0051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D400"/>
        </a:buClr>
        <a:buChar char="•"/>
        <a:defRPr sz="2000">
          <a:solidFill>
            <a:srgbClr val="0051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D400"/>
        </a:buClr>
        <a:buChar char="–"/>
        <a:defRPr sz="2000">
          <a:solidFill>
            <a:srgbClr val="0051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D400"/>
        </a:buClr>
        <a:buChar char="»"/>
        <a:defRPr sz="2000">
          <a:solidFill>
            <a:srgbClr val="0051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519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519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519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5194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1844675"/>
            <a:ext cx="7201296" cy="1470025"/>
          </a:xfrm>
        </p:spPr>
        <p:txBody>
          <a:bodyPr/>
          <a:lstStyle/>
          <a:p>
            <a:r>
              <a:rPr lang="cs-CZ" altLang="cs-CZ" dirty="0" smtClean="0">
                <a:solidFill>
                  <a:srgbClr val="006699"/>
                </a:solidFill>
              </a:rPr>
              <a:t>Zkušenosti AŽD s implementací TSI podsystému řízení a zabezpečení (CCS)</a:t>
            </a:r>
            <a:endParaRPr lang="cs-CZ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 smtClean="0"/>
              <a:t>Michal Pavel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Nové výzvy v interoperabilitě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Cyber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endParaRPr lang="cs-CZ" dirty="0" smtClean="0"/>
          </a:p>
          <a:p>
            <a:pPr lvl="1"/>
            <a:r>
              <a:rPr lang="cs-CZ" dirty="0" smtClean="0"/>
              <a:t>Online KMS</a:t>
            </a:r>
          </a:p>
          <a:p>
            <a:pPr lvl="1"/>
            <a:r>
              <a:rPr lang="cs-CZ" dirty="0" smtClean="0"/>
              <a:t>Rozvoj </a:t>
            </a:r>
            <a:r>
              <a:rPr lang="cs-CZ" dirty="0" err="1" smtClean="0"/>
              <a:t>Euroradia</a:t>
            </a:r>
            <a:endParaRPr lang="cs-CZ" dirty="0" smtClean="0"/>
          </a:p>
          <a:p>
            <a:r>
              <a:rPr lang="cs-CZ" dirty="0" smtClean="0"/>
              <a:t>Rozšíření množiny komunikačních a přenosových technologií</a:t>
            </a:r>
          </a:p>
          <a:p>
            <a:pPr lvl="1"/>
            <a:r>
              <a:rPr lang="cs-CZ" dirty="0" smtClean="0"/>
              <a:t>Paketový přenos na komunikačním </a:t>
            </a:r>
            <a:r>
              <a:rPr lang="cs-CZ" dirty="0" err="1" smtClean="0"/>
              <a:t>stacku</a:t>
            </a:r>
            <a:r>
              <a:rPr lang="cs-CZ" dirty="0" smtClean="0"/>
              <a:t> IP</a:t>
            </a:r>
          </a:p>
          <a:p>
            <a:pPr lvl="1"/>
            <a:r>
              <a:rPr lang="cs-CZ" dirty="0" smtClean="0"/>
              <a:t>Osvojení a specifikace nových rádiových přenosových technologií</a:t>
            </a:r>
          </a:p>
          <a:p>
            <a:r>
              <a:rPr lang="cs-CZ" dirty="0" smtClean="0"/>
              <a:t>Zavedení lokalizace vlaku pomocí GNSS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26826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err="1" smtClean="0"/>
              <a:t>Cyber</a:t>
            </a:r>
            <a:r>
              <a:rPr lang="cs-CZ" sz="2800" dirty="0" smtClean="0"/>
              <a:t> </a:t>
            </a:r>
            <a:r>
              <a:rPr lang="cs-CZ" sz="2800" dirty="0" err="1" smtClean="0"/>
              <a:t>Security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 klíčovým hospodářstvím úzce souvisí již delší domu připomínaný problém ochrany celého systému ERTMS/ETCS vůči kybernetickým útokům:</a:t>
            </a:r>
          </a:p>
          <a:p>
            <a:pPr lvl="1"/>
            <a:r>
              <a:rPr lang="cs-CZ" dirty="0" smtClean="0"/>
              <a:t>Zahrnuto obecně pod pojem </a:t>
            </a:r>
            <a:r>
              <a:rPr lang="cs-CZ" dirty="0" err="1" smtClean="0"/>
              <a:t>Cyber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Čeká nás zvýšení odolnosti přenosového protokolu </a:t>
            </a:r>
            <a:r>
              <a:rPr lang="cs-CZ" dirty="0" err="1" smtClean="0"/>
              <a:t>Euroradio</a:t>
            </a:r>
            <a:r>
              <a:rPr lang="cs-CZ" dirty="0" smtClean="0"/>
              <a:t>, který přestává vyhovovat již v současným měřítkům </a:t>
            </a:r>
          </a:p>
          <a:p>
            <a:pPr lvl="1"/>
            <a:r>
              <a:rPr lang="cs-CZ" dirty="0" smtClean="0"/>
              <a:t>Spolu s tím musí přijít i zajištění plnohodnotné ochrany všech souvisejících drážních přístupových, bezpečnostních a informačních systémů (připravuje s v SHIFT</a:t>
            </a:r>
            <a:r>
              <a:rPr lang="cs-CZ" baseline="30000" dirty="0" smtClean="0"/>
              <a:t>2</a:t>
            </a:r>
            <a:r>
              <a:rPr lang="cs-CZ" dirty="0" smtClean="0"/>
              <a:t>RAIL)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55396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err="1" smtClean="0"/>
              <a:t>Euroradio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94420"/>
            <a:ext cx="5040560" cy="527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55576" y="36550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ECS: </a:t>
            </a:r>
            <a:r>
              <a:rPr lang="en-US" dirty="0" err="1"/>
              <a:t>Euroradio</a:t>
            </a:r>
            <a:r>
              <a:rPr lang="en-US" dirty="0"/>
              <a:t> Current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err="1"/>
              <a:t>Euroradio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92817"/>
            <a:ext cx="5248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34769" y="38808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EDS: </a:t>
            </a:r>
            <a:r>
              <a:rPr lang="en-US" dirty="0" err="1"/>
              <a:t>Euroradio</a:t>
            </a:r>
            <a:r>
              <a:rPr lang="en-US" dirty="0"/>
              <a:t> Dual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9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err="1"/>
              <a:t>Euroradio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328592" cy="524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00984" y="36770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ERT: </a:t>
            </a:r>
            <a:r>
              <a:rPr lang="en-US" dirty="0" err="1"/>
              <a:t>Euroradio</a:t>
            </a:r>
            <a:r>
              <a:rPr lang="en-US" dirty="0"/>
              <a:t> Replacement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9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Nové rádiové přenosové systémy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 rámci GSM:</a:t>
            </a:r>
          </a:p>
          <a:p>
            <a:pPr lvl="1"/>
            <a:r>
              <a:rPr lang="cs-CZ" dirty="0" smtClean="0"/>
              <a:t>GPRS</a:t>
            </a:r>
          </a:p>
          <a:p>
            <a:pPr lvl="1"/>
            <a:r>
              <a:rPr lang="cs-CZ" dirty="0" smtClean="0"/>
              <a:t>EDGE</a:t>
            </a:r>
          </a:p>
          <a:p>
            <a:pPr lvl="1"/>
            <a:r>
              <a:rPr lang="cs-CZ" dirty="0" smtClean="0"/>
              <a:t>GSM-3G</a:t>
            </a:r>
          </a:p>
          <a:p>
            <a:r>
              <a:rPr lang="cs-CZ" dirty="0" smtClean="0"/>
              <a:t>TETRA</a:t>
            </a:r>
          </a:p>
          <a:p>
            <a:r>
              <a:rPr lang="cs-CZ" dirty="0" err="1" smtClean="0"/>
              <a:t>WiFi</a:t>
            </a:r>
            <a:r>
              <a:rPr lang="cs-CZ" dirty="0" smtClean="0"/>
              <a:t>/</a:t>
            </a:r>
            <a:r>
              <a:rPr lang="cs-CZ" dirty="0" err="1" smtClean="0"/>
              <a:t>WiMAX</a:t>
            </a:r>
            <a:endParaRPr lang="cs-CZ" dirty="0" smtClean="0"/>
          </a:p>
          <a:p>
            <a:r>
              <a:rPr lang="cs-CZ" dirty="0" smtClean="0"/>
              <a:t>LTE</a:t>
            </a:r>
          </a:p>
          <a:p>
            <a:r>
              <a:rPr lang="cs-CZ" dirty="0" smtClean="0"/>
              <a:t>CEN/CENELEC rozhodně doporučuje při osvojování nových komunikačních technologií nevyvíjet odnože specificky pro železnici!</a:t>
            </a:r>
          </a:p>
          <a:p>
            <a:r>
              <a:rPr lang="cs-CZ" dirty="0" smtClean="0"/>
              <a:t>Pro CCS stačí vyhradit malou část pásma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42848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Lokalizace vlaku pomocí GNSS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r>
              <a:rPr lang="cs-CZ" dirty="0" smtClean="0"/>
              <a:t>Existující systémy:</a:t>
            </a:r>
          </a:p>
          <a:p>
            <a:pPr lvl="1"/>
            <a:r>
              <a:rPr lang="cs-CZ" dirty="0" smtClean="0"/>
              <a:t>GPS</a:t>
            </a:r>
          </a:p>
          <a:p>
            <a:pPr lvl="1"/>
            <a:r>
              <a:rPr lang="cs-CZ" dirty="0" smtClean="0"/>
              <a:t>GLONASS</a:t>
            </a:r>
          </a:p>
          <a:p>
            <a:pPr lvl="1"/>
            <a:r>
              <a:rPr lang="cs-CZ" dirty="0" smtClean="0"/>
              <a:t>EGNOS</a:t>
            </a:r>
          </a:p>
          <a:p>
            <a:r>
              <a:rPr lang="cs-CZ" dirty="0" smtClean="0"/>
              <a:t>Budoucí systémy:</a:t>
            </a:r>
          </a:p>
          <a:p>
            <a:pPr lvl="1"/>
            <a:r>
              <a:rPr lang="cs-CZ" dirty="0" smtClean="0"/>
              <a:t>Galileo</a:t>
            </a:r>
          </a:p>
          <a:p>
            <a:pPr lvl="1"/>
            <a:r>
              <a:rPr lang="cs-CZ" dirty="0" smtClean="0"/>
              <a:t>BEIDOU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75854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Lokalizace vlaku pomocí GNSS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6256" y="2060848"/>
            <a:ext cx="1813975" cy="3024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Typická architektura lokalizačního systému na bázi GNSS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Projekt 3InSat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pic>
        <p:nvPicPr>
          <p:cNvPr id="4098" name="Immagine 444" descr="Immagine1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5149"/>
            <a:ext cx="6480720" cy="408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8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Lokalizace vlaku pomocí GNSS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2240" y="1988840"/>
            <a:ext cx="1813975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Lokalizační systém na vozidle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Projekt GRAIL-2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0"/>
          <a:stretch>
            <a:fillRect/>
          </a:stretch>
        </p:blipFill>
        <p:spPr bwMode="auto">
          <a:xfrm>
            <a:off x="467544" y="1634630"/>
            <a:ext cx="6264696" cy="4026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55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Přechod na </a:t>
            </a:r>
            <a:r>
              <a:rPr lang="cs-CZ" sz="2800" dirty="0" err="1" smtClean="0"/>
              <a:t>Moving</a:t>
            </a:r>
            <a:r>
              <a:rPr lang="cs-CZ" sz="2800" dirty="0" smtClean="0"/>
              <a:t> </a:t>
            </a:r>
            <a:r>
              <a:rPr lang="cs-CZ" sz="2800" dirty="0" err="1" smtClean="0"/>
              <a:t>block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229200"/>
            <a:ext cx="7056784" cy="10081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000" dirty="0" err="1" smtClean="0"/>
              <a:t>Moving</a:t>
            </a:r>
            <a:r>
              <a:rPr lang="cs-CZ" sz="2000" dirty="0" smtClean="0"/>
              <a:t> </a:t>
            </a:r>
            <a:r>
              <a:rPr lang="cs-CZ" sz="2000" dirty="0" err="1" smtClean="0"/>
              <a:t>block</a:t>
            </a:r>
            <a:r>
              <a:rPr lang="cs-CZ" sz="2000" dirty="0" smtClean="0"/>
              <a:t> – pohyblivý blok kolem vlaku</a:t>
            </a:r>
          </a:p>
          <a:p>
            <a:pPr marL="0" indent="0">
              <a:buNone/>
            </a:pPr>
            <a:r>
              <a:rPr lang="cs-CZ" sz="2000" dirty="0" smtClean="0"/>
              <a:t>Umožní zvýšení hustoty provozu na trati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Projekt 3InSat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2832"/>
            <a:ext cx="7000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6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r>
              <a:rPr lang="cs-CZ" dirty="0" smtClean="0"/>
              <a:t>Aktuální problémy s implementací </a:t>
            </a:r>
            <a:r>
              <a:rPr lang="cs-CZ" dirty="0" err="1" smtClean="0"/>
              <a:t>Subsetů</a:t>
            </a:r>
            <a:r>
              <a:rPr lang="cs-CZ" dirty="0" smtClean="0"/>
              <a:t> ETCS</a:t>
            </a:r>
          </a:p>
          <a:p>
            <a:r>
              <a:rPr lang="cs-CZ" dirty="0" smtClean="0"/>
              <a:t>Otázky EMC kompatibility</a:t>
            </a:r>
          </a:p>
          <a:p>
            <a:r>
              <a:rPr lang="cs-CZ" dirty="0" smtClean="0"/>
              <a:t>Otázky specifikací pískovačů</a:t>
            </a:r>
          </a:p>
          <a:p>
            <a:r>
              <a:rPr lang="cs-CZ" dirty="0" smtClean="0"/>
              <a:t>Problémy nejednotných provozních pravidel </a:t>
            </a:r>
          </a:p>
          <a:p>
            <a:r>
              <a:rPr lang="cs-CZ" dirty="0" smtClean="0"/>
              <a:t>Problémy klíčového hospodářství</a:t>
            </a:r>
          </a:p>
          <a:p>
            <a:r>
              <a:rPr lang="cs-CZ" dirty="0" smtClean="0"/>
              <a:t>Nové výzvy v rozvoji systémů spadajících do interoperability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1465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Interoperabilita na vedlejších tratích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 budoucna je třeba na úrovni zejména SŽDC, případně i Drážního úřadu, věnovat pozornost ochrany investic do naší infrastruktury</a:t>
            </a:r>
          </a:p>
          <a:p>
            <a:pPr lvl="1"/>
            <a:r>
              <a:rPr lang="cs-CZ" dirty="0" smtClean="0"/>
              <a:t>Zejména se musíme snažit zajistit, aby vedlejší a zejména čistě regionální tratě nemusely být povinně vybavovány ERTMS/ETCS</a:t>
            </a:r>
          </a:p>
          <a:p>
            <a:pPr lvl="1"/>
            <a:r>
              <a:rPr lang="cs-CZ" dirty="0" smtClean="0"/>
              <a:t>Levná řešení jako </a:t>
            </a:r>
            <a:r>
              <a:rPr lang="cs-CZ" dirty="0" err="1" smtClean="0"/>
              <a:t>Radioblok</a:t>
            </a:r>
            <a:r>
              <a:rPr lang="cs-CZ" dirty="0" smtClean="0"/>
              <a:t> RBA-10 a jeho případné další verze je třeba udržet v síti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5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Konec přednášky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148064" y="1628800"/>
            <a:ext cx="2736304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Konec</a:t>
            </a:r>
          </a:p>
        </p:txBody>
      </p:sp>
      <p:pic>
        <p:nvPicPr>
          <p:cNvPr id="8" name="Picture 2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3697287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52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Aktuální problémy s implementací </a:t>
            </a:r>
            <a:r>
              <a:rPr lang="cs-CZ" sz="2800" dirty="0" err="1"/>
              <a:t>Subsetů</a:t>
            </a:r>
            <a:r>
              <a:rPr lang="cs-CZ" sz="2800" dirty="0"/>
              <a:t> ETCS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r>
              <a:rPr lang="cs-CZ" dirty="0" smtClean="0"/>
              <a:t>Nesrovnalosti </a:t>
            </a:r>
            <a:r>
              <a:rPr lang="cs-CZ" dirty="0"/>
              <a:t>či neurčenosti některých komunikačních </a:t>
            </a:r>
            <a:r>
              <a:rPr lang="cs-CZ" dirty="0" smtClean="0"/>
              <a:t>parametrů:</a:t>
            </a:r>
          </a:p>
          <a:p>
            <a:pPr lvl="1"/>
            <a:r>
              <a:rPr lang="cs-CZ" dirty="0"/>
              <a:t>pro vzduchovou mezeru on-</a:t>
            </a:r>
            <a:r>
              <a:rPr lang="cs-CZ" dirty="0" err="1"/>
              <a:t>board</a:t>
            </a:r>
            <a:r>
              <a:rPr lang="cs-CZ" dirty="0"/>
              <a:t> – track-</a:t>
            </a:r>
            <a:r>
              <a:rPr lang="cs-CZ" dirty="0" err="1"/>
              <a:t>side</a:t>
            </a:r>
            <a:r>
              <a:rPr lang="cs-CZ" dirty="0"/>
              <a:t> v GSM-R </a:t>
            </a:r>
            <a:endParaRPr lang="cs-CZ" dirty="0" smtClean="0"/>
          </a:p>
          <a:p>
            <a:pPr lvl="2"/>
            <a:r>
              <a:rPr lang="cs-CZ" dirty="0" smtClean="0"/>
              <a:t>chyby či nenavázání přenosu mezi EVC </a:t>
            </a:r>
            <a:r>
              <a:rPr lang="cs-CZ" dirty="0" err="1"/>
              <a:t>Bombardier</a:t>
            </a:r>
            <a:r>
              <a:rPr lang="cs-CZ" dirty="0"/>
              <a:t> s RBC ASTS </a:t>
            </a:r>
            <a:r>
              <a:rPr lang="cs-CZ" dirty="0" smtClean="0"/>
              <a:t>(přenos RBC </a:t>
            </a:r>
            <a:r>
              <a:rPr lang="cs-CZ" dirty="0"/>
              <a:t>AŽD – EVC ASTS v pořádku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při komunikaci </a:t>
            </a:r>
            <a:r>
              <a:rPr lang="cs-CZ" dirty="0" smtClean="0"/>
              <a:t>po on-</a:t>
            </a:r>
            <a:r>
              <a:rPr lang="cs-CZ" dirty="0" err="1" smtClean="0"/>
              <a:t>board</a:t>
            </a:r>
            <a:r>
              <a:rPr lang="cs-CZ" dirty="0" smtClean="0"/>
              <a:t> systémové sběrnici </a:t>
            </a:r>
            <a:r>
              <a:rPr lang="cs-CZ" dirty="0" err="1" smtClean="0"/>
              <a:t>Profi</a:t>
            </a:r>
            <a:r>
              <a:rPr lang="cs-CZ" dirty="0" smtClean="0"/>
              <a:t>-bus</a:t>
            </a:r>
          </a:p>
          <a:p>
            <a:pPr lvl="2"/>
            <a:r>
              <a:rPr lang="cs-CZ" dirty="0"/>
              <a:t>chyby či nenavázání přenosu </a:t>
            </a:r>
            <a:r>
              <a:rPr lang="cs-CZ" dirty="0" smtClean="0"/>
              <a:t>mezi STMLS a</a:t>
            </a:r>
            <a:r>
              <a:rPr lang="cs-CZ" dirty="0"/>
              <a:t> EVC </a:t>
            </a:r>
            <a:r>
              <a:rPr lang="cs-CZ" dirty="0" err="1"/>
              <a:t>Bombardier</a:t>
            </a:r>
            <a:r>
              <a:rPr lang="cs-CZ" dirty="0"/>
              <a:t> (s </a:t>
            </a:r>
            <a:r>
              <a:rPr lang="cs-CZ" dirty="0" smtClean="0"/>
              <a:t>EVC ASTS </a:t>
            </a:r>
            <a:r>
              <a:rPr lang="cs-CZ" dirty="0"/>
              <a:t>v pořádku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19019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776863" cy="731837"/>
          </a:xfrm>
        </p:spPr>
        <p:txBody>
          <a:bodyPr/>
          <a:lstStyle/>
          <a:p>
            <a:r>
              <a:rPr lang="cs-CZ" sz="2800" dirty="0" smtClean="0"/>
              <a:t>Otázky a problémy EMC kompatibility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776864" cy="4680520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P</a:t>
            </a:r>
            <a:r>
              <a:rPr lang="cs-CZ" dirty="0" smtClean="0"/>
              <a:t>rovoz </a:t>
            </a:r>
            <a:r>
              <a:rPr lang="cs-CZ" dirty="0"/>
              <a:t>vozidel s </a:t>
            </a:r>
            <a:r>
              <a:rPr lang="cs-CZ" dirty="0" smtClean="0"/>
              <a:t>vysokým rušením </a:t>
            </a:r>
            <a:r>
              <a:rPr lang="cs-CZ" dirty="0"/>
              <a:t>dynamickou brzdou – vliv na počítače </a:t>
            </a:r>
            <a:r>
              <a:rPr lang="cs-CZ" dirty="0" smtClean="0"/>
              <a:t>náprav</a:t>
            </a:r>
          </a:p>
          <a:p>
            <a:pPr lvl="1"/>
            <a:r>
              <a:rPr lang="cs-CZ" dirty="0" smtClean="0"/>
              <a:t>Není dokonale vyřešeno v TSI</a:t>
            </a:r>
          </a:p>
          <a:p>
            <a:pPr lvl="1"/>
            <a:r>
              <a:rPr lang="cs-CZ" dirty="0" smtClean="0"/>
              <a:t>Nutností je úplné dodržení požadavků EN 50238</a:t>
            </a:r>
            <a:endParaRPr lang="cs-CZ" dirty="0"/>
          </a:p>
          <a:p>
            <a:pPr lvl="0"/>
            <a:r>
              <a:rPr lang="cs-CZ" dirty="0" smtClean="0"/>
              <a:t>Provoz </a:t>
            </a:r>
            <a:r>
              <a:rPr lang="cs-CZ" dirty="0"/>
              <a:t>vozidel s nadměrným rušením trakcí – vliv na kolejové </a:t>
            </a:r>
            <a:r>
              <a:rPr lang="cs-CZ" dirty="0" smtClean="0"/>
              <a:t>obvody</a:t>
            </a:r>
          </a:p>
          <a:p>
            <a:pPr lvl="1"/>
            <a:r>
              <a:rPr lang="cs-CZ" dirty="0" smtClean="0"/>
              <a:t>Řešení omezením rušení vozidlem i zvýšením odolnosti KO vůči rušení</a:t>
            </a:r>
            <a:endParaRPr lang="cs-CZ" dirty="0"/>
          </a:p>
          <a:p>
            <a:pPr lvl="0"/>
            <a:r>
              <a:rPr lang="cs-CZ" dirty="0" smtClean="0"/>
              <a:t>Provoz </a:t>
            </a:r>
            <a:r>
              <a:rPr lang="cs-CZ" dirty="0"/>
              <a:t>vozidel s nedostatečným průměrem kola – vliv na počítače </a:t>
            </a:r>
            <a:r>
              <a:rPr lang="cs-CZ" dirty="0" smtClean="0"/>
              <a:t>náprav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4610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Problémy normalizace a kompatibility pískovačů s infrastrukturou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Otázka </a:t>
            </a:r>
            <a:r>
              <a:rPr lang="cs-CZ" dirty="0"/>
              <a:t>kompatibility parametrů pískovačů </a:t>
            </a:r>
            <a:r>
              <a:rPr lang="cs-CZ" dirty="0" smtClean="0"/>
              <a:t>s</a:t>
            </a:r>
            <a:r>
              <a:rPr lang="cs-CZ" dirty="0"/>
              <a:t> kolejovými </a:t>
            </a:r>
            <a:r>
              <a:rPr lang="cs-CZ" dirty="0" smtClean="0"/>
              <a:t>obvody</a:t>
            </a:r>
          </a:p>
          <a:p>
            <a:pPr lvl="1"/>
            <a:r>
              <a:rPr lang="cs-CZ" dirty="0" smtClean="0"/>
              <a:t>Jednodušší postup pro výrobce i provozovatele vozidel je často zvýšení posypu – vede ke zvýšení rizika „zmizení vlaku“</a:t>
            </a:r>
          </a:p>
          <a:p>
            <a:pPr lvl="1"/>
            <a:r>
              <a:rPr lang="cs-CZ" dirty="0" smtClean="0"/>
              <a:t>Pracnějším postupem je předcházení problémům:</a:t>
            </a:r>
          </a:p>
          <a:p>
            <a:pPr lvl="2"/>
            <a:r>
              <a:rPr lang="cs-CZ" dirty="0" smtClean="0"/>
              <a:t>Kontrola vegetace v okolí tratí</a:t>
            </a:r>
          </a:p>
          <a:p>
            <a:pPr lvl="2"/>
            <a:r>
              <a:rPr lang="cs-CZ" dirty="0" smtClean="0"/>
              <a:t>Úklid kolejnic speciálními vozidly</a:t>
            </a:r>
          </a:p>
          <a:p>
            <a:pPr lvl="2"/>
            <a:r>
              <a:rPr lang="cs-CZ" dirty="0" smtClean="0"/>
              <a:t>Školení strojvedoucích pro případy nízké adheze</a:t>
            </a:r>
          </a:p>
          <a:p>
            <a:pPr lvl="2"/>
            <a:r>
              <a:rPr lang="cs-CZ" dirty="0" smtClean="0"/>
              <a:t>Kvalitní údržba písečníků pro udržení hustoty posypu či inovace a výměna písečníků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8233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Nejednotná provozní pravidla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45365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Nejednotná provozní a projekční pravidla</a:t>
            </a:r>
          </a:p>
          <a:p>
            <a:pPr lvl="1"/>
            <a:r>
              <a:rPr lang="cs-CZ" dirty="0" smtClean="0"/>
              <a:t>Velké množství ne zcela jednoznačných pravidel</a:t>
            </a:r>
          </a:p>
          <a:p>
            <a:pPr lvl="1"/>
            <a:r>
              <a:rPr lang="cs-CZ" dirty="0" smtClean="0"/>
              <a:t>Nesčetné způsoby </a:t>
            </a:r>
            <a:r>
              <a:rPr lang="cs-CZ" dirty="0"/>
              <a:t>přechodu z části bez pokrytí ETCS (</a:t>
            </a:r>
            <a:r>
              <a:rPr lang="cs-CZ" dirty="0" err="1"/>
              <a:t>level</a:t>
            </a:r>
            <a:r>
              <a:rPr lang="cs-CZ" dirty="0"/>
              <a:t> STM) do částí s úrovní L1, </a:t>
            </a:r>
            <a:r>
              <a:rPr lang="cs-CZ" dirty="0" smtClean="0"/>
              <a:t>L2 (později </a:t>
            </a:r>
            <a:r>
              <a:rPr lang="cs-CZ" dirty="0"/>
              <a:t>i </a:t>
            </a:r>
            <a:r>
              <a:rPr lang="cs-CZ" dirty="0" smtClean="0"/>
              <a:t>L3)</a:t>
            </a:r>
          </a:p>
          <a:p>
            <a:pPr lvl="2"/>
            <a:r>
              <a:rPr lang="cs-CZ" dirty="0" smtClean="0"/>
              <a:t>Různé lokální verze, závislé na národním návěstním systému a zvyklostech</a:t>
            </a:r>
          </a:p>
          <a:p>
            <a:pPr lvl="2"/>
            <a:r>
              <a:rPr lang="cs-CZ" dirty="0" smtClean="0"/>
              <a:t>Přibývají s pokrýváním dalších traťových situací a variant</a:t>
            </a:r>
          </a:p>
          <a:p>
            <a:pPr lvl="1"/>
            <a:r>
              <a:rPr lang="cs-CZ" dirty="0" smtClean="0"/>
              <a:t>Řešením je důsledně formální popis pravidel, které bude možné standardním způsobem zařazovat do scénářů projektantů, systémových scénářů (zčásti řešil projekt INESS, připravuje se v dalších projektech)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7646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Nejednotná provozní pravidla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r>
              <a:rPr lang="cs-CZ" dirty="0" smtClean="0"/>
              <a:t>Nejednotná provozní a projekční pravidla</a:t>
            </a:r>
          </a:p>
          <a:p>
            <a:pPr lvl="1"/>
            <a:r>
              <a:rPr lang="cs-CZ" dirty="0" smtClean="0"/>
              <a:t>Řešením je důsledně formální popis pravidel, které bude možné standardním způsobem zařazovat do scénářů projektantů a systémových scénářů </a:t>
            </a:r>
          </a:p>
          <a:p>
            <a:pPr lvl="1"/>
            <a:r>
              <a:rPr lang="cs-CZ" dirty="0" smtClean="0"/>
              <a:t>zčásti řešil projekt INESS (datové modely popisu infrastruktury – </a:t>
            </a:r>
            <a:r>
              <a:rPr lang="cs-CZ" dirty="0" err="1" smtClean="0"/>
              <a:t>RailML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připravuje se v dalších projektech (TEN-T MAP, SHIFT</a:t>
            </a:r>
            <a:r>
              <a:rPr lang="cs-CZ" baseline="30000" dirty="0" smtClean="0"/>
              <a:t>2</a:t>
            </a:r>
            <a:r>
              <a:rPr lang="cs-CZ" dirty="0" smtClean="0"/>
              <a:t>RAIL)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5849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Klíčové hospodářství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r>
              <a:rPr lang="cs-CZ" dirty="0" smtClean="0"/>
              <a:t>Klíčové hospodářství – </a:t>
            </a:r>
            <a:r>
              <a:rPr lang="cs-CZ" dirty="0" err="1" smtClean="0"/>
              <a:t>Key</a:t>
            </a:r>
            <a:r>
              <a:rPr lang="cs-CZ" dirty="0" smtClean="0"/>
              <a:t> Management </a:t>
            </a:r>
            <a:r>
              <a:rPr lang="cs-CZ" dirty="0" err="1" smtClean="0"/>
              <a:t>System</a:t>
            </a:r>
            <a:r>
              <a:rPr lang="cs-CZ" dirty="0" smtClean="0"/>
              <a:t> (KMS):</a:t>
            </a:r>
          </a:p>
          <a:p>
            <a:pPr lvl="1"/>
            <a:r>
              <a:rPr lang="cs-CZ" dirty="0" smtClean="0"/>
              <a:t>Zatím je specifikováno pouze </a:t>
            </a:r>
            <a:r>
              <a:rPr lang="cs-CZ" dirty="0" err="1" smtClean="0"/>
              <a:t>offline</a:t>
            </a:r>
            <a:r>
              <a:rPr lang="cs-CZ" dirty="0" smtClean="0"/>
              <a:t> klíčové hospodářství, tj. bez možnosti dálkové výměny klíčů v RBC a hlavně na vozidlech</a:t>
            </a:r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429375" cy="265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95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7848872" cy="731837"/>
          </a:xfrm>
        </p:spPr>
        <p:txBody>
          <a:bodyPr/>
          <a:lstStyle/>
          <a:p>
            <a:r>
              <a:rPr lang="cs-CZ" sz="2800" dirty="0" smtClean="0"/>
              <a:t>Klíčové hospodářství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32848" cy="4464074"/>
          </a:xfrm>
        </p:spPr>
        <p:txBody>
          <a:bodyPr>
            <a:normAutofit/>
          </a:bodyPr>
          <a:lstStyle/>
          <a:p>
            <a:r>
              <a:rPr lang="cs-CZ" dirty="0" smtClean="0"/>
              <a:t>Klíčové hospodářství </a:t>
            </a:r>
            <a:r>
              <a:rPr lang="cs-CZ" dirty="0" err="1" smtClean="0"/>
              <a:t>offline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Vede k nedůsledné obnově klíčů a k růstu rizika překonání kryptografických ochran</a:t>
            </a:r>
            <a:endParaRPr lang="cs-CZ" dirty="0"/>
          </a:p>
          <a:p>
            <a:pPr lvl="1"/>
            <a:r>
              <a:rPr lang="cs-CZ" dirty="0"/>
              <a:t>Je </a:t>
            </a:r>
            <a:r>
              <a:rPr lang="cs-CZ" dirty="0" smtClean="0"/>
              <a:t>důsledkem problémů s interoperabilitou</a:t>
            </a:r>
          </a:p>
          <a:p>
            <a:r>
              <a:rPr lang="cs-CZ" dirty="0"/>
              <a:t>Klíčové hospodářství </a:t>
            </a:r>
            <a:r>
              <a:rPr lang="cs-CZ" dirty="0" smtClean="0"/>
              <a:t>online</a:t>
            </a:r>
            <a:r>
              <a:rPr lang="cs-CZ" dirty="0"/>
              <a:t>:</a:t>
            </a:r>
          </a:p>
          <a:p>
            <a:pPr lvl="1"/>
            <a:r>
              <a:rPr lang="cs-CZ" dirty="0" smtClean="0"/>
              <a:t>Již existují online systémy, ovšem izolované, nikoli interoperabilní</a:t>
            </a:r>
          </a:p>
          <a:p>
            <a:pPr lvl="1"/>
            <a:r>
              <a:rPr lang="cs-CZ" dirty="0" smtClean="0"/>
              <a:t>Připravuje se jednotné řešení v rámci již zmíněných projektů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4930-BA71-42E8-B270-43E18C6A167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cs-CZ" smtClean="0"/>
              <a:t>16. 10. 2013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z="1200" smtClean="0">
                <a:solidFill>
                  <a:srgbClr val="005194"/>
                </a:solidFill>
              </a:rPr>
              <a:t>TSI železniční infrastruktury a navazující tvorba evropských norem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171164713"/>
      </p:ext>
    </p:extLst>
  </p:cSld>
  <p:clrMapOvr>
    <a:masterClrMapping/>
  </p:clrMapOvr>
</p:sld>
</file>

<file path=ppt/theme/theme1.xml><?xml version="1.0" encoding="utf-8"?>
<a:theme xmlns:a="http://schemas.openxmlformats.org/drawingml/2006/main" name="AŽD šablona prezentací 104">
  <a:themeElements>
    <a:clrScheme name="AŽD šablona prezentací 1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ŽD šablona prezentací 1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ŽD šablona prezentací 1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ŽD šablona prezentací 1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ŽD šablona prezentací 1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ŽD šablona prezentací 1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ŽD šablona prezentací 1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ŽD šablona prezentací 1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ŽD šablona prezentací 1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AŽD šablona prezentací 104</Template>
  <TotalTime>1000</TotalTime>
  <Words>779</Words>
  <Application>Microsoft Office PowerPoint</Application>
  <PresentationFormat>Předvádění na obrazovce (4:3)</PresentationFormat>
  <Paragraphs>175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AŽD šablona prezentací 104</vt:lpstr>
      <vt:lpstr>Zkušenosti AŽD s implementací TSI podsystému řízení a zabezpečení (CCS)</vt:lpstr>
      <vt:lpstr>Obsah</vt:lpstr>
      <vt:lpstr>Aktuální problémy s implementací Subsetů ETCS</vt:lpstr>
      <vt:lpstr>Otázky a problémy EMC kompatibility</vt:lpstr>
      <vt:lpstr>Problémy normalizace a kompatibility pískovačů s infrastrukturou</vt:lpstr>
      <vt:lpstr>Nejednotná provozní pravidla</vt:lpstr>
      <vt:lpstr>Nejednotná provozní pravidla</vt:lpstr>
      <vt:lpstr>Klíčové hospodářství</vt:lpstr>
      <vt:lpstr>Klíčové hospodářství</vt:lpstr>
      <vt:lpstr>Nové výzvy v interoperabilitě</vt:lpstr>
      <vt:lpstr>Cyber Security</vt:lpstr>
      <vt:lpstr>Euroradio</vt:lpstr>
      <vt:lpstr>Euroradio</vt:lpstr>
      <vt:lpstr>Euroradio</vt:lpstr>
      <vt:lpstr>Nové rádiové přenosové systémy</vt:lpstr>
      <vt:lpstr>Lokalizace vlaku pomocí GNSS</vt:lpstr>
      <vt:lpstr>Lokalizace vlaku pomocí GNSS</vt:lpstr>
      <vt:lpstr>Lokalizace vlaku pomocí GNSS</vt:lpstr>
      <vt:lpstr>Přechod na Moving block</vt:lpstr>
      <vt:lpstr>Interoperabilita na vedlejších tratích</vt:lpstr>
      <vt:lpstr>Konec přednášky</vt:lpstr>
    </vt:vector>
  </TitlesOfParts>
  <Company>AŽD Praha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GRAIL-2 Project: GNSS-based Enhanced Odometry for High-speed Lines</dc:title>
  <dc:creator>Pavel Michal</dc:creator>
  <cp:lastModifiedBy>Michal Pavel</cp:lastModifiedBy>
  <cp:revision>35</cp:revision>
  <dcterms:created xsi:type="dcterms:W3CDTF">2012-06-04T10:56:32Z</dcterms:created>
  <dcterms:modified xsi:type="dcterms:W3CDTF">2013-10-16T10:19:17Z</dcterms:modified>
</cp:coreProperties>
</file>